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5" r:id="rId5"/>
    <p:sldId id="266" r:id="rId6"/>
    <p:sldId id="267" r:id="rId7"/>
    <p:sldId id="271" r:id="rId8"/>
    <p:sldId id="268" r:id="rId9"/>
    <p:sldId id="269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200"/>
    <a:srgbClr val="FAC998"/>
    <a:srgbClr val="418F6E"/>
    <a:srgbClr val="05C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9A2F-A961-4401-B5EC-AF2945E1BA91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B788-DAFA-4F7D-BA25-229ABE6AF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6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29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12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51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55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3042500" y="2882400"/>
            <a:ext cx="6106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DCB9E3"/>
              </a:buClr>
              <a:buSzPts val="2400"/>
              <a:buChar char="❄"/>
              <a:defRPr sz="3200" i="1">
                <a:solidFill>
                  <a:srgbClr val="DCB9E3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★"/>
              <a:defRPr sz="3200" i="1">
                <a:solidFill>
                  <a:srgbClr val="DCB9E3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DCB9E3"/>
                </a:solidFill>
              </a:defRPr>
            </a:lvl1pPr>
            <a:lvl2pPr lvl="1">
              <a:buNone/>
              <a:defRPr>
                <a:solidFill>
                  <a:srgbClr val="DCB9E3"/>
                </a:solidFill>
              </a:defRPr>
            </a:lvl2pPr>
            <a:lvl3pPr lvl="2">
              <a:buNone/>
              <a:defRPr>
                <a:solidFill>
                  <a:srgbClr val="DCB9E3"/>
                </a:solidFill>
              </a:defRPr>
            </a:lvl3pPr>
            <a:lvl4pPr lvl="3">
              <a:buNone/>
              <a:defRPr>
                <a:solidFill>
                  <a:srgbClr val="DCB9E3"/>
                </a:solidFill>
              </a:defRPr>
            </a:lvl4pPr>
            <a:lvl5pPr lvl="4">
              <a:buNone/>
              <a:defRPr>
                <a:solidFill>
                  <a:srgbClr val="DCB9E3"/>
                </a:solidFill>
              </a:defRPr>
            </a:lvl5pPr>
            <a:lvl6pPr lvl="5">
              <a:buNone/>
              <a:defRPr>
                <a:solidFill>
                  <a:srgbClr val="DCB9E3"/>
                </a:solidFill>
              </a:defRPr>
            </a:lvl6pPr>
            <a:lvl7pPr lvl="6">
              <a:buNone/>
              <a:defRPr>
                <a:solidFill>
                  <a:srgbClr val="DCB9E3"/>
                </a:solidFill>
              </a:defRPr>
            </a:lvl7pPr>
            <a:lvl8pPr lvl="7">
              <a:buNone/>
              <a:defRPr>
                <a:solidFill>
                  <a:srgbClr val="DCB9E3"/>
                </a:solidFill>
              </a:defRPr>
            </a:lvl8pPr>
            <a:lvl9pPr lvl="8">
              <a:buNone/>
              <a:defRPr>
                <a:solidFill>
                  <a:srgbClr val="DCB9E3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66380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65791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29400"/>
            </a:gs>
            <a:gs pos="14000">
              <a:srgbClr val="FAC998"/>
            </a:gs>
            <a:gs pos="86022">
              <a:srgbClr val="BC820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36839" y="3691269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516333" y="2634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1308267" y="-454333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-69733" y="44184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3822533" y="5746817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8024300" y="5506367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1093533" y="3240533"/>
            <a:ext cx="2680400" cy="268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964400" y="4581333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9853800" y="-946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713033" y="-435027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6691100" y="-1235200"/>
            <a:ext cx="1898400" cy="189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544500" y="195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540368" y="870764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973769" y="3583872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139600" y="6130133"/>
            <a:ext cx="1228400" cy="122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7241267" y="5854133"/>
            <a:ext cx="1780000" cy="178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10781767" y="2874233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11616167" y="14884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8932733" y="175068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345367" y="231400"/>
            <a:ext cx="11571000" cy="6367533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2476951" y="716400"/>
            <a:ext cx="72380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477051" y="2013500"/>
            <a:ext cx="7238000" cy="3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63777" y="756611"/>
            <a:ext cx="11611375" cy="5783404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061367" y="134367"/>
            <a:ext cx="893933" cy="101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63767" y="6270900"/>
            <a:ext cx="679533" cy="7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9929367" y="1540267"/>
            <a:ext cx="747067" cy="8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1500600" y="5052534"/>
            <a:ext cx="828867" cy="9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994400" y="3177091"/>
            <a:ext cx="679533" cy="7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8754467" y="-94661"/>
            <a:ext cx="373067" cy="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9375934" y="6270903"/>
            <a:ext cx="612567" cy="6943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4576500" y="-5566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2344044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p5286T_kn0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39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9861" y="1149714"/>
            <a:ext cx="11017554" cy="15428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5414" b="1" dirty="0">
                <a:ln w="3175">
                  <a:solidFill>
                    <a:srgbClr val="7030A0"/>
                  </a:solidFill>
                </a:ln>
                <a:solidFill>
                  <a:schemeClr val="bg1"/>
                </a:solidFill>
                <a:latin typeface="Bodoni MT" panose="02070603080606020203" pitchFamily="18" charset="0"/>
              </a:rPr>
              <a:t>The Rhythm of Life Advent Journey</a:t>
            </a:r>
          </a:p>
          <a:p>
            <a:r>
              <a:rPr lang="en-GB" sz="4010" dirty="0" smtClean="0">
                <a:ln w="3175"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Encouragement</a:t>
            </a:r>
            <a:endParaRPr lang="en-GB" sz="4010" dirty="0">
              <a:ln w="3175"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048" y="23014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ctr"/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ctr"/>
            <a:endParaRPr lang="en-GB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706" y="830877"/>
            <a:ext cx="100426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 about this verse from the Bible…</a:t>
            </a:r>
          </a:p>
          <a:p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“So 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 encouraging words to one another. Build up hope so you'll all be together in this, no one left out, no one left behind</a:t>
            </a:r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  <a:p>
            <a:endParaRPr lang="en-GB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Thessalonians 5:11a (The Message)</a:t>
            </a:r>
          </a:p>
          <a:p>
            <a:endParaRPr lang="en-GB" sz="3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think of ways you already do this at school and at home?</a:t>
            </a:r>
            <a:endParaRPr lang="en-GB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343" y="21937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61706" y="4767008"/>
            <a:ext cx="6709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this verse means?</a:t>
            </a:r>
            <a:endParaRPr lang="en-GB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9772" y="424942"/>
            <a:ext cx="993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is a short video for you to watch. </a:t>
            </a:r>
          </a:p>
        </p:txBody>
      </p:sp>
      <p:pic>
        <p:nvPicPr>
          <p:cNvPr id="5" name="4p5286T_kn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50785" y="1706743"/>
            <a:ext cx="7731243" cy="4348824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343" y="21937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9772" y="2679544"/>
            <a:ext cx="3266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you do, think about how 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Clint</a:t>
            </a:r>
            <a:r>
              <a:rPr lang="en-GB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felt at different times</a:t>
            </a:r>
            <a:r>
              <a:rPr lang="en-GB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072" y="2730189"/>
            <a:ext cx="11041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might have happened if Mr Jenson hadn’t been there to encourage him?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072" y="3007189"/>
            <a:ext cx="9769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Mr </a:t>
            </a:r>
            <a:r>
              <a:rPr lang="en-GB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Jenson </a:t>
            </a:r>
            <a:r>
              <a:rPr lang="en-GB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to make a difference?</a:t>
            </a:r>
            <a:endParaRPr lang="en-GB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052" y="769857"/>
            <a:ext cx="227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think?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072" y="3007189"/>
            <a:ext cx="10964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Clint feel </a:t>
            </a:r>
            <a:r>
              <a:rPr lang="en-GB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different </a:t>
            </a:r>
            <a:r>
              <a:rPr lang="en-GB" sz="3600" dirty="0" smtClean="0">
                <a:solidFill>
                  <a:srgbClr val="FFFF00"/>
                </a:solidFill>
              </a:rPr>
              <a:t>times during the video?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232" y="314317"/>
            <a:ext cx="4463895" cy="2256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531" y="181187"/>
            <a:ext cx="3836744" cy="2537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2" y="4090594"/>
            <a:ext cx="3317250" cy="2449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52" y="4043085"/>
            <a:ext cx="2878066" cy="2544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127" y="3907872"/>
            <a:ext cx="4023148" cy="263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;p11">
            <a:extLst>
              <a:ext uri="{FF2B5EF4-FFF2-40B4-BE49-F238E27FC236}">
                <a16:creationId xmlns:a16="http://schemas.microsoft.com/office/drawing/2014/main" id="{A1449674-0B58-A545-B2E9-1E9C6BE99468}"/>
              </a:ext>
            </a:extLst>
          </p:cNvPr>
          <p:cNvSpPr txBox="1">
            <a:spLocks/>
          </p:cNvSpPr>
          <p:nvPr/>
        </p:nvSpPr>
        <p:spPr>
          <a:xfrm>
            <a:off x="729291" y="759373"/>
            <a:ext cx="7271934" cy="498462"/>
          </a:xfrm>
          <a:prstGeom prst="rect">
            <a:avLst/>
          </a:prstGeom>
          <a:noFill/>
        </p:spPr>
        <p:txBody>
          <a:bodyPr spcFirstLastPara="1" wrap="square" lIns="91658" tIns="91658" rIns="91658" bIns="9165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dirty="0">
                <a:solidFill>
                  <a:srgbClr val="FFFF0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A thought </a:t>
            </a:r>
            <a:r>
              <a:rPr lang="en-GB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to take away…</a:t>
            </a:r>
            <a:endParaRPr lang="en-GB" sz="3200" b="1" dirty="0">
              <a:solidFill>
                <a:srgbClr val="FFFF00"/>
              </a:solidFill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291" y="1441752"/>
            <a:ext cx="1054054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dictionary says that encouragement is words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behaviour that give someone confidence to do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make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 more likely to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can be a single word, a smile, remembering a birthday or just being there for a friend. We can all encourage others and others have the power to encourage us.</a:t>
            </a:r>
            <a:endParaRPr lang="en-GB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Today,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 can you encourage someone in your class? At home? 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343" y="21937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350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2;p11">
            <a:extLst>
              <a:ext uri="{FF2B5EF4-FFF2-40B4-BE49-F238E27FC236}">
                <a16:creationId xmlns:a16="http://schemas.microsoft.com/office/drawing/2014/main" id="{149B7372-F09D-0646-9946-43B4BD520AB8}"/>
              </a:ext>
            </a:extLst>
          </p:cNvPr>
          <p:cNvSpPr txBox="1">
            <a:spLocks/>
          </p:cNvSpPr>
          <p:nvPr/>
        </p:nvSpPr>
        <p:spPr>
          <a:xfrm>
            <a:off x="660180" y="759373"/>
            <a:ext cx="10784163" cy="5347506"/>
          </a:xfrm>
          <a:prstGeom prst="rect">
            <a:avLst/>
          </a:prstGeom>
          <a:noFill/>
        </p:spPr>
        <p:txBody>
          <a:bodyPr spcFirstLastPara="1" wrap="square" lIns="91658" tIns="91658" rIns="91658" bIns="9165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3200" u="sng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Challenge</a:t>
            </a:r>
            <a:endParaRPr lang="en-GB" sz="3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would like to join in with today’s challenge, why don’t you</a:t>
            </a:r>
            <a:r>
              <a:rPr lang="en-GB" sz="3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18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a message or card to someone to tell them all the things you love about them…you can also do this to yourself as well.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GB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GB" sz="18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what you can find out about a character in the Bible called Barnabas. His name means ‘son of encouragement’. Do his actions match his name?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343" y="21937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39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049244" y="-402610"/>
            <a:ext cx="1206797" cy="254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3" dirty="0"/>
              <a:t>Celebration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9813" y="2098685"/>
            <a:ext cx="5674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Loving God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to learn from you 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habit of </a:t>
            </a:r>
            <a:r>
              <a:rPr lang="en-GB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encouraging,</a:t>
            </a:r>
            <a:endParaRPr lang="en-GB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rhythm of my life 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match 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rhythm of your heart of love.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9813" y="1531700"/>
            <a:ext cx="4469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375" y="589258"/>
            <a:ext cx="9617179" cy="586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3375" y="2117968"/>
            <a:ext cx="54872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Dear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God,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Thankyou for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that encourage us and help us to be the best we can be.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me to use my words and actions today to be someone who encourages others.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75" y="1511195"/>
            <a:ext cx="3532203" cy="587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343" y="21937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926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21685" y="1691707"/>
            <a:ext cx="816467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This resource was produced by the Diocese of Leeds Education Team.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For </a:t>
            </a:r>
            <a:r>
              <a:rPr lang="en-GB" sz="1800" b="1" dirty="0">
                <a:solidFill>
                  <a:schemeClr val="bg1"/>
                </a:solidFill>
              </a:rPr>
              <a:t>more information about this or future resources, 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please contact your named adviser: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simone.bennett@leeds.anglican.org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simon.sloan@leeds.anglican.org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darren.dudman@leeds.anglican.org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janet.tringham@leeds.anglican.org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lee.talbot@leeds.anglican.org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rupert.madeley@leeds.anglican.org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7" y="5503498"/>
            <a:ext cx="220853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2" ma:contentTypeDescription="Create a new document." ma:contentTypeScope="" ma:versionID="1f7a152e5e036fb947a0cbfb7a48868f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062365d1b65f1c241fd72ea5b0040549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7193F8-BF55-43C4-8D11-0D6E448BA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09416-ac08-49d6-afd3-25b9b32af968"/>
    <ds:schemaRef ds:uri="b6ed18a8-783b-4a81-89cd-e7f1a6e7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BEDED9-6BA6-45AB-965E-B1EE45E8F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0ACF58-934E-413E-918C-E1A6819F38F1}">
  <ds:schemaRefs>
    <ds:schemaRef ds:uri="b6ed18a8-783b-4a81-89cd-e7f1a6e75ffa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8f09416-ac08-49d6-afd3-25b9b32af9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415</Words>
  <Application>Microsoft Office PowerPoint</Application>
  <PresentationFormat>Widescreen</PresentationFormat>
  <Paragraphs>57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Bodoni MT</vt:lpstr>
      <vt:lpstr>calibri</vt:lpstr>
      <vt:lpstr>calibri</vt:lpstr>
      <vt:lpstr>Palatino</vt:lpstr>
      <vt:lpstr>Playfair Display</vt:lpstr>
      <vt:lpstr>Playfair Display SC</vt:lpstr>
      <vt:lpstr>Christmas 2016 special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Bennett</dc:creator>
  <cp:lastModifiedBy>Rupert Madeley</cp:lastModifiedBy>
  <cp:revision>16</cp:revision>
  <dcterms:created xsi:type="dcterms:W3CDTF">2020-11-10T01:23:47Z</dcterms:created>
  <dcterms:modified xsi:type="dcterms:W3CDTF">2020-11-17T15:37:38Z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