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handoutMasterIdLst>
    <p:handoutMasterId r:id="rId31"/>
  </p:handoutMasterIdLst>
  <p:sldIdLst>
    <p:sldId id="258" r:id="rId2"/>
    <p:sldId id="264" r:id="rId3"/>
    <p:sldId id="274" r:id="rId4"/>
    <p:sldId id="275" r:id="rId5"/>
    <p:sldId id="277" r:id="rId6"/>
    <p:sldId id="278" r:id="rId7"/>
    <p:sldId id="279" r:id="rId8"/>
    <p:sldId id="276" r:id="rId9"/>
    <p:sldId id="295"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6" r:id="rId26"/>
    <p:sldId id="297" r:id="rId27"/>
    <p:sldId id="298" r:id="rId28"/>
    <p:sldId id="267"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Twinkl" pitchFamily="2"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B7BC"/>
    <a:srgbClr val="A673AE"/>
    <a:srgbClr val="EC74A8"/>
    <a:srgbClr val="4DB1E3"/>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6" autoAdjust="0"/>
    <p:restoredTop sz="94660"/>
  </p:normalViewPr>
  <p:slideViewPr>
    <p:cSldViewPr snapToGrid="0" showGuides="1">
      <p:cViewPr varScale="1">
        <p:scale>
          <a:sx n="114" d="100"/>
          <a:sy n="114" d="100"/>
        </p:scale>
        <p:origin x="1278" y="114"/>
      </p:cViewPr>
      <p:guideLst>
        <p:guide orient="horz" pos="2160"/>
        <p:guide pos="2880"/>
        <p:guide pos="340"/>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www.twinkl.co.uk/resources/ks2-writing/ks2-fiction/ks2-poetry"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www.twinkl.co.uk/resources/ks2-writing/ks2-fiction/ks2-poetr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www.twinkl.co.uk/resources/ks2-writing/ks2-fiction/ks2-poetr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2B598F8-14A9-4FA6-8468-EE83FF910BEA}"/>
              </a:ext>
            </a:extLst>
          </p:cNvPr>
          <p:cNvSpPr/>
          <p:nvPr/>
        </p:nvSpPr>
        <p:spPr>
          <a:xfrm>
            <a:off x="3951215" y="5444455"/>
            <a:ext cx="1199625" cy="830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67090BB0-A21B-49E8-BC22-819E77D87FDD}"/>
              </a:ext>
            </a:extLst>
          </p:cNvPr>
          <p:cNvSpPr/>
          <p:nvPr/>
        </p:nvSpPr>
        <p:spPr>
          <a:xfrm>
            <a:off x="8506437" y="6157519"/>
            <a:ext cx="555070" cy="63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Syllables </a:t>
            </a:r>
          </a:p>
        </p:txBody>
      </p:sp>
      <p:sp>
        <p:nvSpPr>
          <p:cNvPr id="3" name="TextBox 2"/>
          <p:cNvSpPr txBox="1"/>
          <p:nvPr/>
        </p:nvSpPr>
        <p:spPr>
          <a:xfrm>
            <a:off x="755650" y="1364145"/>
            <a:ext cx="7632700" cy="646331"/>
          </a:xfrm>
          <a:prstGeom prst="rect">
            <a:avLst/>
          </a:prstGeom>
          <a:noFill/>
        </p:spPr>
        <p:txBody>
          <a:bodyPr wrap="square" rtlCol="0">
            <a:spAutoFit/>
          </a:bodyPr>
          <a:lstStyle/>
          <a:p>
            <a:pPr algn="ctr"/>
            <a:r>
              <a:rPr lang="en-GB" dirty="0"/>
              <a:t>A syllable is a unit of written or spoken words. </a:t>
            </a:r>
            <a:br>
              <a:rPr lang="en-GB" dirty="0"/>
            </a:br>
            <a:r>
              <a:rPr lang="en-GB" dirty="0"/>
              <a:t>Syllables are broken up sounds that are used to create words. </a:t>
            </a:r>
          </a:p>
        </p:txBody>
      </p:sp>
      <p:sp>
        <p:nvSpPr>
          <p:cNvPr id="4" name="TextBox 3"/>
          <p:cNvSpPr txBox="1"/>
          <p:nvPr/>
        </p:nvSpPr>
        <p:spPr>
          <a:xfrm>
            <a:off x="662730" y="4233720"/>
            <a:ext cx="7905801" cy="1754326"/>
          </a:xfrm>
          <a:prstGeom prst="rect">
            <a:avLst/>
          </a:prstGeom>
          <a:noFill/>
        </p:spPr>
        <p:txBody>
          <a:bodyPr wrap="square" rtlCol="0">
            <a:spAutoFit/>
          </a:bodyPr>
          <a:lstStyle/>
          <a:p>
            <a:pPr algn="ctr">
              <a:lnSpc>
                <a:spcPct val="150000"/>
              </a:lnSpc>
            </a:pPr>
            <a:r>
              <a:rPr lang="en-GB" b="1" dirty="0"/>
              <a:t>Cat, (1) </a:t>
            </a:r>
            <a:endParaRPr lang="en-GB" dirty="0"/>
          </a:p>
          <a:p>
            <a:pPr algn="ctr">
              <a:lnSpc>
                <a:spcPct val="150000"/>
              </a:lnSpc>
            </a:pPr>
            <a:r>
              <a:rPr lang="en-GB" b="1" dirty="0"/>
              <a:t>Fluffy, (2) </a:t>
            </a:r>
            <a:endParaRPr lang="en-GB" dirty="0"/>
          </a:p>
          <a:p>
            <a:pPr algn="ctr">
              <a:lnSpc>
                <a:spcPct val="150000"/>
              </a:lnSpc>
            </a:pPr>
            <a:r>
              <a:rPr lang="en-GB" b="1" dirty="0"/>
              <a:t>Catches mice, (3) </a:t>
            </a:r>
            <a:endParaRPr lang="en-GB" dirty="0"/>
          </a:p>
          <a:p>
            <a:pPr algn="ctr">
              <a:lnSpc>
                <a:spcPct val="150000"/>
              </a:lnSpc>
            </a:pPr>
            <a:r>
              <a:rPr lang="en-GB" b="1" dirty="0"/>
              <a:t>My faithful pet. (4)</a:t>
            </a:r>
            <a:endParaRPr lang="en-GB" sz="2800" dirty="0"/>
          </a:p>
        </p:txBody>
      </p:sp>
      <p:sp>
        <p:nvSpPr>
          <p:cNvPr id="5" name="Rectangle 4"/>
          <p:cNvSpPr/>
          <p:nvPr/>
        </p:nvSpPr>
        <p:spPr>
          <a:xfrm>
            <a:off x="440419" y="3668967"/>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Look at the syllable pattern in this poem: </a:t>
            </a:r>
            <a:endParaRPr lang="en-GB" dirty="0"/>
          </a:p>
        </p:txBody>
      </p:sp>
      <p:sp>
        <p:nvSpPr>
          <p:cNvPr id="6" name="TextBox 5"/>
          <p:cNvSpPr txBox="1"/>
          <p:nvPr/>
        </p:nvSpPr>
        <p:spPr>
          <a:xfrm>
            <a:off x="755650" y="2161222"/>
            <a:ext cx="7632700" cy="646331"/>
          </a:xfrm>
          <a:prstGeom prst="rect">
            <a:avLst/>
          </a:prstGeom>
          <a:noFill/>
        </p:spPr>
        <p:txBody>
          <a:bodyPr wrap="square" rtlCol="0">
            <a:spAutoFit/>
          </a:bodyPr>
          <a:lstStyle/>
          <a:p>
            <a:pPr algn="ctr"/>
            <a:r>
              <a:rPr lang="en-GB" b="1" dirty="0"/>
              <a:t>One syllable = monosyllabic </a:t>
            </a:r>
            <a:endParaRPr lang="en-GB" dirty="0"/>
          </a:p>
          <a:p>
            <a:pPr algn="ctr"/>
            <a:r>
              <a:rPr lang="en-GB" b="1" dirty="0"/>
              <a:t>More than one syllable = polysyllabic </a:t>
            </a:r>
            <a:endParaRPr lang="en-GB" dirty="0"/>
          </a:p>
        </p:txBody>
      </p:sp>
      <p:sp>
        <p:nvSpPr>
          <p:cNvPr id="7" name="TextBox 6"/>
          <p:cNvSpPr txBox="1"/>
          <p:nvPr/>
        </p:nvSpPr>
        <p:spPr>
          <a:xfrm>
            <a:off x="755650" y="3002974"/>
            <a:ext cx="7632700" cy="369332"/>
          </a:xfrm>
          <a:prstGeom prst="rect">
            <a:avLst/>
          </a:prstGeom>
          <a:noFill/>
        </p:spPr>
        <p:txBody>
          <a:bodyPr wrap="square" rtlCol="0">
            <a:spAutoFit/>
          </a:bodyPr>
          <a:lstStyle/>
          <a:p>
            <a:pPr algn="ctr"/>
            <a:r>
              <a:rPr lang="en-GB" dirty="0"/>
              <a:t>Syllables are used in poetry to create rhythm.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007" y="5275915"/>
            <a:ext cx="3984771" cy="997885"/>
          </a:xfrm>
          <a:prstGeom prst="rect">
            <a:avLst/>
          </a:prstGeom>
        </p:spPr>
      </p:pic>
      <p:sp>
        <p:nvSpPr>
          <p:cNvPr id="10" name="Rectangle 9">
            <a:hlinkClick r:id="rId3"/>
            <a:extLst>
              <a:ext uri="{FF2B5EF4-FFF2-40B4-BE49-F238E27FC236}">
                <a16:creationId xmlns:a16="http://schemas.microsoft.com/office/drawing/2014/main" id="{A70A0EEC-E7B0-43D2-83E6-2D1D7083C80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9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42" presetClass="path" presetSubtype="0" accel="50000" decel="50000" fill="hold" nodeType="afterEffect">
                                  <p:stCondLst>
                                    <p:cond delay="0"/>
                                  </p:stCondLst>
                                  <p:childTnLst>
                                    <p:animMotion origin="layout" path="M 1.66667E-6 1.85185E-6 L 0.71805 0.00717 " pathEditMode="relative" rAng="0" ptsTypes="AA">
                                      <p:cBhvr>
                                        <p:cTn id="18" dur="2000" fill="hold"/>
                                        <p:tgtEl>
                                          <p:spTgt spid="8"/>
                                        </p:tgtEl>
                                        <p:attrNameLst>
                                          <p:attrName>ppt_x</p:attrName>
                                          <p:attrName>ppt_y</p:attrName>
                                        </p:attrNameLst>
                                      </p:cBhvr>
                                      <p:rCtr x="35903"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Verb</a:t>
            </a:r>
          </a:p>
        </p:txBody>
      </p:sp>
      <p:sp>
        <p:nvSpPr>
          <p:cNvPr id="3" name="TextBox 2"/>
          <p:cNvSpPr txBox="1"/>
          <p:nvPr/>
        </p:nvSpPr>
        <p:spPr>
          <a:xfrm>
            <a:off x="755650" y="1364145"/>
            <a:ext cx="7632700" cy="369332"/>
          </a:xfrm>
          <a:prstGeom prst="rect">
            <a:avLst/>
          </a:prstGeom>
          <a:noFill/>
        </p:spPr>
        <p:txBody>
          <a:bodyPr wrap="square" rtlCol="0">
            <a:spAutoFit/>
          </a:bodyPr>
          <a:lstStyle/>
          <a:p>
            <a:pPr algn="ctr"/>
            <a:r>
              <a:rPr lang="en-GB" b="1" dirty="0"/>
              <a:t>Verbs are doing words. They show actions within a sentence.</a:t>
            </a:r>
            <a:endParaRPr lang="en-GB" dirty="0"/>
          </a:p>
        </p:txBody>
      </p:sp>
      <p:sp>
        <p:nvSpPr>
          <p:cNvPr id="4" name="TextBox 3"/>
          <p:cNvSpPr txBox="1"/>
          <p:nvPr/>
        </p:nvSpPr>
        <p:spPr>
          <a:xfrm>
            <a:off x="575469" y="3540812"/>
            <a:ext cx="7993062" cy="1338828"/>
          </a:xfrm>
          <a:prstGeom prst="rect">
            <a:avLst/>
          </a:prstGeom>
          <a:noFill/>
        </p:spPr>
        <p:txBody>
          <a:bodyPr wrap="square" rtlCol="0">
            <a:spAutoFit/>
          </a:bodyPr>
          <a:lstStyle/>
          <a:p>
            <a:pPr algn="ctr">
              <a:lnSpc>
                <a:spcPct val="150000"/>
              </a:lnSpc>
            </a:pPr>
            <a:r>
              <a:rPr lang="en-GB" b="1" dirty="0"/>
              <a:t>The boy </a:t>
            </a:r>
            <a:r>
              <a:rPr lang="en-GB" b="1" dirty="0">
                <a:solidFill>
                  <a:srgbClr val="2CB7BC"/>
                </a:solidFill>
              </a:rPr>
              <a:t>ran</a:t>
            </a:r>
            <a:r>
              <a:rPr lang="en-GB" b="1" dirty="0"/>
              <a:t> along the shoreline. </a:t>
            </a:r>
            <a:endParaRPr lang="en-GB" dirty="0"/>
          </a:p>
          <a:p>
            <a:pPr algn="ctr">
              <a:lnSpc>
                <a:spcPct val="150000"/>
              </a:lnSpc>
            </a:pPr>
            <a:r>
              <a:rPr lang="en-GB" b="1" dirty="0"/>
              <a:t>The women </a:t>
            </a:r>
            <a:r>
              <a:rPr lang="en-GB" b="1" dirty="0">
                <a:solidFill>
                  <a:srgbClr val="2CB7BC"/>
                </a:solidFill>
              </a:rPr>
              <a:t>held</a:t>
            </a:r>
            <a:r>
              <a:rPr lang="en-GB" b="1" dirty="0"/>
              <a:t> her baby tightly. </a:t>
            </a:r>
            <a:endParaRPr lang="en-GB" dirty="0"/>
          </a:p>
          <a:p>
            <a:pPr algn="ctr">
              <a:lnSpc>
                <a:spcPct val="150000"/>
              </a:lnSpc>
            </a:pPr>
            <a:r>
              <a:rPr lang="en-GB" b="1" dirty="0"/>
              <a:t>It </a:t>
            </a:r>
            <a:r>
              <a:rPr lang="en-GB" b="1" dirty="0">
                <a:solidFill>
                  <a:srgbClr val="2CB7BC"/>
                </a:solidFill>
              </a:rPr>
              <a:t>followed</a:t>
            </a:r>
            <a:r>
              <a:rPr lang="en-GB" b="1" dirty="0"/>
              <a:t> her to school one day. </a:t>
            </a:r>
            <a:endParaRPr lang="en-GB" sz="2800" dirty="0"/>
          </a:p>
        </p:txBody>
      </p:sp>
      <p:sp>
        <p:nvSpPr>
          <p:cNvPr id="5" name="Rectangle 4"/>
          <p:cNvSpPr/>
          <p:nvPr/>
        </p:nvSpPr>
        <p:spPr>
          <a:xfrm>
            <a:off x="440419" y="293389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verbs: </a:t>
            </a:r>
            <a:endParaRPr lang="en-GB" dirty="0"/>
          </a:p>
        </p:txBody>
      </p:sp>
      <p:sp>
        <p:nvSpPr>
          <p:cNvPr id="7" name="TextBox 6"/>
          <p:cNvSpPr txBox="1"/>
          <p:nvPr/>
        </p:nvSpPr>
        <p:spPr>
          <a:xfrm>
            <a:off x="755650" y="1803122"/>
            <a:ext cx="7632700" cy="923330"/>
          </a:xfrm>
          <a:prstGeom prst="rect">
            <a:avLst/>
          </a:prstGeom>
          <a:noFill/>
        </p:spPr>
        <p:txBody>
          <a:bodyPr wrap="square" rtlCol="0">
            <a:spAutoFit/>
          </a:bodyPr>
          <a:lstStyle/>
          <a:p>
            <a:pPr algn="ctr"/>
            <a:r>
              <a:rPr lang="en-GB" dirty="0"/>
              <a:t>Verbs are used in poetry to create a range of effects. They are used to create more interesting sentences, and to help describe what different people and objects are doing. </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1579" y="4025723"/>
            <a:ext cx="1412532" cy="2931133"/>
          </a:xfrm>
          <a:prstGeom prst="rect">
            <a:avLst/>
          </a:prstGeom>
        </p:spPr>
      </p:pic>
      <p:sp>
        <p:nvSpPr>
          <p:cNvPr id="6" name="Rectangle 5">
            <a:hlinkClick r:id="rId3"/>
            <a:extLst>
              <a:ext uri="{FF2B5EF4-FFF2-40B4-BE49-F238E27FC236}">
                <a16:creationId xmlns:a16="http://schemas.microsoft.com/office/drawing/2014/main" id="{DDA43246-B914-4978-A4BA-C57ADA2526E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70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Alliteration</a:t>
            </a:r>
          </a:p>
        </p:txBody>
      </p:sp>
      <p:sp>
        <p:nvSpPr>
          <p:cNvPr id="3" name="TextBox 2"/>
          <p:cNvSpPr txBox="1"/>
          <p:nvPr/>
        </p:nvSpPr>
        <p:spPr>
          <a:xfrm>
            <a:off x="755650" y="1364145"/>
            <a:ext cx="7632700" cy="646331"/>
          </a:xfrm>
          <a:prstGeom prst="rect">
            <a:avLst/>
          </a:prstGeom>
          <a:noFill/>
        </p:spPr>
        <p:txBody>
          <a:bodyPr wrap="square" rtlCol="0">
            <a:spAutoFit/>
          </a:bodyPr>
          <a:lstStyle/>
          <a:p>
            <a:pPr algn="ctr"/>
            <a:r>
              <a:rPr lang="en-GB" b="1" dirty="0"/>
              <a:t>Alliteration is when the sound or letter at the beginning of each or most of the words in a sentence is the same. </a:t>
            </a:r>
            <a:endParaRPr lang="en-GB" dirty="0"/>
          </a:p>
        </p:txBody>
      </p:sp>
      <p:sp>
        <p:nvSpPr>
          <p:cNvPr id="4" name="TextBox 3"/>
          <p:cNvSpPr txBox="1"/>
          <p:nvPr/>
        </p:nvSpPr>
        <p:spPr>
          <a:xfrm>
            <a:off x="575469" y="3812587"/>
            <a:ext cx="7993062" cy="1338828"/>
          </a:xfrm>
          <a:prstGeom prst="rect">
            <a:avLst/>
          </a:prstGeom>
          <a:noFill/>
        </p:spPr>
        <p:txBody>
          <a:bodyPr wrap="square" rtlCol="0">
            <a:spAutoFit/>
          </a:bodyPr>
          <a:lstStyle/>
          <a:p>
            <a:pPr algn="ctr">
              <a:lnSpc>
                <a:spcPct val="150000"/>
              </a:lnSpc>
            </a:pPr>
            <a:r>
              <a:rPr lang="en-GB" b="1" dirty="0">
                <a:solidFill>
                  <a:srgbClr val="EC74A8"/>
                </a:solidFill>
              </a:rPr>
              <a:t>S</a:t>
            </a:r>
            <a:r>
              <a:rPr lang="en-GB" b="1" dirty="0"/>
              <a:t>ally </a:t>
            </a:r>
            <a:r>
              <a:rPr lang="en-GB" b="1" dirty="0">
                <a:solidFill>
                  <a:srgbClr val="EC74A8"/>
                </a:solidFill>
              </a:rPr>
              <a:t>s</a:t>
            </a:r>
            <a:r>
              <a:rPr lang="en-GB" b="1" dirty="0"/>
              <a:t>ells </a:t>
            </a:r>
            <a:r>
              <a:rPr lang="en-GB" b="1" dirty="0">
                <a:solidFill>
                  <a:srgbClr val="EC74A8"/>
                </a:solidFill>
              </a:rPr>
              <a:t>s</a:t>
            </a:r>
            <a:r>
              <a:rPr lang="en-GB" b="1" dirty="0"/>
              <a:t>ea </a:t>
            </a:r>
            <a:r>
              <a:rPr lang="en-GB" b="1" dirty="0">
                <a:solidFill>
                  <a:srgbClr val="EC74A8"/>
                </a:solidFill>
              </a:rPr>
              <a:t>s</a:t>
            </a:r>
            <a:r>
              <a:rPr lang="en-GB" b="1" dirty="0"/>
              <a:t>hells by the </a:t>
            </a:r>
            <a:r>
              <a:rPr lang="en-GB" b="1" dirty="0">
                <a:solidFill>
                  <a:srgbClr val="EC74A8"/>
                </a:solidFill>
              </a:rPr>
              <a:t>s</a:t>
            </a:r>
            <a:r>
              <a:rPr lang="en-GB" b="1" dirty="0"/>
              <a:t>ea </a:t>
            </a:r>
            <a:r>
              <a:rPr lang="en-GB" b="1" dirty="0">
                <a:solidFill>
                  <a:srgbClr val="EC74A8"/>
                </a:solidFill>
              </a:rPr>
              <a:t>s</a:t>
            </a:r>
            <a:r>
              <a:rPr lang="en-GB" b="1" dirty="0"/>
              <a:t>hore. </a:t>
            </a:r>
            <a:endParaRPr lang="en-GB" dirty="0"/>
          </a:p>
          <a:p>
            <a:pPr algn="ctr">
              <a:lnSpc>
                <a:spcPct val="150000"/>
              </a:lnSpc>
            </a:pPr>
            <a:r>
              <a:rPr lang="en-GB" b="1" dirty="0">
                <a:solidFill>
                  <a:srgbClr val="EC74A8"/>
                </a:solidFill>
              </a:rPr>
              <a:t>A</a:t>
            </a:r>
            <a:r>
              <a:rPr lang="en-GB" b="1" dirty="0"/>
              <a:t>ll </a:t>
            </a:r>
            <a:r>
              <a:rPr lang="en-GB" b="1" dirty="0">
                <a:solidFill>
                  <a:srgbClr val="EC74A8"/>
                </a:solidFill>
              </a:rPr>
              <a:t>a</a:t>
            </a:r>
            <a:r>
              <a:rPr lang="en-GB" b="1" dirty="0"/>
              <a:t>uthors </a:t>
            </a:r>
            <a:r>
              <a:rPr lang="en-GB" b="1" dirty="0">
                <a:solidFill>
                  <a:srgbClr val="EC74A8"/>
                </a:solidFill>
              </a:rPr>
              <a:t>a</a:t>
            </a:r>
            <a:r>
              <a:rPr lang="en-GB" b="1" dirty="0"/>
              <a:t>llow </a:t>
            </a:r>
            <a:r>
              <a:rPr lang="en-GB" b="1" dirty="0">
                <a:solidFill>
                  <a:srgbClr val="EC74A8"/>
                </a:solidFill>
              </a:rPr>
              <a:t>a</a:t>
            </a:r>
            <a:r>
              <a:rPr lang="en-GB" b="1" dirty="0"/>
              <a:t>uthority </a:t>
            </a:r>
            <a:r>
              <a:rPr lang="en-GB" b="1" dirty="0">
                <a:solidFill>
                  <a:srgbClr val="EC74A8"/>
                </a:solidFill>
              </a:rPr>
              <a:t>a</a:t>
            </a:r>
            <a:r>
              <a:rPr lang="en-GB" b="1" dirty="0"/>
              <a:t>fter midnight. </a:t>
            </a:r>
            <a:endParaRPr lang="en-GB" dirty="0"/>
          </a:p>
          <a:p>
            <a:pPr algn="ctr">
              <a:lnSpc>
                <a:spcPct val="150000"/>
              </a:lnSpc>
            </a:pPr>
            <a:r>
              <a:rPr lang="en-GB" b="1" dirty="0">
                <a:solidFill>
                  <a:srgbClr val="EC74A8"/>
                </a:solidFill>
              </a:rPr>
              <a:t>T</a:t>
            </a:r>
            <a:r>
              <a:rPr lang="en-GB" b="1" dirty="0"/>
              <a:t>heresa </a:t>
            </a:r>
            <a:r>
              <a:rPr lang="en-GB" b="1" dirty="0">
                <a:solidFill>
                  <a:srgbClr val="EC74A8"/>
                </a:solidFill>
              </a:rPr>
              <a:t>t</a:t>
            </a:r>
            <a:r>
              <a:rPr lang="en-GB" b="1" dirty="0"/>
              <a:t>ripped and </a:t>
            </a:r>
            <a:r>
              <a:rPr lang="en-GB" b="1" dirty="0">
                <a:solidFill>
                  <a:srgbClr val="EC74A8"/>
                </a:solidFill>
              </a:rPr>
              <a:t>t</a:t>
            </a:r>
            <a:r>
              <a:rPr lang="en-GB" b="1" dirty="0"/>
              <a:t>umbled </a:t>
            </a:r>
            <a:r>
              <a:rPr lang="en-GB" b="1" dirty="0">
                <a:solidFill>
                  <a:srgbClr val="EC74A8"/>
                </a:solidFill>
              </a:rPr>
              <a:t>t</a:t>
            </a:r>
            <a:r>
              <a:rPr lang="en-GB" b="1" dirty="0"/>
              <a:t>remendously over the </a:t>
            </a:r>
            <a:r>
              <a:rPr lang="en-GB" b="1" dirty="0">
                <a:solidFill>
                  <a:srgbClr val="EC74A8"/>
                </a:solidFill>
              </a:rPr>
              <a:t>t</a:t>
            </a:r>
            <a:r>
              <a:rPr lang="en-GB" b="1" dirty="0"/>
              <a:t>ree. </a:t>
            </a:r>
            <a:endParaRPr lang="en-GB" sz="2800" dirty="0"/>
          </a:p>
        </p:txBody>
      </p:sp>
      <p:sp>
        <p:nvSpPr>
          <p:cNvPr id="5" name="Rectangle 4"/>
          <p:cNvSpPr/>
          <p:nvPr/>
        </p:nvSpPr>
        <p:spPr>
          <a:xfrm>
            <a:off x="440419" y="3205667"/>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alliteration: </a:t>
            </a:r>
            <a:endParaRPr lang="en-GB" dirty="0"/>
          </a:p>
        </p:txBody>
      </p:sp>
      <p:sp>
        <p:nvSpPr>
          <p:cNvPr id="7" name="TextBox 6"/>
          <p:cNvSpPr txBox="1"/>
          <p:nvPr/>
        </p:nvSpPr>
        <p:spPr>
          <a:xfrm>
            <a:off x="755650" y="2122288"/>
            <a:ext cx="7632700" cy="923330"/>
          </a:xfrm>
          <a:prstGeom prst="rect">
            <a:avLst/>
          </a:prstGeom>
          <a:noFill/>
        </p:spPr>
        <p:txBody>
          <a:bodyPr wrap="square" rtlCol="0">
            <a:spAutoFit/>
          </a:bodyPr>
          <a:lstStyle/>
          <a:p>
            <a:pPr algn="ctr"/>
            <a:r>
              <a:rPr lang="en-GB" dirty="0"/>
              <a:t>Alliteration is used in poetry to create many different effects. </a:t>
            </a:r>
            <a:br>
              <a:rPr lang="en-GB" dirty="0"/>
            </a:br>
            <a:r>
              <a:rPr lang="en-GB" dirty="0"/>
              <a:t>It can be used to create a greater and more interesting description </a:t>
            </a:r>
            <a:br>
              <a:rPr lang="en-GB" dirty="0"/>
            </a:br>
            <a:r>
              <a:rPr lang="en-GB" dirty="0"/>
              <a:t>of different themes, people and objects.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355355">
            <a:off x="1898401" y="5321152"/>
            <a:ext cx="818574" cy="73030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14669">
            <a:off x="5166672" y="5351953"/>
            <a:ext cx="838415" cy="690799"/>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756463">
            <a:off x="3444002" y="5259974"/>
            <a:ext cx="671732" cy="85839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24225">
            <a:off x="6554869" y="5515968"/>
            <a:ext cx="1115306" cy="519111"/>
          </a:xfrm>
          <a:prstGeom prst="rect">
            <a:avLst/>
          </a:prstGeom>
        </p:spPr>
      </p:pic>
      <p:sp>
        <p:nvSpPr>
          <p:cNvPr id="12" name="Rectangle 11">
            <a:hlinkClick r:id="rId6"/>
            <a:extLst>
              <a:ext uri="{FF2B5EF4-FFF2-40B4-BE49-F238E27FC236}">
                <a16:creationId xmlns:a16="http://schemas.microsoft.com/office/drawing/2014/main" id="{F0EC2319-6EFD-40CC-89AB-950323D9C41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7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par>
                                <p:cTn id="44" presetID="32" presetClass="emph" presetSubtype="0" fill="hold" nodeType="withEffect">
                                  <p:stCondLst>
                                    <p:cond delay="0"/>
                                  </p:stCondLst>
                                  <p:childTnLst>
                                    <p:animRot by="120000">
                                      <p:cBhvr>
                                        <p:cTn id="45" dur="100" fill="hold">
                                          <p:stCondLst>
                                            <p:cond delay="0"/>
                                          </p:stCondLst>
                                        </p:cTn>
                                        <p:tgtEl>
                                          <p:spTgt spid="10"/>
                                        </p:tgtEl>
                                        <p:attrNameLst>
                                          <p:attrName>r</p:attrName>
                                        </p:attrNameLst>
                                      </p:cBhvr>
                                    </p:animRot>
                                    <p:animRot by="-240000">
                                      <p:cBhvr>
                                        <p:cTn id="46" dur="200" fill="hold">
                                          <p:stCondLst>
                                            <p:cond delay="200"/>
                                          </p:stCondLst>
                                        </p:cTn>
                                        <p:tgtEl>
                                          <p:spTgt spid="10"/>
                                        </p:tgtEl>
                                        <p:attrNameLst>
                                          <p:attrName>r</p:attrName>
                                        </p:attrNameLst>
                                      </p:cBhvr>
                                    </p:animRot>
                                    <p:animRot by="240000">
                                      <p:cBhvr>
                                        <p:cTn id="47" dur="200" fill="hold">
                                          <p:stCondLst>
                                            <p:cond delay="400"/>
                                          </p:stCondLst>
                                        </p:cTn>
                                        <p:tgtEl>
                                          <p:spTgt spid="10"/>
                                        </p:tgtEl>
                                        <p:attrNameLst>
                                          <p:attrName>r</p:attrName>
                                        </p:attrNameLst>
                                      </p:cBhvr>
                                    </p:animRot>
                                    <p:animRot by="-240000">
                                      <p:cBhvr>
                                        <p:cTn id="48" dur="200" fill="hold">
                                          <p:stCondLst>
                                            <p:cond delay="600"/>
                                          </p:stCondLst>
                                        </p:cTn>
                                        <p:tgtEl>
                                          <p:spTgt spid="10"/>
                                        </p:tgtEl>
                                        <p:attrNameLst>
                                          <p:attrName>r</p:attrName>
                                        </p:attrNameLst>
                                      </p:cBhvr>
                                    </p:animRot>
                                    <p:animRot by="120000">
                                      <p:cBhvr>
                                        <p:cTn id="4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Chorus</a:t>
            </a:r>
          </a:p>
        </p:txBody>
      </p:sp>
      <p:sp>
        <p:nvSpPr>
          <p:cNvPr id="4" name="TextBox 3"/>
          <p:cNvSpPr txBox="1"/>
          <p:nvPr/>
        </p:nvSpPr>
        <p:spPr>
          <a:xfrm>
            <a:off x="577632" y="2808238"/>
            <a:ext cx="7993062" cy="3416320"/>
          </a:xfrm>
          <a:prstGeom prst="rect">
            <a:avLst/>
          </a:prstGeom>
          <a:noFill/>
        </p:spPr>
        <p:txBody>
          <a:bodyPr wrap="square" rtlCol="0">
            <a:spAutoFit/>
          </a:bodyPr>
          <a:lstStyle/>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And a happy New Year!</a:t>
            </a:r>
            <a:r>
              <a:rPr lang="en-GB" b="1" dirty="0"/>
              <a:t> </a:t>
            </a:r>
            <a:endParaRPr lang="en-GB" dirty="0"/>
          </a:p>
          <a:p>
            <a:pPr algn="ctr"/>
            <a:r>
              <a:rPr lang="en-GB" dirty="0"/>
              <a:t>Glad tidings we bring, </a:t>
            </a:r>
          </a:p>
          <a:p>
            <a:pPr algn="ctr"/>
            <a:r>
              <a:rPr lang="en-GB" dirty="0"/>
              <a:t>To you and your kin; </a:t>
            </a:r>
          </a:p>
          <a:p>
            <a:pPr algn="ctr"/>
            <a:r>
              <a:rPr lang="en-GB" dirty="0"/>
              <a:t>Glad tidings for Christmas </a:t>
            </a:r>
          </a:p>
          <a:p>
            <a:pPr algn="ctr"/>
            <a:r>
              <a:rPr lang="en-GB" dirty="0"/>
              <a:t>And a happy New Year! </a:t>
            </a: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We wish you a Merry Christmas, </a:t>
            </a:r>
            <a:endParaRPr lang="en-GB" dirty="0">
              <a:solidFill>
                <a:srgbClr val="A673AE"/>
              </a:solidFill>
            </a:endParaRPr>
          </a:p>
          <a:p>
            <a:pPr algn="ctr"/>
            <a:r>
              <a:rPr lang="en-GB" b="1" dirty="0">
                <a:solidFill>
                  <a:srgbClr val="A673AE"/>
                </a:solidFill>
              </a:rPr>
              <a:t>And a happy New Year!</a:t>
            </a:r>
            <a:endParaRPr lang="en-GB" sz="2800" dirty="0">
              <a:solidFill>
                <a:srgbClr val="A673AE"/>
              </a:solidFill>
            </a:endParaRPr>
          </a:p>
        </p:txBody>
      </p:sp>
      <p:sp>
        <p:nvSpPr>
          <p:cNvPr id="5" name="Rectangle 4"/>
          <p:cNvSpPr/>
          <p:nvPr/>
        </p:nvSpPr>
        <p:spPr>
          <a:xfrm>
            <a:off x="440419" y="2262796"/>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choruses: </a:t>
            </a:r>
          </a:p>
        </p:txBody>
      </p:sp>
      <p:sp>
        <p:nvSpPr>
          <p:cNvPr id="7" name="TextBox 6"/>
          <p:cNvSpPr txBox="1"/>
          <p:nvPr/>
        </p:nvSpPr>
        <p:spPr>
          <a:xfrm>
            <a:off x="755650" y="1275000"/>
            <a:ext cx="7632700" cy="923330"/>
          </a:xfrm>
          <a:prstGeom prst="rect">
            <a:avLst/>
          </a:prstGeom>
          <a:noFill/>
        </p:spPr>
        <p:txBody>
          <a:bodyPr wrap="square" rtlCol="0">
            <a:spAutoFit/>
          </a:bodyPr>
          <a:lstStyle/>
          <a:p>
            <a:pPr algn="ctr"/>
            <a:r>
              <a:rPr lang="en-GB" dirty="0"/>
              <a:t>A chorus is the part of a song or poem that is repeated after verses. </a:t>
            </a:r>
          </a:p>
          <a:p>
            <a:pPr algn="ctr"/>
            <a:r>
              <a:rPr lang="en-GB" dirty="0"/>
              <a:t>A chorus is used in poetry to create more drama around and emphasis </a:t>
            </a:r>
            <a:br>
              <a:rPr lang="en-GB" dirty="0"/>
            </a:br>
            <a:r>
              <a:rPr lang="en-GB" dirty="0"/>
              <a:t>of a particular idea or theme.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5920" y="2987925"/>
            <a:ext cx="2402495" cy="4416804"/>
          </a:xfrm>
          <a:prstGeom prst="rect">
            <a:avLst/>
          </a:prstGeom>
        </p:spPr>
      </p:pic>
      <p:sp>
        <p:nvSpPr>
          <p:cNvPr id="3" name="Rectangle 2">
            <a:hlinkClick r:id="rId3"/>
            <a:extLst>
              <a:ext uri="{FF2B5EF4-FFF2-40B4-BE49-F238E27FC236}">
                <a16:creationId xmlns:a16="http://schemas.microsoft.com/office/drawing/2014/main" id="{72A66248-BBA3-4C58-9CB8-B49897E94CDE}"/>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76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Oxymoron </a:t>
            </a:r>
          </a:p>
        </p:txBody>
      </p:sp>
      <p:sp>
        <p:nvSpPr>
          <p:cNvPr id="4" name="TextBox 3"/>
          <p:cNvSpPr txBox="1"/>
          <p:nvPr/>
        </p:nvSpPr>
        <p:spPr>
          <a:xfrm>
            <a:off x="1182848" y="3357990"/>
            <a:ext cx="7387846" cy="2308324"/>
          </a:xfrm>
          <a:prstGeom prst="rect">
            <a:avLst/>
          </a:prstGeom>
          <a:noFill/>
        </p:spPr>
        <p:txBody>
          <a:bodyPr wrap="square" rtlCol="0">
            <a:spAutoFit/>
          </a:bodyPr>
          <a:lstStyle/>
          <a:p>
            <a:pPr algn="ctr"/>
            <a:r>
              <a:rPr lang="en-GB" b="1" dirty="0"/>
              <a:t>Bitter sweet </a:t>
            </a:r>
            <a:endParaRPr lang="en-GB" dirty="0"/>
          </a:p>
          <a:p>
            <a:pPr algn="ctr"/>
            <a:r>
              <a:rPr lang="en-GB" b="1" dirty="0"/>
              <a:t>Pretty ugly </a:t>
            </a:r>
            <a:endParaRPr lang="en-GB" dirty="0"/>
          </a:p>
          <a:p>
            <a:pPr algn="ctr"/>
            <a:r>
              <a:rPr lang="en-GB" b="1" dirty="0"/>
              <a:t>Act natural </a:t>
            </a:r>
            <a:endParaRPr lang="en-GB" dirty="0"/>
          </a:p>
          <a:p>
            <a:pPr algn="ctr"/>
            <a:r>
              <a:rPr lang="en-GB" b="1" dirty="0"/>
              <a:t>Seriously funny </a:t>
            </a:r>
            <a:endParaRPr lang="en-GB" dirty="0"/>
          </a:p>
          <a:p>
            <a:pPr algn="ctr"/>
            <a:r>
              <a:rPr lang="en-GB" b="1" dirty="0"/>
              <a:t>Passive aggressive </a:t>
            </a:r>
            <a:endParaRPr lang="en-GB" dirty="0"/>
          </a:p>
          <a:p>
            <a:pPr algn="ctr"/>
            <a:r>
              <a:rPr lang="en-GB" b="1" dirty="0"/>
              <a:t>Alone together </a:t>
            </a:r>
            <a:endParaRPr lang="en-GB" dirty="0"/>
          </a:p>
          <a:p>
            <a:pPr algn="ctr"/>
            <a:r>
              <a:rPr lang="en-GB" b="1" dirty="0"/>
              <a:t>Deafening silence </a:t>
            </a:r>
            <a:endParaRPr lang="en-GB" dirty="0"/>
          </a:p>
          <a:p>
            <a:pPr algn="ctr"/>
            <a:r>
              <a:rPr lang="en-GB" b="1" dirty="0"/>
              <a:t>Living dead</a:t>
            </a:r>
            <a:endParaRPr lang="en-GB" sz="2800" dirty="0"/>
          </a:p>
        </p:txBody>
      </p:sp>
      <p:sp>
        <p:nvSpPr>
          <p:cNvPr id="5" name="Rectangle 4"/>
          <p:cNvSpPr/>
          <p:nvPr/>
        </p:nvSpPr>
        <p:spPr>
          <a:xfrm>
            <a:off x="440419" y="2746881"/>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oxymoron: </a:t>
            </a:r>
          </a:p>
        </p:txBody>
      </p:sp>
      <p:sp>
        <p:nvSpPr>
          <p:cNvPr id="7" name="TextBox 6"/>
          <p:cNvSpPr txBox="1"/>
          <p:nvPr/>
        </p:nvSpPr>
        <p:spPr>
          <a:xfrm>
            <a:off x="755650" y="1392445"/>
            <a:ext cx="7632700" cy="1200329"/>
          </a:xfrm>
          <a:prstGeom prst="rect">
            <a:avLst/>
          </a:prstGeom>
          <a:noFill/>
        </p:spPr>
        <p:txBody>
          <a:bodyPr wrap="square" rtlCol="0">
            <a:spAutoFit/>
          </a:bodyPr>
          <a:lstStyle/>
          <a:p>
            <a:pPr algn="ctr"/>
            <a:r>
              <a:rPr lang="en-GB" dirty="0"/>
              <a:t>Oxymoron is a figure of speech that uses different or opposing terms. The most common form of oxymoron involves just two words. </a:t>
            </a:r>
          </a:p>
          <a:p>
            <a:pPr algn="ctr"/>
            <a:endParaRPr lang="en-GB" dirty="0"/>
          </a:p>
          <a:p>
            <a:pPr algn="ctr"/>
            <a:r>
              <a:rPr lang="en-GB" dirty="0"/>
              <a:t>Oxymoron is used in poetry to create dramatic expression and effect.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367" y="3758268"/>
            <a:ext cx="2834530" cy="3099732"/>
          </a:xfrm>
          <a:prstGeom prst="rect">
            <a:avLst/>
          </a:prstGeom>
        </p:spPr>
      </p:pic>
      <p:sp>
        <p:nvSpPr>
          <p:cNvPr id="6" name="Rectangle 5">
            <a:hlinkClick r:id="rId3"/>
            <a:extLst>
              <a:ext uri="{FF2B5EF4-FFF2-40B4-BE49-F238E27FC236}">
                <a16:creationId xmlns:a16="http://schemas.microsoft.com/office/drawing/2014/main" id="{894922D9-61BA-4C7C-B7D4-CE0A86FB4401}"/>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93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34892" y="5831300"/>
            <a:ext cx="3313651" cy="1265024"/>
          </a:xfrm>
          <a:prstGeom prst="rect">
            <a:avLst/>
          </a:prstGeom>
        </p:spPr>
      </p:pic>
      <p:sp>
        <p:nvSpPr>
          <p:cNvPr id="2" name="Title 1"/>
          <p:cNvSpPr>
            <a:spLocks noGrp="1"/>
          </p:cNvSpPr>
          <p:nvPr>
            <p:ph type="title"/>
          </p:nvPr>
        </p:nvSpPr>
        <p:spPr/>
        <p:txBody>
          <a:bodyPr/>
          <a:lstStyle/>
          <a:p>
            <a:r>
              <a:rPr lang="en-GB" dirty="0"/>
              <a:t>Rhyme  </a:t>
            </a:r>
          </a:p>
        </p:txBody>
      </p:sp>
      <p:sp>
        <p:nvSpPr>
          <p:cNvPr id="4" name="TextBox 3"/>
          <p:cNvSpPr txBox="1"/>
          <p:nvPr/>
        </p:nvSpPr>
        <p:spPr>
          <a:xfrm>
            <a:off x="575469" y="3394411"/>
            <a:ext cx="7993062" cy="2862322"/>
          </a:xfrm>
          <a:prstGeom prst="rect">
            <a:avLst/>
          </a:prstGeom>
          <a:noFill/>
        </p:spPr>
        <p:txBody>
          <a:bodyPr wrap="square" rtlCol="0">
            <a:spAutoFit/>
          </a:bodyPr>
          <a:lstStyle/>
          <a:p>
            <a:pPr algn="ctr"/>
            <a:r>
              <a:rPr lang="en-GB" b="1" dirty="0"/>
              <a:t>Fright and night </a:t>
            </a:r>
            <a:endParaRPr lang="en-GB" dirty="0"/>
          </a:p>
          <a:p>
            <a:pPr algn="ctr"/>
            <a:r>
              <a:rPr lang="en-GB" b="1" dirty="0"/>
              <a:t>Would hood </a:t>
            </a:r>
            <a:endParaRPr lang="en-GB" dirty="0"/>
          </a:p>
          <a:p>
            <a:pPr algn="ctr"/>
            <a:r>
              <a:rPr lang="en-GB" b="1" dirty="0"/>
              <a:t>Should could </a:t>
            </a:r>
            <a:endParaRPr lang="en-GB" dirty="0"/>
          </a:p>
          <a:p>
            <a:pPr algn="ctr"/>
            <a:r>
              <a:rPr lang="en-GB" b="1" dirty="0"/>
              <a:t>Hail and pale </a:t>
            </a:r>
            <a:endParaRPr lang="en-GB" dirty="0"/>
          </a:p>
          <a:p>
            <a:pPr algn="ctr"/>
            <a:r>
              <a:rPr lang="en-GB" b="1" dirty="0"/>
              <a:t>Male and stale </a:t>
            </a:r>
            <a:endParaRPr lang="en-GB" dirty="0"/>
          </a:p>
          <a:p>
            <a:pPr algn="ctr"/>
            <a:r>
              <a:rPr lang="en-GB" b="1" dirty="0"/>
              <a:t>Air and fare </a:t>
            </a:r>
            <a:endParaRPr lang="en-GB" dirty="0"/>
          </a:p>
          <a:p>
            <a:pPr algn="ctr"/>
            <a:r>
              <a:rPr lang="en-GB" b="1" dirty="0"/>
              <a:t>Two and do </a:t>
            </a:r>
            <a:endParaRPr lang="en-GB" dirty="0"/>
          </a:p>
          <a:p>
            <a:pPr algn="ctr"/>
            <a:r>
              <a:rPr lang="en-GB" b="1" dirty="0"/>
              <a:t>Day and sway </a:t>
            </a:r>
            <a:endParaRPr lang="en-GB" dirty="0"/>
          </a:p>
          <a:p>
            <a:pPr algn="ctr"/>
            <a:r>
              <a:rPr lang="en-GB" b="1" dirty="0"/>
              <a:t>Pause and claws </a:t>
            </a:r>
            <a:endParaRPr lang="en-GB" dirty="0"/>
          </a:p>
          <a:p>
            <a:pPr algn="ctr"/>
            <a:r>
              <a:rPr lang="en-GB" b="1" dirty="0"/>
              <a:t>Bears and stairs</a:t>
            </a:r>
            <a:endParaRPr lang="en-GB" sz="2800" dirty="0"/>
          </a:p>
        </p:txBody>
      </p:sp>
      <p:sp>
        <p:nvSpPr>
          <p:cNvPr id="5" name="Rectangle 4"/>
          <p:cNvSpPr/>
          <p:nvPr/>
        </p:nvSpPr>
        <p:spPr>
          <a:xfrm>
            <a:off x="440419" y="2844606"/>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rhyme: </a:t>
            </a:r>
          </a:p>
        </p:txBody>
      </p:sp>
      <p:sp>
        <p:nvSpPr>
          <p:cNvPr id="7" name="TextBox 6"/>
          <p:cNvSpPr txBox="1"/>
          <p:nvPr/>
        </p:nvSpPr>
        <p:spPr>
          <a:xfrm>
            <a:off x="755650" y="1333722"/>
            <a:ext cx="7632700" cy="1477328"/>
          </a:xfrm>
          <a:prstGeom prst="rect">
            <a:avLst/>
          </a:prstGeom>
          <a:noFill/>
        </p:spPr>
        <p:txBody>
          <a:bodyPr wrap="square" rtlCol="0">
            <a:spAutoFit/>
          </a:bodyPr>
          <a:lstStyle/>
          <a:p>
            <a:pPr algn="ctr"/>
            <a:r>
              <a:rPr lang="en-GB" dirty="0"/>
              <a:t>Rhyme occurs when two words sound the same when spoken out loud. These words usually have the same ending sounds, </a:t>
            </a:r>
            <a:br>
              <a:rPr lang="en-GB" dirty="0"/>
            </a:br>
            <a:r>
              <a:rPr lang="en-GB" dirty="0"/>
              <a:t>however they don’t need to be spelt the same. </a:t>
            </a:r>
          </a:p>
          <a:p>
            <a:pPr algn="ctr"/>
            <a:r>
              <a:rPr lang="en-GB" dirty="0"/>
              <a:t>Rhyme is used in poetry to create something interesting to read. </a:t>
            </a:r>
            <a:br>
              <a:rPr lang="en-GB" dirty="0"/>
            </a:br>
            <a:r>
              <a:rPr lang="en-GB" dirty="0"/>
              <a:t>It is used to create a pattern within a poem.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638" y="4018747"/>
            <a:ext cx="1714634" cy="2424828"/>
          </a:xfrm>
          <a:prstGeom prst="rect">
            <a:avLst/>
          </a:prstGeom>
        </p:spPr>
      </p:pic>
      <p:sp>
        <p:nvSpPr>
          <p:cNvPr id="3" name="Rectangle 2">
            <a:hlinkClick r:id="rId4"/>
            <a:extLst>
              <a:ext uri="{FF2B5EF4-FFF2-40B4-BE49-F238E27FC236}">
                <a16:creationId xmlns:a16="http://schemas.microsoft.com/office/drawing/2014/main" id="{8A53A4D8-9748-417B-9DAB-186A0AF9F3B5}"/>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35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Simile </a:t>
            </a:r>
          </a:p>
        </p:txBody>
      </p:sp>
      <p:sp>
        <p:nvSpPr>
          <p:cNvPr id="4" name="TextBox 3"/>
          <p:cNvSpPr txBox="1"/>
          <p:nvPr/>
        </p:nvSpPr>
        <p:spPr>
          <a:xfrm>
            <a:off x="700988" y="3556957"/>
            <a:ext cx="7687362" cy="2308324"/>
          </a:xfrm>
          <a:prstGeom prst="rect">
            <a:avLst/>
          </a:prstGeom>
          <a:noFill/>
        </p:spPr>
        <p:txBody>
          <a:bodyPr wrap="square" rtlCol="0">
            <a:spAutoFit/>
          </a:bodyPr>
          <a:lstStyle/>
          <a:p>
            <a:r>
              <a:rPr lang="en-GB" b="1" dirty="0">
                <a:solidFill>
                  <a:srgbClr val="EC74A8"/>
                </a:solidFill>
              </a:rPr>
              <a:t>As busy as a bee </a:t>
            </a:r>
            <a:r>
              <a:rPr lang="en-GB" dirty="0"/>
              <a:t>– This is comparing someone’s level of energy to the speed of a bee. </a:t>
            </a:r>
          </a:p>
          <a:p>
            <a:r>
              <a:rPr lang="en-GB" b="1" dirty="0">
                <a:solidFill>
                  <a:srgbClr val="EC74A8"/>
                </a:solidFill>
              </a:rPr>
              <a:t>As snug as a bug in a rug </a:t>
            </a:r>
            <a:r>
              <a:rPr lang="en-GB" dirty="0"/>
              <a:t>– This is comparing someone who is very cosy to how comfortable a bug would be in a rug. </a:t>
            </a:r>
          </a:p>
          <a:p>
            <a:r>
              <a:rPr lang="en-GB" b="1" dirty="0">
                <a:solidFill>
                  <a:srgbClr val="EC74A8"/>
                </a:solidFill>
              </a:rPr>
              <a:t>Runs like a cheetah </a:t>
            </a:r>
            <a:r>
              <a:rPr lang="en-GB" dirty="0"/>
              <a:t>– This is comparing the speed that someone can run to the speed of a cheetah which is quite fast. </a:t>
            </a:r>
          </a:p>
          <a:p>
            <a:r>
              <a:rPr lang="en-GB" b="1" dirty="0">
                <a:solidFill>
                  <a:srgbClr val="EC74A8"/>
                </a:solidFill>
              </a:rPr>
              <a:t>As white as a ghost </a:t>
            </a:r>
            <a:r>
              <a:rPr lang="en-GB" dirty="0"/>
              <a:t>– This is comparing a person’s skin colour to a ghost, usually because they are frightened, sick or scared of something.</a:t>
            </a:r>
            <a:endParaRPr lang="en-GB" sz="2800" dirty="0"/>
          </a:p>
        </p:txBody>
      </p:sp>
      <p:sp>
        <p:nvSpPr>
          <p:cNvPr id="5" name="Rectangle 4"/>
          <p:cNvSpPr/>
          <p:nvPr/>
        </p:nvSpPr>
        <p:spPr>
          <a:xfrm>
            <a:off x="440419" y="2844606"/>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simile: </a:t>
            </a:r>
          </a:p>
        </p:txBody>
      </p:sp>
      <p:sp>
        <p:nvSpPr>
          <p:cNvPr id="7" name="TextBox 6"/>
          <p:cNvSpPr txBox="1"/>
          <p:nvPr/>
        </p:nvSpPr>
        <p:spPr>
          <a:xfrm>
            <a:off x="755650" y="1333722"/>
            <a:ext cx="7632700" cy="1477328"/>
          </a:xfrm>
          <a:prstGeom prst="rect">
            <a:avLst/>
          </a:prstGeom>
          <a:noFill/>
        </p:spPr>
        <p:txBody>
          <a:bodyPr wrap="square" rtlCol="0">
            <a:spAutoFit/>
          </a:bodyPr>
          <a:lstStyle/>
          <a:p>
            <a:pPr algn="ctr"/>
            <a:r>
              <a:rPr lang="en-GB" dirty="0"/>
              <a:t>A simile is a figure of speech. It is when one thing </a:t>
            </a:r>
            <a:br>
              <a:rPr lang="en-GB" dirty="0"/>
            </a:br>
            <a:r>
              <a:rPr lang="en-GB" dirty="0"/>
              <a:t>is compared to another using the words ‘like’ or ‘as’. </a:t>
            </a:r>
            <a:br>
              <a:rPr lang="en-GB" dirty="0"/>
            </a:br>
            <a:r>
              <a:rPr lang="en-GB" dirty="0"/>
              <a:t>Similes can be as descriptive as the writer chooses. </a:t>
            </a:r>
          </a:p>
          <a:p>
            <a:pPr algn="ctr"/>
            <a:r>
              <a:rPr lang="en-GB" dirty="0"/>
              <a:t>Similes are used in poetry to give the reader a more descriptive and </a:t>
            </a:r>
            <a:br>
              <a:rPr lang="en-GB" dirty="0"/>
            </a:br>
            <a:r>
              <a:rPr lang="en-GB" dirty="0"/>
              <a:t>in-depth understanding about a particular object or person.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453" y="1734492"/>
            <a:ext cx="854673" cy="675788"/>
          </a:xfrm>
          <a:prstGeom prst="rect">
            <a:avLst/>
          </a:prstGeom>
        </p:spPr>
      </p:pic>
      <p:sp>
        <p:nvSpPr>
          <p:cNvPr id="6" name="Rectangle 5">
            <a:hlinkClick r:id="rId3"/>
            <a:extLst>
              <a:ext uri="{FF2B5EF4-FFF2-40B4-BE49-F238E27FC236}">
                <a16:creationId xmlns:a16="http://schemas.microsoft.com/office/drawing/2014/main" id="{4B22E550-8E80-4B61-820F-B7A6F4342507}"/>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0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4.44444E-6 -3.33333E-6 L -4.44444E-6 0.00023 C 0.0066 0.00023 0.01303 -0.00069 0.01945 0.00139 C 0.02049 0.00162 0.0198 0.00486 0.02032 0.00602 C 0.02118 0.00811 0.0224 0.00996 0.02379 0.01065 C 0.02657 0.0125 0.03264 0.01389 0.03264 0.01436 C 0.03351 0.01551 0.03438 0.0169 0.03507 0.01875 C 0.03559 0.02014 0.03525 0.02246 0.03594 0.02338 C 0.03733 0.0257 0.04184 0.02755 0.04393 0.02801 C 0.04462 0.02986 0.04566 0.03125 0.04653 0.03311 C 0.04792 0.03635 0.04914 0.04121 0.05174 0.04236 C 0.054 0.04375 0.05625 0.04375 0.05851 0.04398 C 0.05886 0.0463 0.05903 0.04838 0.05938 0.05047 C 0.06094 0.05579 0.06355 0.0588 0.06563 0.06297 C 0.06615 0.06412 0.07014 0.07408 0.07171 0.0757 C 0.07275 0.07686 0.07414 0.07662 0.07518 0.07709 C 0.07674 0.07824 0.07813 0.0794 0.07969 0.08033 C 0.08073 0.08241 0.0823 0.08426 0.08299 0.08681 C 0.08369 0.08866 0.08369 0.09098 0.08403 0.09306 C 0.08473 0.09699 0.08646 0.10648 0.08837 0.10741 C 0.09375 0.10973 0.09063 0.10857 0.09809 0.11065 C 0.10434 0.12593 0.09827 0.10949 0.10139 0.12153 C 0.10191 0.12315 0.10226 0.12593 0.1033 0.12616 C 0.1066 0.12801 0.11025 0.12732 0.11372 0.12801 C 0.1158 0.14236 0.11285 0.12986 0.12605 0.13588 C 0.12726 0.13635 0.12778 0.13912 0.12865 0.14051 C 0.129 0.14329 0.1283 0.14699 0.12952 0.14838 C 0.13195 0.15139 0.13542 0.15 0.13837 0.15162 L 0.14098 0.15324 C 0.14184 0.15463 0.14289 0.15602 0.14358 0.15787 C 0.14445 0.15996 0.14445 0.1625 0.14532 0.16436 C 0.14566 0.16482 0.15139 0.16736 0.15139 0.1676 C 0.15244 0.16898 0.15296 0.17084 0.15417 0.17223 C 0.15608 0.17454 0.15903 0.17385 0.16112 0.17385 L 0.16285 0.17385 " pathEditMode="relative" rAng="0" ptsTypes="AAAAAAAAAAAAAAAAAAAAAAAAAAAAAAAAAAA">
                                      <p:cBhvr>
                                        <p:cTn id="14" dur="2000" fill="hold"/>
                                        <p:tgtEl>
                                          <p:spTgt spid="3"/>
                                        </p:tgtEl>
                                        <p:attrNameLst>
                                          <p:attrName>ppt_x</p:attrName>
                                          <p:attrName>ppt_y</p:attrName>
                                        </p:attrNameLst>
                                      </p:cBhvr>
                                      <p:rCtr x="8142" y="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Synonym  </a:t>
            </a:r>
          </a:p>
        </p:txBody>
      </p:sp>
      <p:sp>
        <p:nvSpPr>
          <p:cNvPr id="4" name="TextBox 3"/>
          <p:cNvSpPr txBox="1"/>
          <p:nvPr/>
        </p:nvSpPr>
        <p:spPr>
          <a:xfrm>
            <a:off x="728319" y="3339602"/>
            <a:ext cx="7687362" cy="1754326"/>
          </a:xfrm>
          <a:prstGeom prst="rect">
            <a:avLst/>
          </a:prstGeom>
          <a:noFill/>
        </p:spPr>
        <p:txBody>
          <a:bodyPr wrap="square" rtlCol="0">
            <a:spAutoFit/>
          </a:bodyPr>
          <a:lstStyle/>
          <a:p>
            <a:pPr algn="ctr">
              <a:lnSpc>
                <a:spcPct val="150000"/>
              </a:lnSpc>
            </a:pPr>
            <a:r>
              <a:rPr lang="en-GB" b="1" dirty="0">
                <a:solidFill>
                  <a:srgbClr val="A673AE"/>
                </a:solidFill>
              </a:rPr>
              <a:t>Beautiful</a:t>
            </a:r>
            <a:r>
              <a:rPr lang="en-GB" b="1" dirty="0"/>
              <a:t> </a:t>
            </a:r>
            <a:r>
              <a:rPr lang="en-GB" dirty="0"/>
              <a:t>– attractive, pretty, gorgeous, stunning </a:t>
            </a:r>
          </a:p>
          <a:p>
            <a:pPr algn="ctr">
              <a:lnSpc>
                <a:spcPct val="150000"/>
              </a:lnSpc>
            </a:pPr>
            <a:r>
              <a:rPr lang="en-GB" b="1" dirty="0">
                <a:solidFill>
                  <a:srgbClr val="A673AE"/>
                </a:solidFill>
              </a:rPr>
              <a:t>Funny</a:t>
            </a:r>
            <a:r>
              <a:rPr lang="en-GB" b="1" dirty="0"/>
              <a:t> </a:t>
            </a:r>
            <a:r>
              <a:rPr lang="en-GB" dirty="0"/>
              <a:t>– hysterical, humorous, amusing, entertaining </a:t>
            </a:r>
          </a:p>
          <a:p>
            <a:pPr algn="ctr">
              <a:lnSpc>
                <a:spcPct val="150000"/>
              </a:lnSpc>
            </a:pPr>
            <a:r>
              <a:rPr lang="en-GB" b="1" dirty="0">
                <a:solidFill>
                  <a:srgbClr val="A673AE"/>
                </a:solidFill>
              </a:rPr>
              <a:t>Student</a:t>
            </a:r>
            <a:r>
              <a:rPr lang="en-GB" b="1" dirty="0"/>
              <a:t> </a:t>
            </a:r>
            <a:r>
              <a:rPr lang="en-GB" dirty="0"/>
              <a:t>– pupil, scholar, schoolboy, schoolgirl </a:t>
            </a:r>
          </a:p>
          <a:p>
            <a:pPr algn="ctr">
              <a:lnSpc>
                <a:spcPct val="150000"/>
              </a:lnSpc>
            </a:pPr>
            <a:r>
              <a:rPr lang="en-GB" b="1" dirty="0">
                <a:solidFill>
                  <a:srgbClr val="A673AE"/>
                </a:solidFill>
              </a:rPr>
              <a:t>Lazy</a:t>
            </a:r>
            <a:r>
              <a:rPr lang="en-GB" b="1" dirty="0"/>
              <a:t> </a:t>
            </a:r>
            <a:r>
              <a:rPr lang="en-GB" dirty="0"/>
              <a:t>– idle, sluggish, indolent, slothful</a:t>
            </a:r>
            <a:endParaRPr lang="en-GB" sz="2800" dirty="0"/>
          </a:p>
        </p:txBody>
      </p:sp>
      <p:sp>
        <p:nvSpPr>
          <p:cNvPr id="5" name="Rectangle 4"/>
          <p:cNvSpPr/>
          <p:nvPr/>
        </p:nvSpPr>
        <p:spPr>
          <a:xfrm>
            <a:off x="440419" y="2769105"/>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synonyms: </a:t>
            </a:r>
          </a:p>
        </p:txBody>
      </p:sp>
      <p:sp>
        <p:nvSpPr>
          <p:cNvPr id="7" name="TextBox 6"/>
          <p:cNvSpPr txBox="1"/>
          <p:nvPr/>
        </p:nvSpPr>
        <p:spPr>
          <a:xfrm>
            <a:off x="755650" y="1333722"/>
            <a:ext cx="7632700" cy="1200329"/>
          </a:xfrm>
          <a:prstGeom prst="rect">
            <a:avLst/>
          </a:prstGeom>
          <a:noFill/>
        </p:spPr>
        <p:txBody>
          <a:bodyPr wrap="square" rtlCol="0">
            <a:spAutoFit/>
          </a:bodyPr>
          <a:lstStyle/>
          <a:p>
            <a:pPr algn="ctr"/>
            <a:r>
              <a:rPr lang="en-GB" dirty="0"/>
              <a:t>A synonym is a word that has the same, or similar, meaning </a:t>
            </a:r>
            <a:br>
              <a:rPr lang="en-GB" dirty="0"/>
            </a:br>
            <a:r>
              <a:rPr lang="en-GB" dirty="0"/>
              <a:t>as another word. Synonyms can be found in a thesaurus. </a:t>
            </a:r>
          </a:p>
          <a:p>
            <a:pPr algn="ctr"/>
            <a:r>
              <a:rPr lang="en-GB" dirty="0"/>
              <a:t>Synonyms are used in poetry to be more graphic </a:t>
            </a:r>
            <a:br>
              <a:rPr lang="en-GB" dirty="0"/>
            </a:br>
            <a:r>
              <a:rPr lang="en-GB" dirty="0"/>
              <a:t>and to give a broader description.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929" y="4216765"/>
            <a:ext cx="2462881" cy="2907626"/>
          </a:xfrm>
          <a:prstGeom prst="rect">
            <a:avLst/>
          </a:prstGeom>
        </p:spPr>
      </p:pic>
      <p:sp>
        <p:nvSpPr>
          <p:cNvPr id="6" name="Rectangle 5">
            <a:hlinkClick r:id="rId3"/>
            <a:extLst>
              <a:ext uri="{FF2B5EF4-FFF2-40B4-BE49-F238E27FC236}">
                <a16:creationId xmlns:a16="http://schemas.microsoft.com/office/drawing/2014/main" id="{6D72B3F7-D2F8-411A-A016-8F8551C80331}"/>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06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Consonance   </a:t>
            </a:r>
          </a:p>
        </p:txBody>
      </p:sp>
      <p:sp>
        <p:nvSpPr>
          <p:cNvPr id="4" name="TextBox 3"/>
          <p:cNvSpPr txBox="1"/>
          <p:nvPr/>
        </p:nvSpPr>
        <p:spPr>
          <a:xfrm>
            <a:off x="728319" y="3339602"/>
            <a:ext cx="7687362" cy="1892826"/>
          </a:xfrm>
          <a:prstGeom prst="rect">
            <a:avLst/>
          </a:prstGeom>
          <a:noFill/>
        </p:spPr>
        <p:txBody>
          <a:bodyPr wrap="square" rtlCol="0">
            <a:spAutoFit/>
          </a:bodyPr>
          <a:lstStyle/>
          <a:p>
            <a:pPr algn="ctr">
              <a:lnSpc>
                <a:spcPct val="150000"/>
              </a:lnSpc>
            </a:pPr>
            <a:r>
              <a:rPr lang="en-GB" dirty="0"/>
              <a:t>Pi</a:t>
            </a:r>
            <a:r>
              <a:rPr lang="en-GB" b="1" dirty="0">
                <a:solidFill>
                  <a:srgbClr val="4DB1E3"/>
                </a:solidFill>
              </a:rPr>
              <a:t>tter</a:t>
            </a:r>
            <a:r>
              <a:rPr lang="en-GB" dirty="0"/>
              <a:t>-pa</a:t>
            </a:r>
            <a:r>
              <a:rPr lang="en-GB" b="1" dirty="0">
                <a:solidFill>
                  <a:srgbClr val="4DB1E3"/>
                </a:solidFill>
              </a:rPr>
              <a:t>tter</a:t>
            </a:r>
            <a:r>
              <a:rPr lang="en-GB" dirty="0"/>
              <a:t>, pi</a:t>
            </a:r>
            <a:r>
              <a:rPr lang="en-GB" b="1" dirty="0">
                <a:solidFill>
                  <a:srgbClr val="4DB1E3"/>
                </a:solidFill>
              </a:rPr>
              <a:t>tter</a:t>
            </a:r>
            <a:r>
              <a:rPr lang="en-GB" dirty="0"/>
              <a:t>-pa</a:t>
            </a:r>
            <a:r>
              <a:rPr lang="en-GB" b="1" dirty="0">
                <a:solidFill>
                  <a:srgbClr val="4DB1E3"/>
                </a:solidFill>
              </a:rPr>
              <a:t>tter</a:t>
            </a:r>
            <a:r>
              <a:rPr lang="en-GB" dirty="0"/>
              <a:t>. (Using the ‘</a:t>
            </a:r>
            <a:r>
              <a:rPr lang="en-GB" b="1" dirty="0" err="1">
                <a:solidFill>
                  <a:srgbClr val="4DB1E3"/>
                </a:solidFill>
              </a:rPr>
              <a:t>tt</a:t>
            </a:r>
            <a:r>
              <a:rPr lang="en-GB" dirty="0"/>
              <a:t>’ and ‘</a:t>
            </a:r>
            <a:r>
              <a:rPr lang="en-GB" b="1" dirty="0" err="1">
                <a:solidFill>
                  <a:srgbClr val="4DB1E3"/>
                </a:solidFill>
              </a:rPr>
              <a:t>er</a:t>
            </a:r>
            <a:r>
              <a:rPr lang="en-GB" dirty="0"/>
              <a:t>’ letter patterns). </a:t>
            </a:r>
          </a:p>
          <a:p>
            <a:pPr algn="ctr">
              <a:lnSpc>
                <a:spcPct val="150000"/>
              </a:lnSpc>
            </a:pPr>
            <a:r>
              <a:rPr lang="en-GB" b="1" dirty="0">
                <a:solidFill>
                  <a:srgbClr val="4DB1E3"/>
                </a:solidFill>
              </a:rPr>
              <a:t>J</a:t>
            </a:r>
            <a:r>
              <a:rPr lang="en-GB" dirty="0"/>
              <a:t>eremy </a:t>
            </a:r>
            <a:r>
              <a:rPr lang="en-GB" b="1" dirty="0">
                <a:solidFill>
                  <a:srgbClr val="4DB1E3"/>
                </a:solidFill>
              </a:rPr>
              <a:t>j</a:t>
            </a:r>
            <a:r>
              <a:rPr lang="en-GB" dirty="0"/>
              <a:t>uggled </a:t>
            </a:r>
            <a:r>
              <a:rPr lang="en-GB" b="1" dirty="0">
                <a:solidFill>
                  <a:srgbClr val="4DB1E3"/>
                </a:solidFill>
              </a:rPr>
              <a:t>j</a:t>
            </a:r>
            <a:r>
              <a:rPr lang="en-GB" dirty="0"/>
              <a:t>ig-saw puzzles. (Using the letter </a:t>
            </a:r>
            <a:r>
              <a:rPr lang="en-GB" b="1" dirty="0">
                <a:solidFill>
                  <a:srgbClr val="4DB1E3"/>
                </a:solidFill>
              </a:rPr>
              <a:t>j</a:t>
            </a:r>
            <a:r>
              <a:rPr lang="en-GB" dirty="0"/>
              <a:t>). </a:t>
            </a:r>
          </a:p>
          <a:p>
            <a:pPr algn="ctr">
              <a:lnSpc>
                <a:spcPct val="150000"/>
              </a:lnSpc>
            </a:pPr>
            <a:r>
              <a:rPr lang="en-GB" dirty="0"/>
              <a:t>To</a:t>
            </a:r>
            <a:r>
              <a:rPr lang="en-GB" b="1" dirty="0">
                <a:solidFill>
                  <a:srgbClr val="4DB1E3"/>
                </a:solidFill>
              </a:rPr>
              <a:t>ss</a:t>
            </a:r>
            <a:r>
              <a:rPr lang="en-GB" b="1" dirty="0"/>
              <a:t> </a:t>
            </a:r>
            <a:r>
              <a:rPr lang="en-GB" dirty="0"/>
              <a:t>the gla</a:t>
            </a:r>
            <a:r>
              <a:rPr lang="en-GB" b="1" dirty="0">
                <a:solidFill>
                  <a:srgbClr val="4DB1E3"/>
                </a:solidFill>
              </a:rPr>
              <a:t>ss</a:t>
            </a:r>
            <a:r>
              <a:rPr lang="en-GB" b="1" dirty="0"/>
              <a:t> </a:t>
            </a:r>
            <a:r>
              <a:rPr lang="en-GB" dirty="0"/>
              <a:t>acro</a:t>
            </a:r>
            <a:r>
              <a:rPr lang="en-GB" b="1" dirty="0">
                <a:solidFill>
                  <a:srgbClr val="4DB1E3"/>
                </a:solidFill>
              </a:rPr>
              <a:t>ss</a:t>
            </a:r>
            <a:r>
              <a:rPr lang="en-GB" b="1" dirty="0"/>
              <a:t> </a:t>
            </a:r>
            <a:r>
              <a:rPr lang="en-GB" dirty="0"/>
              <a:t>the gra</a:t>
            </a:r>
            <a:r>
              <a:rPr lang="en-GB" b="1" dirty="0">
                <a:solidFill>
                  <a:srgbClr val="4DB1E3"/>
                </a:solidFill>
              </a:rPr>
              <a:t>ss</a:t>
            </a:r>
            <a:r>
              <a:rPr lang="en-GB" dirty="0"/>
              <a:t>. (Using the ‘</a:t>
            </a:r>
            <a:r>
              <a:rPr lang="en-GB" b="1" dirty="0" err="1">
                <a:solidFill>
                  <a:srgbClr val="4DB1E3"/>
                </a:solidFill>
              </a:rPr>
              <a:t>ss</a:t>
            </a:r>
            <a:r>
              <a:rPr lang="en-GB" dirty="0"/>
              <a:t>’ letter pattern). </a:t>
            </a:r>
          </a:p>
          <a:p>
            <a:pPr algn="ctr"/>
            <a:r>
              <a:rPr lang="en-GB" dirty="0"/>
              <a:t>Da</a:t>
            </a:r>
            <a:r>
              <a:rPr lang="en-GB" b="1" dirty="0">
                <a:solidFill>
                  <a:srgbClr val="4DB1E3"/>
                </a:solidFill>
              </a:rPr>
              <a:t>wn</a:t>
            </a:r>
            <a:r>
              <a:rPr lang="en-GB" b="1" dirty="0"/>
              <a:t> </a:t>
            </a:r>
            <a:r>
              <a:rPr lang="en-GB" dirty="0"/>
              <a:t>goes do</a:t>
            </a:r>
            <a:r>
              <a:rPr lang="en-GB" b="1" dirty="0">
                <a:solidFill>
                  <a:srgbClr val="4DB1E3"/>
                </a:solidFill>
              </a:rPr>
              <a:t>wn</a:t>
            </a:r>
            <a:r>
              <a:rPr lang="en-GB" b="1" dirty="0"/>
              <a:t> </a:t>
            </a:r>
            <a:r>
              <a:rPr lang="en-GB" dirty="0"/>
              <a:t>with a big fro</a:t>
            </a:r>
            <a:r>
              <a:rPr lang="en-GB" b="1" dirty="0">
                <a:solidFill>
                  <a:srgbClr val="4DB1E3"/>
                </a:solidFill>
              </a:rPr>
              <a:t>wn</a:t>
            </a:r>
            <a:r>
              <a:rPr lang="en-GB" b="1" dirty="0"/>
              <a:t> </a:t>
            </a:r>
            <a:r>
              <a:rPr lang="en-GB" dirty="0"/>
              <a:t>unlike the clo</a:t>
            </a:r>
            <a:r>
              <a:rPr lang="en-GB" b="1" dirty="0">
                <a:solidFill>
                  <a:srgbClr val="4DB1E3"/>
                </a:solidFill>
              </a:rPr>
              <a:t>wn</a:t>
            </a:r>
            <a:r>
              <a:rPr lang="en-GB" dirty="0"/>
              <a:t>. </a:t>
            </a:r>
            <a:br>
              <a:rPr lang="en-GB" dirty="0"/>
            </a:br>
            <a:r>
              <a:rPr lang="en-GB" dirty="0"/>
              <a:t>(Using the ‘</a:t>
            </a:r>
            <a:r>
              <a:rPr lang="en-GB" b="1" dirty="0" err="1">
                <a:solidFill>
                  <a:srgbClr val="4DB1E3"/>
                </a:solidFill>
              </a:rPr>
              <a:t>wn</a:t>
            </a:r>
            <a:r>
              <a:rPr lang="en-GB" dirty="0"/>
              <a:t>’ letter pattern).</a:t>
            </a:r>
            <a:endParaRPr lang="en-GB" sz="2800" dirty="0"/>
          </a:p>
        </p:txBody>
      </p:sp>
      <p:sp>
        <p:nvSpPr>
          <p:cNvPr id="5" name="Rectangle 4"/>
          <p:cNvSpPr/>
          <p:nvPr/>
        </p:nvSpPr>
        <p:spPr>
          <a:xfrm>
            <a:off x="440419" y="2769105"/>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consonance: </a:t>
            </a:r>
          </a:p>
        </p:txBody>
      </p:sp>
      <p:sp>
        <p:nvSpPr>
          <p:cNvPr id="7" name="TextBox 6"/>
          <p:cNvSpPr txBox="1"/>
          <p:nvPr/>
        </p:nvSpPr>
        <p:spPr>
          <a:xfrm>
            <a:off x="755650" y="1333722"/>
            <a:ext cx="7632700" cy="1200329"/>
          </a:xfrm>
          <a:prstGeom prst="rect">
            <a:avLst/>
          </a:prstGeom>
          <a:noFill/>
        </p:spPr>
        <p:txBody>
          <a:bodyPr wrap="square" rtlCol="0">
            <a:spAutoFit/>
          </a:bodyPr>
          <a:lstStyle/>
          <a:p>
            <a:pPr algn="ctr"/>
            <a:r>
              <a:rPr lang="en-GB" dirty="0"/>
              <a:t>Consonance occurs when a consonant, or a consonant pattern </a:t>
            </a:r>
            <a:br>
              <a:rPr lang="en-GB" dirty="0"/>
            </a:br>
            <a:r>
              <a:rPr lang="en-GB" dirty="0"/>
              <a:t>is repeated two or more times in a short space of writing. </a:t>
            </a:r>
          </a:p>
          <a:p>
            <a:pPr algn="ctr"/>
            <a:r>
              <a:rPr lang="en-GB" dirty="0"/>
              <a:t>Consonance is used in poetry to create a range of different rhyming effects. It also makes it more enjoyable and interesting to the reader.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4075" y="3971774"/>
            <a:ext cx="1879925" cy="3607680"/>
          </a:xfrm>
          <a:prstGeom prst="rect">
            <a:avLst/>
          </a:prstGeom>
        </p:spPr>
      </p:pic>
      <p:sp>
        <p:nvSpPr>
          <p:cNvPr id="6" name="Rectangle 5">
            <a:hlinkClick r:id="rId3"/>
            <a:extLst>
              <a:ext uri="{FF2B5EF4-FFF2-40B4-BE49-F238E27FC236}">
                <a16:creationId xmlns:a16="http://schemas.microsoft.com/office/drawing/2014/main" id="{5A9A250A-8975-4CCC-ACC9-A095D72FBB18}"/>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91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Hyperbole    </a:t>
            </a:r>
          </a:p>
        </p:txBody>
      </p:sp>
      <p:sp>
        <p:nvSpPr>
          <p:cNvPr id="4" name="TextBox 3"/>
          <p:cNvSpPr txBox="1"/>
          <p:nvPr/>
        </p:nvSpPr>
        <p:spPr>
          <a:xfrm>
            <a:off x="700988" y="2906806"/>
            <a:ext cx="7687362" cy="2585323"/>
          </a:xfrm>
          <a:prstGeom prst="rect">
            <a:avLst/>
          </a:prstGeom>
          <a:noFill/>
        </p:spPr>
        <p:txBody>
          <a:bodyPr wrap="square" rtlCol="0">
            <a:spAutoFit/>
          </a:bodyPr>
          <a:lstStyle/>
          <a:p>
            <a:pPr algn="ctr">
              <a:lnSpc>
                <a:spcPct val="150000"/>
              </a:lnSpc>
            </a:pPr>
            <a:r>
              <a:rPr lang="en-GB" b="1" dirty="0"/>
              <a:t>I’m so hungry that I could eat a horse. </a:t>
            </a:r>
          </a:p>
          <a:p>
            <a:pPr algn="ctr">
              <a:lnSpc>
                <a:spcPct val="150000"/>
              </a:lnSpc>
            </a:pPr>
            <a:endParaRPr lang="en-GB" dirty="0"/>
          </a:p>
          <a:p>
            <a:pPr algn="ctr"/>
            <a:r>
              <a:rPr lang="en-GB" b="1" dirty="0"/>
              <a:t>It was so cold that I saw polar bears wearing jackets. </a:t>
            </a:r>
          </a:p>
          <a:p>
            <a:pPr algn="ctr"/>
            <a:endParaRPr lang="en-GB" dirty="0"/>
          </a:p>
          <a:p>
            <a:pPr algn="ctr"/>
            <a:r>
              <a:rPr lang="en-GB" b="1" dirty="0"/>
              <a:t>I had a million things to do. </a:t>
            </a:r>
          </a:p>
          <a:p>
            <a:pPr algn="ctr"/>
            <a:endParaRPr lang="en-GB" dirty="0"/>
          </a:p>
          <a:p>
            <a:pPr algn="ctr"/>
            <a:r>
              <a:rPr lang="en-GB" b="1" dirty="0"/>
              <a:t>That joke is so old, the last time I heard it </a:t>
            </a:r>
            <a:br>
              <a:rPr lang="en-GB" b="1" dirty="0"/>
            </a:br>
            <a:r>
              <a:rPr lang="en-GB" b="1" dirty="0"/>
              <a:t>I was walking next to a dinosaur.</a:t>
            </a:r>
            <a:endParaRPr lang="en-GB" sz="2800" dirty="0"/>
          </a:p>
        </p:txBody>
      </p:sp>
      <p:sp>
        <p:nvSpPr>
          <p:cNvPr id="5" name="Rectangle 4"/>
          <p:cNvSpPr/>
          <p:nvPr/>
        </p:nvSpPr>
        <p:spPr>
          <a:xfrm>
            <a:off x="440419" y="234072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hyperbole: </a:t>
            </a:r>
          </a:p>
        </p:txBody>
      </p:sp>
      <p:sp>
        <p:nvSpPr>
          <p:cNvPr id="7" name="TextBox 6"/>
          <p:cNvSpPr txBox="1"/>
          <p:nvPr/>
        </p:nvSpPr>
        <p:spPr>
          <a:xfrm>
            <a:off x="704995" y="1346416"/>
            <a:ext cx="7734009" cy="923330"/>
          </a:xfrm>
          <a:prstGeom prst="rect">
            <a:avLst/>
          </a:prstGeom>
          <a:noFill/>
        </p:spPr>
        <p:txBody>
          <a:bodyPr wrap="square" rtlCol="0">
            <a:spAutoFit/>
          </a:bodyPr>
          <a:lstStyle/>
          <a:p>
            <a:pPr algn="ctr"/>
            <a:r>
              <a:rPr lang="en-GB" dirty="0"/>
              <a:t>Hyperbole is a figure of speech which involves an exaggeration of an idea. </a:t>
            </a:r>
          </a:p>
          <a:p>
            <a:pPr algn="ctr"/>
            <a:r>
              <a:rPr lang="en-GB" dirty="0"/>
              <a:t>Hyperbole is used in poetry to provide strong </a:t>
            </a:r>
            <a:br>
              <a:rPr lang="en-GB" dirty="0"/>
            </a:br>
            <a:r>
              <a:rPr lang="en-GB" dirty="0"/>
              <a:t>effects and to provide great emphasis. </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764035" y="5538285"/>
            <a:ext cx="605943" cy="141656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35" y="3978720"/>
            <a:ext cx="7105475" cy="3026818"/>
          </a:xfrm>
          <a:prstGeom prst="rect">
            <a:avLst/>
          </a:prstGeom>
        </p:spPr>
      </p:pic>
      <p:sp>
        <p:nvSpPr>
          <p:cNvPr id="3" name="Rectangle 2">
            <a:hlinkClick r:id="rId4"/>
            <a:extLst>
              <a:ext uri="{FF2B5EF4-FFF2-40B4-BE49-F238E27FC236}">
                <a16:creationId xmlns:a16="http://schemas.microsoft.com/office/drawing/2014/main" id="{2B3AE67A-9B36-4CD4-94C3-65E3D20F622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5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Poetry</a:t>
            </a:r>
          </a:p>
        </p:txBody>
      </p:sp>
      <p:sp>
        <p:nvSpPr>
          <p:cNvPr id="5" name="Rectangle 4"/>
          <p:cNvSpPr/>
          <p:nvPr/>
        </p:nvSpPr>
        <p:spPr>
          <a:xfrm>
            <a:off x="755650" y="1513946"/>
            <a:ext cx="7632700" cy="2215991"/>
          </a:xfrm>
          <a:prstGeom prst="rect">
            <a:avLst/>
          </a:prstGeom>
        </p:spPr>
        <p:txBody>
          <a:bodyPr wrap="square" lIns="0" tIns="0" rIns="0" bIns="0">
            <a:spAutoFit/>
          </a:bodyPr>
          <a:lstStyle/>
          <a:p>
            <a:pPr algn="just"/>
            <a:r>
              <a:rPr lang="en-GB" dirty="0"/>
              <a:t>Poetry is a form of literature and a very wide genre of writing. It is a form of imaginative writing that can be written by anybody. People choose to write poetry based on many different things. Expressing thoughts and feelings about something in a creative way is what poetry is all about. </a:t>
            </a:r>
          </a:p>
          <a:p>
            <a:pPr algn="just"/>
            <a:endParaRPr lang="en-GB" dirty="0"/>
          </a:p>
          <a:p>
            <a:pPr algn="just"/>
            <a:r>
              <a:rPr lang="en-GB" dirty="0"/>
              <a:t>The main aim of poetry is to involve and stimulate the thoughts of the reader. Poetry can connect with a reader on an emotional level too. </a:t>
            </a:r>
          </a:p>
          <a:p>
            <a:pPr algn="just"/>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7470" y="3931495"/>
            <a:ext cx="2875228" cy="3127841"/>
          </a:xfrm>
          <a:prstGeom prst="rect">
            <a:avLst/>
          </a:prstGeom>
        </p:spPr>
      </p:pic>
      <p:sp>
        <p:nvSpPr>
          <p:cNvPr id="6" name="Rectangle 5"/>
          <p:cNvSpPr/>
          <p:nvPr/>
        </p:nvSpPr>
        <p:spPr>
          <a:xfrm>
            <a:off x="658535" y="3583520"/>
            <a:ext cx="6497274" cy="1754326"/>
          </a:xfrm>
          <a:prstGeom prst="rect">
            <a:avLst/>
          </a:prstGeom>
        </p:spPr>
        <p:txBody>
          <a:bodyPr wrap="square">
            <a:spAutoFit/>
          </a:bodyPr>
          <a:lstStyle/>
          <a:p>
            <a:r>
              <a:rPr lang="en-GB" dirty="0"/>
              <a:t>Poetry has many different forms, and can be written in many different ways. They can be short or long, fun or sad, real or imagined, structured or unstructured, rhyming or not. There is a lot of freedom when writing poetry and because of this, the writer is able to express their thoughts and feelings in very unique ways. </a:t>
            </a:r>
          </a:p>
        </p:txBody>
      </p:sp>
      <p:sp>
        <p:nvSpPr>
          <p:cNvPr id="2" name="Rectangle 1">
            <a:hlinkClick r:id="rId3"/>
            <a:extLst>
              <a:ext uri="{FF2B5EF4-FFF2-40B4-BE49-F238E27FC236}">
                <a16:creationId xmlns:a16="http://schemas.microsoft.com/office/drawing/2014/main" id="{9F2E3F4F-38CB-454A-B60B-D4B981AAB740}"/>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Metaphor </a:t>
            </a:r>
          </a:p>
        </p:txBody>
      </p:sp>
      <p:sp>
        <p:nvSpPr>
          <p:cNvPr id="4" name="TextBox 3"/>
          <p:cNvSpPr txBox="1"/>
          <p:nvPr/>
        </p:nvSpPr>
        <p:spPr>
          <a:xfrm>
            <a:off x="700988" y="3192032"/>
            <a:ext cx="7687362" cy="2539157"/>
          </a:xfrm>
          <a:prstGeom prst="rect">
            <a:avLst/>
          </a:prstGeom>
          <a:noFill/>
        </p:spPr>
        <p:txBody>
          <a:bodyPr wrap="square" rtlCol="0">
            <a:spAutoFit/>
          </a:bodyPr>
          <a:lstStyle/>
          <a:p>
            <a:pPr algn="ctr">
              <a:lnSpc>
                <a:spcPct val="150000"/>
              </a:lnSpc>
            </a:pPr>
            <a:r>
              <a:rPr lang="en-GB" b="1" dirty="0"/>
              <a:t>Her eyes were glistening jewels. </a:t>
            </a:r>
            <a:endParaRPr lang="en-GB" dirty="0"/>
          </a:p>
          <a:p>
            <a:pPr algn="ctr">
              <a:lnSpc>
                <a:spcPct val="150000"/>
              </a:lnSpc>
            </a:pPr>
            <a:r>
              <a:rPr lang="en-GB" b="1" dirty="0"/>
              <a:t>She is the sunshine which brightens up our day. </a:t>
            </a:r>
            <a:endParaRPr lang="en-GB" dirty="0"/>
          </a:p>
          <a:p>
            <a:pPr algn="ctr">
              <a:lnSpc>
                <a:spcPct val="150000"/>
              </a:lnSpc>
            </a:pPr>
            <a:r>
              <a:rPr lang="en-GB" b="1" dirty="0"/>
              <a:t>The kids at school are all brains. </a:t>
            </a:r>
            <a:endParaRPr lang="en-GB" dirty="0"/>
          </a:p>
          <a:p>
            <a:pPr algn="ctr">
              <a:lnSpc>
                <a:spcPct val="150000"/>
              </a:lnSpc>
            </a:pPr>
            <a:r>
              <a:rPr lang="en-GB" b="1" dirty="0"/>
              <a:t>In Andrew’s eyes, Rebecca is the sun. </a:t>
            </a:r>
            <a:endParaRPr lang="en-GB" dirty="0"/>
          </a:p>
          <a:p>
            <a:pPr algn="ctr">
              <a:lnSpc>
                <a:spcPct val="150000"/>
              </a:lnSpc>
            </a:pPr>
            <a:r>
              <a:rPr lang="en-GB" b="1" dirty="0"/>
              <a:t>He is my knight in shining armour. </a:t>
            </a:r>
            <a:endParaRPr lang="en-GB" dirty="0"/>
          </a:p>
          <a:p>
            <a:pPr algn="ctr">
              <a:lnSpc>
                <a:spcPct val="150000"/>
              </a:lnSpc>
            </a:pPr>
            <a:r>
              <a:rPr lang="en-GB" b="1" dirty="0"/>
              <a:t>The world is a stage.</a:t>
            </a:r>
            <a:endParaRPr lang="en-GB" sz="2800" dirty="0"/>
          </a:p>
        </p:txBody>
      </p:sp>
      <p:sp>
        <p:nvSpPr>
          <p:cNvPr id="5" name="Rectangle 4"/>
          <p:cNvSpPr/>
          <p:nvPr/>
        </p:nvSpPr>
        <p:spPr>
          <a:xfrm>
            <a:off x="440419" y="2625948"/>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metaphor: </a:t>
            </a:r>
          </a:p>
        </p:txBody>
      </p:sp>
      <p:sp>
        <p:nvSpPr>
          <p:cNvPr id="7" name="TextBox 6"/>
          <p:cNvSpPr txBox="1"/>
          <p:nvPr/>
        </p:nvSpPr>
        <p:spPr>
          <a:xfrm>
            <a:off x="704995" y="1346416"/>
            <a:ext cx="7734009" cy="1200329"/>
          </a:xfrm>
          <a:prstGeom prst="rect">
            <a:avLst/>
          </a:prstGeom>
          <a:noFill/>
        </p:spPr>
        <p:txBody>
          <a:bodyPr wrap="square" rtlCol="0">
            <a:spAutoFit/>
          </a:bodyPr>
          <a:lstStyle/>
          <a:p>
            <a:pPr algn="ctr"/>
            <a:r>
              <a:rPr lang="en-GB" dirty="0"/>
              <a:t>A metaphor is a figure of speech which describes a place,</a:t>
            </a:r>
            <a:br>
              <a:rPr lang="en-GB" dirty="0"/>
            </a:br>
            <a:r>
              <a:rPr lang="en-GB" dirty="0"/>
              <a:t> object or subject as something unlikely and uncommon. </a:t>
            </a:r>
          </a:p>
          <a:p>
            <a:pPr algn="ctr"/>
            <a:r>
              <a:rPr lang="en-GB" dirty="0"/>
              <a:t>Metaphors are used in poetry to create an image of </a:t>
            </a:r>
            <a:br>
              <a:rPr lang="en-GB" dirty="0"/>
            </a:br>
            <a:r>
              <a:rPr lang="en-GB" dirty="0"/>
              <a:t>judgement and comparison in the mind of the reader.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988" y="4510066"/>
            <a:ext cx="2730799" cy="2584197"/>
          </a:xfrm>
          <a:prstGeom prst="rect">
            <a:avLst/>
          </a:prstGeom>
        </p:spPr>
      </p:pic>
      <p:sp>
        <p:nvSpPr>
          <p:cNvPr id="6" name="Rectangle 5">
            <a:hlinkClick r:id="rId3"/>
            <a:extLst>
              <a:ext uri="{FF2B5EF4-FFF2-40B4-BE49-F238E27FC236}">
                <a16:creationId xmlns:a16="http://schemas.microsoft.com/office/drawing/2014/main" id="{0FB5F25B-2079-4EF0-88D3-D41BBA6BC5AB}"/>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638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Stanza</a:t>
            </a:r>
          </a:p>
        </p:txBody>
      </p:sp>
      <p:sp>
        <p:nvSpPr>
          <p:cNvPr id="5" name="Rectangle 4"/>
          <p:cNvSpPr/>
          <p:nvPr/>
        </p:nvSpPr>
        <p:spPr>
          <a:xfrm>
            <a:off x="440419" y="3362296"/>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stanzas: </a:t>
            </a:r>
          </a:p>
        </p:txBody>
      </p:sp>
      <p:sp>
        <p:nvSpPr>
          <p:cNvPr id="7" name="TextBox 6"/>
          <p:cNvSpPr txBox="1"/>
          <p:nvPr/>
        </p:nvSpPr>
        <p:spPr>
          <a:xfrm>
            <a:off x="704995" y="1228098"/>
            <a:ext cx="7734009" cy="1200329"/>
          </a:xfrm>
          <a:prstGeom prst="rect">
            <a:avLst/>
          </a:prstGeom>
          <a:noFill/>
        </p:spPr>
        <p:txBody>
          <a:bodyPr wrap="square" rtlCol="0">
            <a:spAutoFit/>
          </a:bodyPr>
          <a:lstStyle/>
          <a:p>
            <a:pPr algn="ctr"/>
            <a:r>
              <a:rPr lang="en-GB" dirty="0"/>
              <a:t>A stanza is a group of lines gathered together by rhythmical pattern and meter. A stanza with four or more lines can be referred to as a verse. The length and pattern of a stanza decides what type of poem it is. Stanzas are made by leaving a blank space before and after it. </a:t>
            </a:r>
          </a:p>
        </p:txBody>
      </p:sp>
      <p:sp>
        <p:nvSpPr>
          <p:cNvPr id="6" name="TextBox 5"/>
          <p:cNvSpPr txBox="1"/>
          <p:nvPr/>
        </p:nvSpPr>
        <p:spPr>
          <a:xfrm>
            <a:off x="1325780" y="2381496"/>
            <a:ext cx="7734009" cy="1200329"/>
          </a:xfrm>
          <a:prstGeom prst="rect">
            <a:avLst/>
          </a:prstGeom>
          <a:noFill/>
        </p:spPr>
        <p:txBody>
          <a:bodyPr wrap="square" numCol="2" rtlCol="0">
            <a:spAutoFit/>
          </a:bodyPr>
          <a:lstStyle/>
          <a:p>
            <a:r>
              <a:rPr lang="en-GB" b="1" dirty="0"/>
              <a:t>Two lines = Couplet </a:t>
            </a:r>
            <a:endParaRPr lang="en-GB" dirty="0"/>
          </a:p>
          <a:p>
            <a:r>
              <a:rPr lang="en-GB" b="1" dirty="0"/>
              <a:t>Three lines = </a:t>
            </a:r>
            <a:r>
              <a:rPr lang="en-GB" b="1" dirty="0" err="1"/>
              <a:t>Tercet</a:t>
            </a:r>
            <a:endParaRPr lang="en-GB" b="1" dirty="0"/>
          </a:p>
          <a:p>
            <a:endParaRPr lang="en-GB" b="1" dirty="0"/>
          </a:p>
          <a:p>
            <a:r>
              <a:rPr lang="en-GB" b="1" dirty="0"/>
              <a:t> </a:t>
            </a:r>
            <a:endParaRPr lang="en-GB" dirty="0"/>
          </a:p>
          <a:p>
            <a:r>
              <a:rPr lang="en-GB" b="1" dirty="0"/>
              <a:t>Four lines = Quatrain </a:t>
            </a:r>
            <a:endParaRPr lang="en-GB" dirty="0"/>
          </a:p>
          <a:p>
            <a:r>
              <a:rPr lang="en-GB" b="1" dirty="0"/>
              <a:t>Five lines = </a:t>
            </a:r>
            <a:r>
              <a:rPr lang="en-GB" b="1" dirty="0" err="1"/>
              <a:t>Cinquain</a:t>
            </a:r>
            <a:r>
              <a:rPr lang="en-GB" b="1" dirty="0"/>
              <a:t> </a:t>
            </a:r>
            <a:endParaRPr lang="en-GB" dirty="0"/>
          </a:p>
        </p:txBody>
      </p:sp>
      <p:sp>
        <p:nvSpPr>
          <p:cNvPr id="8" name="TextBox 7"/>
          <p:cNvSpPr txBox="1"/>
          <p:nvPr/>
        </p:nvSpPr>
        <p:spPr>
          <a:xfrm>
            <a:off x="704995" y="2992964"/>
            <a:ext cx="7734009" cy="369332"/>
          </a:xfrm>
          <a:prstGeom prst="rect">
            <a:avLst/>
          </a:prstGeom>
          <a:noFill/>
        </p:spPr>
        <p:txBody>
          <a:bodyPr wrap="square" rtlCol="0">
            <a:spAutoFit/>
          </a:bodyPr>
          <a:lstStyle/>
          <a:p>
            <a:pPr algn="ctr"/>
            <a:r>
              <a:rPr lang="en-GB" dirty="0"/>
              <a:t>Stanzas are used in poetry to provide structure and form. </a:t>
            </a:r>
          </a:p>
        </p:txBody>
      </p:sp>
      <p:grpSp>
        <p:nvGrpSpPr>
          <p:cNvPr id="14" name="Group 13"/>
          <p:cNvGrpSpPr/>
          <p:nvPr/>
        </p:nvGrpSpPr>
        <p:grpSpPr>
          <a:xfrm>
            <a:off x="3355596" y="3951157"/>
            <a:ext cx="4093827" cy="1169551"/>
            <a:chOff x="3355596" y="3951157"/>
            <a:chExt cx="4093827" cy="1169551"/>
          </a:xfrm>
        </p:grpSpPr>
        <p:sp>
          <p:nvSpPr>
            <p:cNvPr id="3" name="TextBox 2"/>
            <p:cNvSpPr txBox="1"/>
            <p:nvPr/>
          </p:nvSpPr>
          <p:spPr>
            <a:xfrm>
              <a:off x="3355596" y="3951157"/>
              <a:ext cx="2432807" cy="1169551"/>
            </a:xfrm>
            <a:prstGeom prst="rect">
              <a:avLst/>
            </a:prstGeom>
            <a:ln w="28575">
              <a:solidFill>
                <a:srgbClr val="A673AE"/>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b="1" dirty="0"/>
                <a:t>I love to dance, </a:t>
              </a:r>
              <a:endParaRPr lang="en-GB" sz="1400" dirty="0"/>
            </a:p>
            <a:p>
              <a:pPr algn="ctr"/>
              <a:r>
                <a:rPr lang="en-GB" sz="1400" b="1" dirty="0"/>
                <a:t>I love to prance. </a:t>
              </a:r>
              <a:endParaRPr lang="en-GB" sz="1400" dirty="0"/>
            </a:p>
            <a:p>
              <a:pPr algn="ctr"/>
              <a:r>
                <a:rPr lang="en-GB" sz="1400" b="1" dirty="0"/>
                <a:t>What my heart would do, </a:t>
              </a:r>
              <a:endParaRPr lang="en-GB" sz="1400" dirty="0"/>
            </a:p>
            <a:p>
              <a:pPr algn="ctr"/>
              <a:r>
                <a:rPr lang="en-GB" sz="1400" b="1" dirty="0"/>
                <a:t>But be sad and blue, </a:t>
              </a:r>
              <a:endParaRPr lang="en-GB" sz="1400" dirty="0"/>
            </a:p>
            <a:p>
              <a:pPr algn="ctr"/>
              <a:r>
                <a:rPr lang="en-GB" sz="1400" b="1" dirty="0"/>
                <a:t>If I could not dance. </a:t>
              </a:r>
              <a:endParaRPr lang="en-GB" sz="1400" dirty="0"/>
            </a:p>
          </p:txBody>
        </p:sp>
        <p:sp>
          <p:nvSpPr>
            <p:cNvPr id="11" name="TextBox 10"/>
            <p:cNvSpPr txBox="1"/>
            <p:nvPr/>
          </p:nvSpPr>
          <p:spPr>
            <a:xfrm>
              <a:off x="5788403" y="4261607"/>
              <a:ext cx="1661020" cy="369332"/>
            </a:xfrm>
            <a:prstGeom prst="rect">
              <a:avLst/>
            </a:prstGeom>
            <a:noFill/>
          </p:spPr>
          <p:txBody>
            <a:bodyPr wrap="square" rtlCol="0">
              <a:spAutoFit/>
            </a:bodyPr>
            <a:lstStyle/>
            <a:p>
              <a:r>
                <a:rPr lang="en-GB" b="1" dirty="0">
                  <a:solidFill>
                    <a:srgbClr val="A673AE"/>
                  </a:solidFill>
                </a:rPr>
                <a:t>First Stanza</a:t>
              </a:r>
            </a:p>
          </p:txBody>
        </p:sp>
      </p:grpSp>
      <p:grpSp>
        <p:nvGrpSpPr>
          <p:cNvPr id="15" name="Group 14"/>
          <p:cNvGrpSpPr/>
          <p:nvPr/>
        </p:nvGrpSpPr>
        <p:grpSpPr>
          <a:xfrm>
            <a:off x="3355596" y="5194032"/>
            <a:ext cx="4387441" cy="954107"/>
            <a:chOff x="3355596" y="5194032"/>
            <a:chExt cx="4387441" cy="954107"/>
          </a:xfrm>
        </p:grpSpPr>
        <p:sp>
          <p:nvSpPr>
            <p:cNvPr id="10" name="TextBox 9"/>
            <p:cNvSpPr txBox="1"/>
            <p:nvPr/>
          </p:nvSpPr>
          <p:spPr>
            <a:xfrm>
              <a:off x="3355596" y="5194032"/>
              <a:ext cx="2432807" cy="954107"/>
            </a:xfrm>
            <a:prstGeom prst="rect">
              <a:avLst/>
            </a:prstGeom>
            <a:ln w="28575">
              <a:solidFill>
                <a:srgbClr val="A673AE"/>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b="1" dirty="0"/>
                <a:t>Dancing feels nice, </a:t>
              </a:r>
              <a:endParaRPr lang="en-GB" sz="1400" dirty="0"/>
            </a:p>
            <a:p>
              <a:pPr algn="ctr"/>
              <a:r>
                <a:rPr lang="en-GB" sz="1400" b="1" dirty="0"/>
                <a:t>But it come at a price. </a:t>
              </a:r>
              <a:endParaRPr lang="en-GB" sz="1400" dirty="0"/>
            </a:p>
            <a:p>
              <a:pPr algn="ctr"/>
              <a:r>
                <a:rPr lang="en-GB" sz="1400" b="1" dirty="0"/>
                <a:t>Dancing tutus and shoes </a:t>
              </a:r>
              <a:endParaRPr lang="en-GB" sz="1400" dirty="0"/>
            </a:p>
            <a:p>
              <a:pPr algn="ctr"/>
              <a:r>
                <a:rPr lang="en-GB" sz="1400" b="1" dirty="0"/>
                <a:t>My gosh you can’t lose! </a:t>
              </a:r>
              <a:endParaRPr lang="en-GB" sz="1100" dirty="0"/>
            </a:p>
          </p:txBody>
        </p:sp>
        <p:sp>
          <p:nvSpPr>
            <p:cNvPr id="12" name="TextBox 11"/>
            <p:cNvSpPr txBox="1"/>
            <p:nvPr/>
          </p:nvSpPr>
          <p:spPr>
            <a:xfrm>
              <a:off x="5788403" y="5431158"/>
              <a:ext cx="1954634" cy="369332"/>
            </a:xfrm>
            <a:prstGeom prst="rect">
              <a:avLst/>
            </a:prstGeom>
            <a:noFill/>
          </p:spPr>
          <p:txBody>
            <a:bodyPr wrap="square" rtlCol="0">
              <a:spAutoFit/>
            </a:bodyPr>
            <a:lstStyle/>
            <a:p>
              <a:r>
                <a:rPr lang="en-GB" b="1" dirty="0">
                  <a:solidFill>
                    <a:srgbClr val="A673AE"/>
                  </a:solidFill>
                </a:rPr>
                <a:t>Second Stanza</a:t>
              </a:r>
            </a:p>
          </p:txBody>
        </p:sp>
      </p:gr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8985" y="3409227"/>
            <a:ext cx="1517613" cy="2778937"/>
          </a:xfrm>
          <a:prstGeom prst="rect">
            <a:avLst/>
          </a:prstGeom>
        </p:spPr>
      </p:pic>
      <p:sp>
        <p:nvSpPr>
          <p:cNvPr id="4" name="Rectangle 3">
            <a:hlinkClick r:id="rId3"/>
            <a:extLst>
              <a:ext uri="{FF2B5EF4-FFF2-40B4-BE49-F238E27FC236}">
                <a16:creationId xmlns:a16="http://schemas.microsoft.com/office/drawing/2014/main" id="{6BA4B185-3154-455F-AB86-0EAE331BF630}"/>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43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Rhymed Verse</a:t>
            </a:r>
          </a:p>
        </p:txBody>
      </p:sp>
      <p:sp>
        <p:nvSpPr>
          <p:cNvPr id="4" name="TextBox 3"/>
          <p:cNvSpPr txBox="1"/>
          <p:nvPr/>
        </p:nvSpPr>
        <p:spPr>
          <a:xfrm>
            <a:off x="700988" y="2688153"/>
            <a:ext cx="7687362" cy="1323439"/>
          </a:xfrm>
          <a:prstGeom prst="rect">
            <a:avLst/>
          </a:prstGeom>
          <a:noFill/>
        </p:spPr>
        <p:txBody>
          <a:bodyPr wrap="square" rtlCol="0">
            <a:spAutoFit/>
          </a:bodyPr>
          <a:lstStyle/>
          <a:p>
            <a:pPr algn="ctr"/>
            <a:r>
              <a:rPr lang="en-GB" sz="2000" b="1" dirty="0"/>
              <a:t>I hear the people </a:t>
            </a:r>
            <a:r>
              <a:rPr lang="en-GB" sz="2000" b="1" dirty="0">
                <a:solidFill>
                  <a:srgbClr val="4DB1E3"/>
                </a:solidFill>
              </a:rPr>
              <a:t>sing</a:t>
            </a:r>
            <a:r>
              <a:rPr lang="en-GB" sz="2000" b="1" dirty="0"/>
              <a:t>, </a:t>
            </a:r>
            <a:endParaRPr lang="en-GB" sz="2000" dirty="0"/>
          </a:p>
          <a:p>
            <a:pPr algn="ctr"/>
            <a:r>
              <a:rPr lang="en-GB" sz="2000" b="1" dirty="0"/>
              <a:t>To the glory of the </a:t>
            </a:r>
            <a:r>
              <a:rPr lang="en-GB" sz="2000" b="1" dirty="0">
                <a:solidFill>
                  <a:srgbClr val="4DB1E3"/>
                </a:solidFill>
              </a:rPr>
              <a:t>king</a:t>
            </a:r>
            <a:r>
              <a:rPr lang="en-GB" sz="2000" b="1" dirty="0"/>
              <a:t>. </a:t>
            </a:r>
            <a:endParaRPr lang="en-GB" sz="2000" dirty="0"/>
          </a:p>
          <a:p>
            <a:pPr algn="ctr"/>
            <a:r>
              <a:rPr lang="en-GB" sz="2000" b="1" dirty="0"/>
              <a:t>He sits up on his great big </a:t>
            </a:r>
            <a:r>
              <a:rPr lang="en-GB" sz="2000" b="1" dirty="0">
                <a:solidFill>
                  <a:srgbClr val="4DB1E3"/>
                </a:solidFill>
              </a:rPr>
              <a:t>chair</a:t>
            </a:r>
            <a:r>
              <a:rPr lang="en-GB" sz="2000" b="1" dirty="0"/>
              <a:t>, </a:t>
            </a:r>
            <a:endParaRPr lang="en-GB" sz="2000" dirty="0"/>
          </a:p>
          <a:p>
            <a:pPr algn="ctr"/>
            <a:r>
              <a:rPr lang="en-GB" sz="2000" b="1" dirty="0"/>
              <a:t>To watch everybody just sit and </a:t>
            </a:r>
            <a:r>
              <a:rPr lang="en-GB" sz="2000" b="1" dirty="0">
                <a:solidFill>
                  <a:srgbClr val="4DB1E3"/>
                </a:solidFill>
              </a:rPr>
              <a:t>stare</a:t>
            </a:r>
            <a:r>
              <a:rPr lang="en-GB" sz="2000" b="1" dirty="0"/>
              <a:t>. </a:t>
            </a:r>
            <a:endParaRPr lang="en-GB" sz="3200" dirty="0"/>
          </a:p>
        </p:txBody>
      </p:sp>
      <p:sp>
        <p:nvSpPr>
          <p:cNvPr id="5" name="Rectangle 4"/>
          <p:cNvSpPr/>
          <p:nvPr/>
        </p:nvSpPr>
        <p:spPr>
          <a:xfrm>
            <a:off x="440419" y="1958782"/>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rhymed verse: </a:t>
            </a:r>
          </a:p>
        </p:txBody>
      </p:sp>
      <p:sp>
        <p:nvSpPr>
          <p:cNvPr id="7" name="TextBox 6"/>
          <p:cNvSpPr txBox="1"/>
          <p:nvPr/>
        </p:nvSpPr>
        <p:spPr>
          <a:xfrm>
            <a:off x="704995" y="1346416"/>
            <a:ext cx="7734009" cy="369332"/>
          </a:xfrm>
          <a:prstGeom prst="rect">
            <a:avLst/>
          </a:prstGeom>
          <a:noFill/>
        </p:spPr>
        <p:txBody>
          <a:bodyPr wrap="square" rtlCol="0">
            <a:spAutoFit/>
          </a:bodyPr>
          <a:lstStyle/>
          <a:p>
            <a:pPr algn="ctr"/>
            <a:r>
              <a:rPr lang="en-GB" dirty="0"/>
              <a:t>Poetry written in a metrical form that rhymes throughout. </a:t>
            </a:r>
          </a:p>
        </p:txBody>
      </p:sp>
      <p:sp>
        <p:nvSpPr>
          <p:cNvPr id="6" name="TextBox 5"/>
          <p:cNvSpPr txBox="1"/>
          <p:nvPr/>
        </p:nvSpPr>
        <p:spPr>
          <a:xfrm>
            <a:off x="5536734" y="5723493"/>
            <a:ext cx="2902270" cy="307777"/>
          </a:xfrm>
          <a:prstGeom prst="rect">
            <a:avLst/>
          </a:prstGeom>
          <a:noFill/>
        </p:spPr>
        <p:txBody>
          <a:bodyPr wrap="square" rtlCol="0">
            <a:spAutoFit/>
          </a:bodyPr>
          <a:lstStyle/>
          <a:p>
            <a:pPr algn="r"/>
            <a:r>
              <a:rPr lang="en-GB" sz="1400" dirty="0"/>
              <a:t>This poem has four lines.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8021" y="4095482"/>
            <a:ext cx="3013296" cy="6858000"/>
          </a:xfrm>
          <a:prstGeom prst="rect">
            <a:avLst/>
          </a:prstGeom>
        </p:spPr>
      </p:pic>
      <p:sp>
        <p:nvSpPr>
          <p:cNvPr id="9" name="Rectangle 8">
            <a:hlinkClick r:id="rId3"/>
            <a:extLst>
              <a:ext uri="{FF2B5EF4-FFF2-40B4-BE49-F238E27FC236}">
                <a16:creationId xmlns:a16="http://schemas.microsoft.com/office/drawing/2014/main" id="{D6661737-E2A1-4BA3-92C8-E809D6F3149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13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Blank Verse</a:t>
            </a:r>
          </a:p>
        </p:txBody>
      </p:sp>
      <p:sp>
        <p:nvSpPr>
          <p:cNvPr id="4" name="TextBox 3"/>
          <p:cNvSpPr txBox="1"/>
          <p:nvPr/>
        </p:nvSpPr>
        <p:spPr>
          <a:xfrm>
            <a:off x="700988" y="2696924"/>
            <a:ext cx="7687362" cy="1831271"/>
          </a:xfrm>
          <a:prstGeom prst="rect">
            <a:avLst/>
          </a:prstGeom>
          <a:noFill/>
        </p:spPr>
        <p:txBody>
          <a:bodyPr wrap="square" rtlCol="0">
            <a:spAutoFit/>
          </a:bodyPr>
          <a:lstStyle/>
          <a:p>
            <a:pPr algn="ctr">
              <a:lnSpc>
                <a:spcPct val="150000"/>
              </a:lnSpc>
            </a:pPr>
            <a:r>
              <a:rPr lang="en-GB" b="1" dirty="0"/>
              <a:t>Something there is that doesn’t love a wall. </a:t>
            </a:r>
            <a:endParaRPr lang="en-GB" dirty="0"/>
          </a:p>
          <a:p>
            <a:pPr algn="ctr">
              <a:lnSpc>
                <a:spcPct val="150000"/>
              </a:lnSpc>
            </a:pPr>
            <a:r>
              <a:rPr lang="en-GB" b="1" dirty="0"/>
              <a:t>That sends the frozen-ground swell under it, </a:t>
            </a:r>
            <a:endParaRPr lang="en-GB" dirty="0"/>
          </a:p>
          <a:p>
            <a:pPr algn="ctr">
              <a:lnSpc>
                <a:spcPct val="150000"/>
              </a:lnSpc>
            </a:pPr>
            <a:r>
              <a:rPr lang="en-GB" b="1" dirty="0"/>
              <a:t>And spills the upper boulders in the sun; </a:t>
            </a:r>
          </a:p>
          <a:p>
            <a:pPr algn="ctr"/>
            <a:r>
              <a:rPr lang="en-GB" sz="3200" dirty="0"/>
              <a:t>-</a:t>
            </a:r>
            <a:r>
              <a:rPr lang="en-GB" dirty="0"/>
              <a:t>Mending Walls by Robert Frost</a:t>
            </a:r>
            <a:endParaRPr lang="en-GB" sz="3200" dirty="0"/>
          </a:p>
        </p:txBody>
      </p:sp>
      <p:sp>
        <p:nvSpPr>
          <p:cNvPr id="5" name="Rectangle 4"/>
          <p:cNvSpPr/>
          <p:nvPr/>
        </p:nvSpPr>
        <p:spPr>
          <a:xfrm>
            <a:off x="440419" y="195878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blank verse: </a:t>
            </a:r>
          </a:p>
        </p:txBody>
      </p:sp>
      <p:sp>
        <p:nvSpPr>
          <p:cNvPr id="7" name="TextBox 6"/>
          <p:cNvSpPr txBox="1"/>
          <p:nvPr/>
        </p:nvSpPr>
        <p:spPr>
          <a:xfrm>
            <a:off x="704995" y="1346416"/>
            <a:ext cx="7734009" cy="369332"/>
          </a:xfrm>
          <a:prstGeom prst="rect">
            <a:avLst/>
          </a:prstGeom>
          <a:noFill/>
        </p:spPr>
        <p:txBody>
          <a:bodyPr wrap="square" rtlCol="0">
            <a:spAutoFit/>
          </a:bodyPr>
          <a:lstStyle/>
          <a:p>
            <a:pPr algn="ctr"/>
            <a:r>
              <a:rPr lang="en-GB" dirty="0"/>
              <a:t>Poetry written in regular, metrical, but unrhymed lines. </a:t>
            </a:r>
          </a:p>
        </p:txBody>
      </p:sp>
      <p:sp>
        <p:nvSpPr>
          <p:cNvPr id="6" name="TextBox 5"/>
          <p:cNvSpPr txBox="1"/>
          <p:nvPr/>
        </p:nvSpPr>
        <p:spPr>
          <a:xfrm>
            <a:off x="704995" y="5723493"/>
            <a:ext cx="7734009" cy="369332"/>
          </a:xfrm>
          <a:prstGeom prst="rect">
            <a:avLst/>
          </a:prstGeom>
          <a:noFill/>
        </p:spPr>
        <p:txBody>
          <a:bodyPr wrap="square" rtlCol="0">
            <a:spAutoFit/>
          </a:bodyPr>
          <a:lstStyle/>
          <a:p>
            <a:pPr algn="ctr"/>
            <a:r>
              <a:rPr lang="en-GB" dirty="0"/>
              <a:t>This poem has three lines.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0517" y="4519550"/>
            <a:ext cx="1702965" cy="1203943"/>
          </a:xfrm>
          <a:prstGeom prst="rect">
            <a:avLst/>
          </a:prstGeom>
        </p:spPr>
      </p:pic>
      <p:sp>
        <p:nvSpPr>
          <p:cNvPr id="9" name="Rectangle 8">
            <a:hlinkClick r:id="rId3"/>
            <a:extLst>
              <a:ext uri="{FF2B5EF4-FFF2-40B4-BE49-F238E27FC236}">
                <a16:creationId xmlns:a16="http://schemas.microsoft.com/office/drawing/2014/main" id="{4C8BC5B9-E873-47B5-BFEE-5D8882F912EA}"/>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58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Verse</a:t>
            </a:r>
          </a:p>
        </p:txBody>
      </p:sp>
      <p:sp>
        <p:nvSpPr>
          <p:cNvPr id="4" name="TextBox 3"/>
          <p:cNvSpPr txBox="1"/>
          <p:nvPr/>
        </p:nvSpPr>
        <p:spPr>
          <a:xfrm>
            <a:off x="700988" y="2696924"/>
            <a:ext cx="7687362" cy="2031325"/>
          </a:xfrm>
          <a:prstGeom prst="rect">
            <a:avLst/>
          </a:prstGeom>
          <a:noFill/>
        </p:spPr>
        <p:txBody>
          <a:bodyPr wrap="square" rtlCol="0">
            <a:spAutoFit/>
          </a:bodyPr>
          <a:lstStyle/>
          <a:p>
            <a:pPr algn="ctr"/>
            <a:r>
              <a:rPr lang="en-GB" b="1" dirty="0"/>
              <a:t>There once was a </a:t>
            </a:r>
            <a:endParaRPr lang="en-GB" dirty="0"/>
          </a:p>
          <a:p>
            <a:pPr algn="ctr"/>
            <a:r>
              <a:rPr lang="en-GB" b="1" dirty="0"/>
              <a:t>cat who </a:t>
            </a:r>
            <a:endParaRPr lang="en-GB" dirty="0"/>
          </a:p>
          <a:p>
            <a:pPr algn="ctr"/>
            <a:r>
              <a:rPr lang="en-GB" b="1" dirty="0"/>
              <a:t>sat down on the </a:t>
            </a:r>
            <a:endParaRPr lang="en-GB" dirty="0"/>
          </a:p>
          <a:p>
            <a:pPr algn="ctr"/>
            <a:r>
              <a:rPr lang="en-GB" b="1" dirty="0"/>
              <a:t>mat </a:t>
            </a:r>
            <a:endParaRPr lang="en-GB" dirty="0"/>
          </a:p>
          <a:p>
            <a:pPr algn="ctr"/>
            <a:r>
              <a:rPr lang="en-GB" b="1" dirty="0"/>
              <a:t>and stayed there till </a:t>
            </a:r>
            <a:endParaRPr lang="en-GB" dirty="0"/>
          </a:p>
          <a:p>
            <a:pPr algn="ctr"/>
            <a:r>
              <a:rPr lang="en-GB" b="1" dirty="0"/>
              <a:t>morning tea </a:t>
            </a:r>
            <a:endParaRPr lang="en-GB" dirty="0"/>
          </a:p>
          <a:p>
            <a:pPr algn="ctr"/>
            <a:r>
              <a:rPr lang="en-GB" b="1" dirty="0"/>
              <a:t>time. </a:t>
            </a:r>
            <a:endParaRPr lang="en-GB" sz="3200" dirty="0"/>
          </a:p>
        </p:txBody>
      </p:sp>
      <p:sp>
        <p:nvSpPr>
          <p:cNvPr id="5" name="Rectangle 4"/>
          <p:cNvSpPr/>
          <p:nvPr/>
        </p:nvSpPr>
        <p:spPr>
          <a:xfrm>
            <a:off x="440419" y="2097281"/>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free verse: </a:t>
            </a:r>
          </a:p>
        </p:txBody>
      </p:sp>
      <p:sp>
        <p:nvSpPr>
          <p:cNvPr id="7" name="TextBox 6"/>
          <p:cNvSpPr txBox="1"/>
          <p:nvPr/>
        </p:nvSpPr>
        <p:spPr>
          <a:xfrm>
            <a:off x="704995" y="1346416"/>
            <a:ext cx="7734009" cy="646331"/>
          </a:xfrm>
          <a:prstGeom prst="rect">
            <a:avLst/>
          </a:prstGeom>
          <a:noFill/>
        </p:spPr>
        <p:txBody>
          <a:bodyPr wrap="square" rtlCol="0">
            <a:spAutoFit/>
          </a:bodyPr>
          <a:lstStyle/>
          <a:p>
            <a:pPr algn="ctr"/>
            <a:r>
              <a:rPr lang="en-GB" dirty="0"/>
              <a:t>Poetry written with no fixed meter and no end rhyme. Free verse may include end rhyme, but it most commonly does not. </a:t>
            </a:r>
          </a:p>
        </p:txBody>
      </p:sp>
      <p:sp>
        <p:nvSpPr>
          <p:cNvPr id="6" name="TextBox 5"/>
          <p:cNvSpPr txBox="1"/>
          <p:nvPr/>
        </p:nvSpPr>
        <p:spPr>
          <a:xfrm>
            <a:off x="704995" y="5723493"/>
            <a:ext cx="7734009" cy="369332"/>
          </a:xfrm>
          <a:prstGeom prst="rect">
            <a:avLst/>
          </a:prstGeom>
          <a:noFill/>
        </p:spPr>
        <p:txBody>
          <a:bodyPr wrap="square" rtlCol="0">
            <a:spAutoFit/>
          </a:bodyPr>
          <a:lstStyle/>
          <a:p>
            <a:pPr algn="ctr"/>
            <a:r>
              <a:rPr lang="en-GB" dirty="0"/>
              <a:t>This poem has seven lines.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292" y="3406580"/>
            <a:ext cx="2407026" cy="2852408"/>
          </a:xfrm>
          <a:prstGeom prst="rect">
            <a:avLst/>
          </a:prstGeom>
        </p:spPr>
      </p:pic>
      <p:sp>
        <p:nvSpPr>
          <p:cNvPr id="9" name="Rectangle 8">
            <a:hlinkClick r:id="rId3"/>
            <a:extLst>
              <a:ext uri="{FF2B5EF4-FFF2-40B4-BE49-F238E27FC236}">
                <a16:creationId xmlns:a16="http://schemas.microsoft.com/office/drawing/2014/main" id="{97EF74A3-7E38-463B-9616-792334B69C03}"/>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3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76B9DE-0FD8-4DA2-89B6-CB344385DB5A}"/>
              </a:ext>
            </a:extLst>
          </p:cNvPr>
          <p:cNvSpPr>
            <a:spLocks noGrp="1"/>
          </p:cNvSpPr>
          <p:nvPr>
            <p:ph type="title"/>
          </p:nvPr>
        </p:nvSpPr>
        <p:spPr>
          <a:xfrm>
            <a:off x="457198" y="478895"/>
            <a:ext cx="8220075" cy="994306"/>
          </a:xfrm>
        </p:spPr>
        <p:txBody>
          <a:bodyPr/>
          <a:lstStyle/>
          <a:p>
            <a:r>
              <a:rPr lang="en-GB" dirty="0"/>
              <a:t>Puns</a:t>
            </a:r>
          </a:p>
        </p:txBody>
      </p:sp>
      <p:sp>
        <p:nvSpPr>
          <p:cNvPr id="5" name="Rectangle 4">
            <a:hlinkClick r:id="rId2"/>
            <a:extLst>
              <a:ext uri="{FF2B5EF4-FFF2-40B4-BE49-F238E27FC236}">
                <a16:creationId xmlns:a16="http://schemas.microsoft.com/office/drawing/2014/main" id="{B2A9FB9B-AB74-4925-8757-FEE431EFF54F}"/>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EC9BAE4-987D-4AC7-9A7E-6AA3BCEA367F}"/>
              </a:ext>
            </a:extLst>
          </p:cNvPr>
          <p:cNvSpPr/>
          <p:nvPr/>
        </p:nvSpPr>
        <p:spPr>
          <a:xfrm>
            <a:off x="440419" y="2340722"/>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puns:</a:t>
            </a:r>
          </a:p>
        </p:txBody>
      </p:sp>
      <p:sp>
        <p:nvSpPr>
          <p:cNvPr id="9" name="TextBox 8">
            <a:extLst>
              <a:ext uri="{FF2B5EF4-FFF2-40B4-BE49-F238E27FC236}">
                <a16:creationId xmlns:a16="http://schemas.microsoft.com/office/drawing/2014/main" id="{63BEBB72-F5F3-4289-8ED4-7D715DCB3603}"/>
              </a:ext>
            </a:extLst>
          </p:cNvPr>
          <p:cNvSpPr txBox="1"/>
          <p:nvPr/>
        </p:nvSpPr>
        <p:spPr>
          <a:xfrm>
            <a:off x="595618" y="1346416"/>
            <a:ext cx="7801762" cy="923330"/>
          </a:xfrm>
          <a:prstGeom prst="rect">
            <a:avLst/>
          </a:prstGeom>
          <a:noFill/>
        </p:spPr>
        <p:txBody>
          <a:bodyPr wrap="square" rtlCol="0">
            <a:spAutoFit/>
          </a:bodyPr>
          <a:lstStyle/>
          <a:p>
            <a:pPr algn="ctr"/>
            <a:r>
              <a:rPr lang="en-GB" dirty="0"/>
              <a:t>A pun is a form of word play that uses multiple meanings of a word or phrase for effect. This may take the form of using homophones or figurative language.</a:t>
            </a:r>
          </a:p>
        </p:txBody>
      </p:sp>
      <p:sp>
        <p:nvSpPr>
          <p:cNvPr id="10" name="TextBox 9">
            <a:extLst>
              <a:ext uri="{FF2B5EF4-FFF2-40B4-BE49-F238E27FC236}">
                <a16:creationId xmlns:a16="http://schemas.microsoft.com/office/drawing/2014/main" id="{71595ECE-EC4E-4A9E-A4E0-4D4D4C696C84}"/>
              </a:ext>
            </a:extLst>
          </p:cNvPr>
          <p:cNvSpPr txBox="1"/>
          <p:nvPr/>
        </p:nvSpPr>
        <p:spPr>
          <a:xfrm>
            <a:off x="723553" y="3069457"/>
            <a:ext cx="7687362" cy="2031325"/>
          </a:xfrm>
          <a:prstGeom prst="rect">
            <a:avLst/>
          </a:prstGeom>
          <a:noFill/>
        </p:spPr>
        <p:txBody>
          <a:bodyPr wrap="square" rtlCol="0">
            <a:spAutoFit/>
          </a:bodyPr>
          <a:lstStyle/>
          <a:p>
            <a:pPr algn="ctr"/>
            <a:r>
              <a:rPr lang="en-GB" b="1" dirty="0"/>
              <a:t>Denial is a river in Egypt.</a:t>
            </a:r>
          </a:p>
          <a:p>
            <a:pPr algn="ctr"/>
            <a:endParaRPr lang="en-GB" b="1" dirty="0"/>
          </a:p>
          <a:p>
            <a:pPr algn="ctr"/>
            <a:r>
              <a:rPr lang="en-GB" b="1" dirty="0"/>
              <a:t>Crabs don’t share because they are shellfish.</a:t>
            </a:r>
          </a:p>
          <a:p>
            <a:pPr algn="ctr"/>
            <a:endParaRPr lang="en-GB" b="1" dirty="0"/>
          </a:p>
          <a:p>
            <a:pPr algn="ctr"/>
            <a:r>
              <a:rPr lang="en-GB" b="1" dirty="0"/>
              <a:t>I need to spend more thyme growing herbs.</a:t>
            </a:r>
          </a:p>
          <a:p>
            <a:pPr algn="ctr"/>
            <a:endParaRPr lang="en-GB" b="1" dirty="0"/>
          </a:p>
          <a:p>
            <a:pPr algn="ctr"/>
            <a:r>
              <a:rPr lang="en-GB" b="1" dirty="0"/>
              <a:t>The wedding cake had me in tiers.</a:t>
            </a:r>
          </a:p>
        </p:txBody>
      </p:sp>
      <p:pic>
        <p:nvPicPr>
          <p:cNvPr id="12" name="Picture 11">
            <a:extLst>
              <a:ext uri="{FF2B5EF4-FFF2-40B4-BE49-F238E27FC236}">
                <a16:creationId xmlns:a16="http://schemas.microsoft.com/office/drawing/2014/main" id="{69CD866C-417E-430A-AE4E-A74AB43AB2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63985"/>
            <a:ext cx="3179879" cy="3494015"/>
          </a:xfrm>
          <a:prstGeom prst="rect">
            <a:avLst/>
          </a:prstGeom>
        </p:spPr>
      </p:pic>
    </p:spTree>
    <p:extLst>
      <p:ext uri="{BB962C8B-B14F-4D97-AF65-F5344CB8AC3E}">
        <p14:creationId xmlns:p14="http://schemas.microsoft.com/office/powerpoint/2010/main" val="11531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7DFB22-EEE2-44E9-8EFA-3332A45CF7CA}"/>
              </a:ext>
            </a:extLst>
          </p:cNvPr>
          <p:cNvSpPr>
            <a:spLocks noGrp="1"/>
          </p:cNvSpPr>
          <p:nvPr>
            <p:ph type="title"/>
          </p:nvPr>
        </p:nvSpPr>
        <p:spPr>
          <a:xfrm>
            <a:off x="457198" y="478895"/>
            <a:ext cx="8220075" cy="994306"/>
          </a:xfrm>
        </p:spPr>
        <p:txBody>
          <a:bodyPr/>
          <a:lstStyle/>
          <a:p>
            <a:r>
              <a:rPr lang="en-GB" dirty="0"/>
              <a:t>Spoonerisms</a:t>
            </a:r>
          </a:p>
        </p:txBody>
      </p:sp>
      <p:sp>
        <p:nvSpPr>
          <p:cNvPr id="4" name="TextBox 3">
            <a:extLst>
              <a:ext uri="{FF2B5EF4-FFF2-40B4-BE49-F238E27FC236}">
                <a16:creationId xmlns:a16="http://schemas.microsoft.com/office/drawing/2014/main" id="{55A4D73E-5935-4FF2-A6D1-E1A1E0DAFB50}"/>
              </a:ext>
            </a:extLst>
          </p:cNvPr>
          <p:cNvSpPr txBox="1"/>
          <p:nvPr/>
        </p:nvSpPr>
        <p:spPr>
          <a:xfrm>
            <a:off x="723553" y="2860268"/>
            <a:ext cx="7687362" cy="2031325"/>
          </a:xfrm>
          <a:prstGeom prst="rect">
            <a:avLst/>
          </a:prstGeom>
          <a:noFill/>
        </p:spPr>
        <p:txBody>
          <a:bodyPr wrap="square" rtlCol="0">
            <a:spAutoFit/>
          </a:bodyPr>
          <a:lstStyle/>
          <a:p>
            <a:pPr algn="ctr"/>
            <a:r>
              <a:rPr lang="en-GB" b="1" dirty="0">
                <a:solidFill>
                  <a:srgbClr val="18A0DB"/>
                </a:solidFill>
              </a:rPr>
              <a:t>runny </a:t>
            </a:r>
            <a:r>
              <a:rPr lang="en-GB" b="1" dirty="0" err="1">
                <a:solidFill>
                  <a:srgbClr val="18A0DB"/>
                </a:solidFill>
              </a:rPr>
              <a:t>babbit</a:t>
            </a:r>
            <a:r>
              <a:rPr lang="en-GB" b="1" dirty="0">
                <a:solidFill>
                  <a:srgbClr val="18A0DB"/>
                </a:solidFill>
              </a:rPr>
              <a:t> </a:t>
            </a:r>
            <a:r>
              <a:rPr lang="en-GB" b="1" dirty="0"/>
              <a:t>instead of </a:t>
            </a:r>
            <a:r>
              <a:rPr lang="en-GB" b="1" dirty="0">
                <a:solidFill>
                  <a:srgbClr val="2CB7BC"/>
                </a:solidFill>
              </a:rPr>
              <a:t>bunny rabbit</a:t>
            </a:r>
          </a:p>
          <a:p>
            <a:pPr algn="ctr"/>
            <a:endParaRPr lang="en-GB" b="1" dirty="0">
              <a:solidFill>
                <a:srgbClr val="2CB7BC"/>
              </a:solidFill>
            </a:endParaRPr>
          </a:p>
          <a:p>
            <a:pPr algn="ctr"/>
            <a:r>
              <a:rPr lang="en-GB" b="1" dirty="0">
                <a:solidFill>
                  <a:srgbClr val="18A0DB"/>
                </a:solidFill>
              </a:rPr>
              <a:t>belly jeans </a:t>
            </a:r>
            <a:r>
              <a:rPr lang="en-GB" b="1" dirty="0"/>
              <a:t>instead of </a:t>
            </a:r>
            <a:r>
              <a:rPr lang="en-GB" b="1" dirty="0">
                <a:solidFill>
                  <a:srgbClr val="2CB7BC"/>
                </a:solidFill>
              </a:rPr>
              <a:t>jelly beans</a:t>
            </a:r>
          </a:p>
          <a:p>
            <a:pPr algn="ctr"/>
            <a:endParaRPr lang="en-GB" b="1" dirty="0">
              <a:solidFill>
                <a:srgbClr val="2CB7BC"/>
              </a:solidFill>
            </a:endParaRPr>
          </a:p>
          <a:p>
            <a:pPr algn="ctr"/>
            <a:r>
              <a:rPr lang="en-GB" b="1" dirty="0">
                <a:solidFill>
                  <a:srgbClr val="18A0DB"/>
                </a:solidFill>
              </a:rPr>
              <a:t>flutter by </a:t>
            </a:r>
            <a:r>
              <a:rPr lang="en-GB" b="1" dirty="0"/>
              <a:t>instead of </a:t>
            </a:r>
            <a:r>
              <a:rPr lang="en-GB" b="1" dirty="0">
                <a:solidFill>
                  <a:srgbClr val="2CB7BC"/>
                </a:solidFill>
              </a:rPr>
              <a:t>butterfly</a:t>
            </a:r>
          </a:p>
          <a:p>
            <a:pPr algn="ctr"/>
            <a:endParaRPr lang="en-GB" b="1" dirty="0">
              <a:solidFill>
                <a:srgbClr val="2CB7BC"/>
              </a:solidFill>
            </a:endParaRPr>
          </a:p>
          <a:p>
            <a:pPr algn="ctr"/>
            <a:r>
              <a:rPr lang="en-GB" b="1" dirty="0">
                <a:solidFill>
                  <a:srgbClr val="18A0DB"/>
                </a:solidFill>
              </a:rPr>
              <a:t>Beeping </a:t>
            </a:r>
            <a:r>
              <a:rPr lang="en-GB" b="1" dirty="0" err="1">
                <a:solidFill>
                  <a:srgbClr val="18A0DB"/>
                </a:solidFill>
              </a:rPr>
              <a:t>Sleuty</a:t>
            </a:r>
            <a:r>
              <a:rPr lang="en-GB" b="1" dirty="0">
                <a:solidFill>
                  <a:srgbClr val="18A0DB"/>
                </a:solidFill>
              </a:rPr>
              <a:t> </a:t>
            </a:r>
            <a:r>
              <a:rPr lang="en-GB" b="1" dirty="0"/>
              <a:t>instead of </a:t>
            </a:r>
            <a:r>
              <a:rPr lang="en-GB" b="1" dirty="0">
                <a:solidFill>
                  <a:srgbClr val="2CB7BC"/>
                </a:solidFill>
              </a:rPr>
              <a:t>Sleeping Beauty</a:t>
            </a:r>
            <a:endParaRPr lang="en-GB" dirty="0"/>
          </a:p>
        </p:txBody>
      </p:sp>
      <p:sp>
        <p:nvSpPr>
          <p:cNvPr id="5" name="Rectangle 4">
            <a:extLst>
              <a:ext uri="{FF2B5EF4-FFF2-40B4-BE49-F238E27FC236}">
                <a16:creationId xmlns:a16="http://schemas.microsoft.com/office/drawing/2014/main" id="{F998D516-8CC8-4427-92AE-E86EA68CDDE9}"/>
              </a:ext>
            </a:extLst>
          </p:cNvPr>
          <p:cNvSpPr/>
          <p:nvPr/>
        </p:nvSpPr>
        <p:spPr>
          <a:xfrm>
            <a:off x="440419" y="2097281"/>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spoonerisms: </a:t>
            </a:r>
          </a:p>
        </p:txBody>
      </p:sp>
      <p:sp>
        <p:nvSpPr>
          <p:cNvPr id="6" name="TextBox 5">
            <a:extLst>
              <a:ext uri="{FF2B5EF4-FFF2-40B4-BE49-F238E27FC236}">
                <a16:creationId xmlns:a16="http://schemas.microsoft.com/office/drawing/2014/main" id="{395716FC-AAC6-4EC0-B7EA-7D742FA6319A}"/>
              </a:ext>
            </a:extLst>
          </p:cNvPr>
          <p:cNvSpPr txBox="1"/>
          <p:nvPr/>
        </p:nvSpPr>
        <p:spPr>
          <a:xfrm>
            <a:off x="704995" y="1346416"/>
            <a:ext cx="7734009" cy="646331"/>
          </a:xfrm>
          <a:prstGeom prst="rect">
            <a:avLst/>
          </a:prstGeom>
          <a:noFill/>
        </p:spPr>
        <p:txBody>
          <a:bodyPr wrap="square" rtlCol="0">
            <a:spAutoFit/>
          </a:bodyPr>
          <a:lstStyle/>
          <a:p>
            <a:pPr algn="ctr"/>
            <a:r>
              <a:rPr lang="en-GB" dirty="0"/>
              <a:t>A spoonerism is a deliberate error where letters or syllables are switched between words.</a:t>
            </a:r>
          </a:p>
        </p:txBody>
      </p:sp>
      <p:pic>
        <p:nvPicPr>
          <p:cNvPr id="8" name="Picture 7">
            <a:extLst>
              <a:ext uri="{FF2B5EF4-FFF2-40B4-BE49-F238E27FC236}">
                <a16:creationId xmlns:a16="http://schemas.microsoft.com/office/drawing/2014/main" id="{66D88C0F-28A1-4A68-AD6B-0D0B0780B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6756" y="4310426"/>
            <a:ext cx="3585907" cy="2402316"/>
          </a:xfrm>
          <a:prstGeom prst="rect">
            <a:avLst/>
          </a:prstGeom>
        </p:spPr>
      </p:pic>
      <p:sp>
        <p:nvSpPr>
          <p:cNvPr id="10" name="Rectangle 9">
            <a:hlinkClick r:id="rId3"/>
            <a:extLst>
              <a:ext uri="{FF2B5EF4-FFF2-40B4-BE49-F238E27FC236}">
                <a16:creationId xmlns:a16="http://schemas.microsoft.com/office/drawing/2014/main" id="{581DB50C-05DB-4611-9271-4F50473C4F23}"/>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50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D890F1AA-BC3D-4715-BCF1-E170A71F6DB4}"/>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1AD6EF2-1444-45CC-A454-AF29E27EEB28}"/>
              </a:ext>
            </a:extLst>
          </p:cNvPr>
          <p:cNvSpPr>
            <a:spLocks noGrp="1"/>
          </p:cNvSpPr>
          <p:nvPr>
            <p:ph type="title"/>
          </p:nvPr>
        </p:nvSpPr>
        <p:spPr>
          <a:xfrm>
            <a:off x="457198" y="478895"/>
            <a:ext cx="8220075" cy="994306"/>
          </a:xfrm>
        </p:spPr>
        <p:txBody>
          <a:bodyPr/>
          <a:lstStyle/>
          <a:p>
            <a:r>
              <a:rPr lang="en-GB" dirty="0"/>
              <a:t>Neologisms</a:t>
            </a:r>
          </a:p>
        </p:txBody>
      </p:sp>
      <p:sp>
        <p:nvSpPr>
          <p:cNvPr id="6" name="Rectangle 5">
            <a:extLst>
              <a:ext uri="{FF2B5EF4-FFF2-40B4-BE49-F238E27FC236}">
                <a16:creationId xmlns:a16="http://schemas.microsoft.com/office/drawing/2014/main" id="{438D981E-8138-45D2-A296-081F8B9D3C38}"/>
              </a:ext>
            </a:extLst>
          </p:cNvPr>
          <p:cNvSpPr/>
          <p:nvPr/>
        </p:nvSpPr>
        <p:spPr>
          <a:xfrm>
            <a:off x="440419" y="2097281"/>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neologisms:</a:t>
            </a:r>
          </a:p>
        </p:txBody>
      </p:sp>
      <p:sp>
        <p:nvSpPr>
          <p:cNvPr id="7" name="TextBox 6">
            <a:extLst>
              <a:ext uri="{FF2B5EF4-FFF2-40B4-BE49-F238E27FC236}">
                <a16:creationId xmlns:a16="http://schemas.microsoft.com/office/drawing/2014/main" id="{ED0D052E-C162-414A-983A-C99024777444}"/>
              </a:ext>
            </a:extLst>
          </p:cNvPr>
          <p:cNvSpPr txBox="1"/>
          <p:nvPr/>
        </p:nvSpPr>
        <p:spPr>
          <a:xfrm>
            <a:off x="913989" y="1309639"/>
            <a:ext cx="7306490" cy="646331"/>
          </a:xfrm>
          <a:prstGeom prst="rect">
            <a:avLst/>
          </a:prstGeom>
          <a:noFill/>
        </p:spPr>
        <p:txBody>
          <a:bodyPr wrap="square" rtlCol="0">
            <a:spAutoFit/>
          </a:bodyPr>
          <a:lstStyle/>
          <a:p>
            <a:pPr algn="ctr"/>
            <a:r>
              <a:rPr lang="en-GB" dirty="0"/>
              <a:t>A neologism is a newly-coined word or expression. Many neologisms go on to become an accepted word in mainstream languages.</a:t>
            </a:r>
          </a:p>
        </p:txBody>
      </p:sp>
      <p:sp>
        <p:nvSpPr>
          <p:cNvPr id="8" name="TextBox 7">
            <a:extLst>
              <a:ext uri="{FF2B5EF4-FFF2-40B4-BE49-F238E27FC236}">
                <a16:creationId xmlns:a16="http://schemas.microsoft.com/office/drawing/2014/main" id="{2917066E-C5B5-4645-8809-5C4D30FA6BF4}"/>
              </a:ext>
            </a:extLst>
          </p:cNvPr>
          <p:cNvSpPr txBox="1"/>
          <p:nvPr/>
        </p:nvSpPr>
        <p:spPr>
          <a:xfrm>
            <a:off x="2965673" y="2903859"/>
            <a:ext cx="3203121" cy="369332"/>
          </a:xfrm>
          <a:prstGeom prst="rect">
            <a:avLst/>
          </a:prstGeom>
          <a:noFill/>
        </p:spPr>
        <p:txBody>
          <a:bodyPr wrap="none" rtlCol="0">
            <a:spAutoFit/>
          </a:bodyPr>
          <a:lstStyle/>
          <a:p>
            <a:r>
              <a:rPr lang="en-GB" b="1" dirty="0"/>
              <a:t>If you don’t know, </a:t>
            </a:r>
            <a:r>
              <a:rPr lang="en-GB" b="1" dirty="0">
                <a:solidFill>
                  <a:srgbClr val="2CB7BC"/>
                </a:solidFill>
              </a:rPr>
              <a:t>Google</a:t>
            </a:r>
            <a:r>
              <a:rPr lang="en-GB" b="1" dirty="0"/>
              <a:t> it!</a:t>
            </a:r>
          </a:p>
        </p:txBody>
      </p:sp>
      <p:sp>
        <p:nvSpPr>
          <p:cNvPr id="9" name="TextBox 8">
            <a:extLst>
              <a:ext uri="{FF2B5EF4-FFF2-40B4-BE49-F238E27FC236}">
                <a16:creationId xmlns:a16="http://schemas.microsoft.com/office/drawing/2014/main" id="{1761B968-75B1-499C-A690-2BDEEEA77395}"/>
              </a:ext>
            </a:extLst>
          </p:cNvPr>
          <p:cNvSpPr txBox="1"/>
          <p:nvPr/>
        </p:nvSpPr>
        <p:spPr>
          <a:xfrm>
            <a:off x="2560914" y="3553667"/>
            <a:ext cx="4012637" cy="369332"/>
          </a:xfrm>
          <a:prstGeom prst="rect">
            <a:avLst/>
          </a:prstGeom>
          <a:noFill/>
        </p:spPr>
        <p:txBody>
          <a:bodyPr wrap="none" rtlCol="0">
            <a:spAutoFit/>
          </a:bodyPr>
          <a:lstStyle/>
          <a:p>
            <a:r>
              <a:rPr lang="en-GB" b="1" dirty="0"/>
              <a:t>We’re having a </a:t>
            </a:r>
            <a:r>
              <a:rPr lang="en-GB" b="1" dirty="0">
                <a:solidFill>
                  <a:srgbClr val="2CB7BC"/>
                </a:solidFill>
              </a:rPr>
              <a:t>staycation</a:t>
            </a:r>
            <a:r>
              <a:rPr lang="en-GB" b="1" dirty="0"/>
              <a:t> this year.</a:t>
            </a:r>
          </a:p>
        </p:txBody>
      </p:sp>
      <p:sp>
        <p:nvSpPr>
          <p:cNvPr id="10" name="TextBox 9">
            <a:extLst>
              <a:ext uri="{FF2B5EF4-FFF2-40B4-BE49-F238E27FC236}">
                <a16:creationId xmlns:a16="http://schemas.microsoft.com/office/drawing/2014/main" id="{2F2E86C9-2B7A-4BAB-A6B7-9F70073E432A}"/>
              </a:ext>
            </a:extLst>
          </p:cNvPr>
          <p:cNvSpPr txBox="1"/>
          <p:nvPr/>
        </p:nvSpPr>
        <p:spPr>
          <a:xfrm>
            <a:off x="2660258" y="4202763"/>
            <a:ext cx="3823483" cy="369332"/>
          </a:xfrm>
          <a:prstGeom prst="rect">
            <a:avLst/>
          </a:prstGeom>
          <a:noFill/>
        </p:spPr>
        <p:txBody>
          <a:bodyPr wrap="none" rtlCol="0">
            <a:spAutoFit/>
          </a:bodyPr>
          <a:lstStyle/>
          <a:p>
            <a:r>
              <a:rPr lang="en-GB" b="1" dirty="0"/>
              <a:t>He smiled and </a:t>
            </a:r>
            <a:r>
              <a:rPr lang="en-GB" b="1" dirty="0">
                <a:solidFill>
                  <a:srgbClr val="2CB7BC"/>
                </a:solidFill>
              </a:rPr>
              <a:t>chortled</a:t>
            </a:r>
            <a:r>
              <a:rPr lang="en-GB" b="1" dirty="0"/>
              <a:t> as he read.</a:t>
            </a:r>
          </a:p>
        </p:txBody>
      </p:sp>
      <p:sp>
        <p:nvSpPr>
          <p:cNvPr id="11" name="TextBox 10">
            <a:extLst>
              <a:ext uri="{FF2B5EF4-FFF2-40B4-BE49-F238E27FC236}">
                <a16:creationId xmlns:a16="http://schemas.microsoft.com/office/drawing/2014/main" id="{856947BF-0959-4545-88EE-180789A22F9C}"/>
              </a:ext>
            </a:extLst>
          </p:cNvPr>
          <p:cNvSpPr txBox="1"/>
          <p:nvPr/>
        </p:nvSpPr>
        <p:spPr>
          <a:xfrm>
            <a:off x="1817921" y="4851859"/>
            <a:ext cx="5498621" cy="369332"/>
          </a:xfrm>
          <a:prstGeom prst="rect">
            <a:avLst/>
          </a:prstGeom>
          <a:noFill/>
        </p:spPr>
        <p:txBody>
          <a:bodyPr wrap="none" rtlCol="0">
            <a:spAutoFit/>
          </a:bodyPr>
          <a:lstStyle/>
          <a:p>
            <a:r>
              <a:rPr lang="en-GB" b="1" dirty="0"/>
              <a:t>They were talking about </a:t>
            </a:r>
            <a:r>
              <a:rPr lang="en-GB" b="1" dirty="0">
                <a:solidFill>
                  <a:srgbClr val="2CB7BC"/>
                </a:solidFill>
              </a:rPr>
              <a:t>Brexit</a:t>
            </a:r>
            <a:r>
              <a:rPr lang="en-GB" b="1" dirty="0"/>
              <a:t> on the news again.</a:t>
            </a:r>
          </a:p>
        </p:txBody>
      </p:sp>
      <p:pic>
        <p:nvPicPr>
          <p:cNvPr id="13" name="Picture 12">
            <a:extLst>
              <a:ext uri="{FF2B5EF4-FFF2-40B4-BE49-F238E27FC236}">
                <a16:creationId xmlns:a16="http://schemas.microsoft.com/office/drawing/2014/main" id="{D1F86881-CE44-4027-B79F-C48861948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7754" y="4826479"/>
            <a:ext cx="1807807" cy="1810968"/>
          </a:xfrm>
          <a:prstGeom prst="rect">
            <a:avLst/>
          </a:prstGeom>
        </p:spPr>
      </p:pic>
    </p:spTree>
    <p:extLst>
      <p:ext uri="{BB962C8B-B14F-4D97-AF65-F5344CB8AC3E}">
        <p14:creationId xmlns:p14="http://schemas.microsoft.com/office/powerpoint/2010/main" val="22009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8046099-CE58-4594-9CE1-707BFADE6C1C}"/>
              </a:ext>
            </a:extLst>
          </p:cNvPr>
          <p:cNvSpPr/>
          <p:nvPr/>
        </p:nvSpPr>
        <p:spPr>
          <a:xfrm>
            <a:off x="4043494" y="3078760"/>
            <a:ext cx="1199625" cy="830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3FAB6828-1B83-42D5-A54C-420FA798564D}"/>
              </a:ext>
            </a:extLst>
          </p:cNvPr>
          <p:cNvSpPr/>
          <p:nvPr/>
        </p:nvSpPr>
        <p:spPr>
          <a:xfrm>
            <a:off x="8506437" y="6157519"/>
            <a:ext cx="555070" cy="63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Poetry</a:t>
            </a:r>
          </a:p>
        </p:txBody>
      </p:sp>
      <p:sp>
        <p:nvSpPr>
          <p:cNvPr id="3" name="Rectangle 2"/>
          <p:cNvSpPr/>
          <p:nvPr/>
        </p:nvSpPr>
        <p:spPr>
          <a:xfrm>
            <a:off x="440419" y="1436384"/>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There are many different types of poem including: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53547733"/>
              </p:ext>
            </p:extLst>
          </p:nvPr>
        </p:nvGraphicFramePr>
        <p:xfrm>
          <a:off x="1389776" y="2235900"/>
          <a:ext cx="6655268" cy="3451836"/>
        </p:xfrm>
        <a:graphic>
          <a:graphicData uri="http://schemas.openxmlformats.org/drawingml/2006/table">
            <a:tbl>
              <a:tblPr firstRow="1" bandRow="1">
                <a:tableStyleId>{2D5ABB26-0587-4C30-8999-92F81FD0307C}</a:tableStyleId>
              </a:tblPr>
              <a:tblGrid>
                <a:gridCol w="1663817">
                  <a:extLst>
                    <a:ext uri="{9D8B030D-6E8A-4147-A177-3AD203B41FA5}">
                      <a16:colId xmlns:a16="http://schemas.microsoft.com/office/drawing/2014/main" val="2187102979"/>
                    </a:ext>
                  </a:extLst>
                </a:gridCol>
                <a:gridCol w="1663817">
                  <a:extLst>
                    <a:ext uri="{9D8B030D-6E8A-4147-A177-3AD203B41FA5}">
                      <a16:colId xmlns:a16="http://schemas.microsoft.com/office/drawing/2014/main" val="3053375672"/>
                    </a:ext>
                  </a:extLst>
                </a:gridCol>
                <a:gridCol w="1663817">
                  <a:extLst>
                    <a:ext uri="{9D8B030D-6E8A-4147-A177-3AD203B41FA5}">
                      <a16:colId xmlns:a16="http://schemas.microsoft.com/office/drawing/2014/main" val="2353041499"/>
                    </a:ext>
                  </a:extLst>
                </a:gridCol>
                <a:gridCol w="1663817">
                  <a:extLst>
                    <a:ext uri="{9D8B030D-6E8A-4147-A177-3AD203B41FA5}">
                      <a16:colId xmlns:a16="http://schemas.microsoft.com/office/drawing/2014/main" val="1037608939"/>
                    </a:ext>
                  </a:extLst>
                </a:gridCol>
              </a:tblGrid>
              <a:tr h="575306">
                <a:tc>
                  <a:txBody>
                    <a:bodyPr/>
                    <a:lstStyle/>
                    <a:p>
                      <a:r>
                        <a:rPr lang="en-GB" dirty="0"/>
                        <a:t>acrostic</a:t>
                      </a:r>
                    </a:p>
                  </a:txBody>
                  <a:tcPr/>
                </a:tc>
                <a:tc>
                  <a:txBody>
                    <a:bodyPr/>
                    <a:lstStyle/>
                    <a:p>
                      <a:r>
                        <a:rPr lang="en-GB" dirty="0"/>
                        <a:t>sonnet</a:t>
                      </a:r>
                    </a:p>
                  </a:txBody>
                  <a:tcPr/>
                </a:tc>
                <a:tc>
                  <a:txBody>
                    <a:bodyPr/>
                    <a:lstStyle/>
                    <a:p>
                      <a:r>
                        <a:rPr lang="en-GB" dirty="0"/>
                        <a:t>epic</a:t>
                      </a:r>
                    </a:p>
                  </a:txBody>
                  <a:tcPr/>
                </a:tc>
                <a:tc>
                  <a:txBody>
                    <a:bodyPr/>
                    <a:lstStyle/>
                    <a:p>
                      <a:r>
                        <a:rPr lang="en-GB" dirty="0"/>
                        <a:t>blank verse</a:t>
                      </a:r>
                    </a:p>
                  </a:txBody>
                  <a:tcPr/>
                </a:tc>
                <a:extLst>
                  <a:ext uri="{0D108BD9-81ED-4DB2-BD59-A6C34878D82A}">
                    <a16:rowId xmlns:a16="http://schemas.microsoft.com/office/drawing/2014/main" val="2439074401"/>
                  </a:ext>
                </a:extLst>
              </a:tr>
              <a:tr h="575306">
                <a:tc>
                  <a:txBody>
                    <a:bodyPr/>
                    <a:lstStyle/>
                    <a:p>
                      <a:r>
                        <a:rPr lang="en-GB" dirty="0"/>
                        <a:t>simile</a:t>
                      </a:r>
                    </a:p>
                  </a:txBody>
                  <a:tcPr/>
                </a:tc>
                <a:tc>
                  <a:txBody>
                    <a:bodyPr/>
                    <a:lstStyle/>
                    <a:p>
                      <a:r>
                        <a:rPr lang="en-GB" dirty="0"/>
                        <a:t>colour</a:t>
                      </a:r>
                    </a:p>
                  </a:txBody>
                  <a:tcPr/>
                </a:tc>
                <a:tc>
                  <a:txBody>
                    <a:bodyPr/>
                    <a:lstStyle/>
                    <a:p>
                      <a:r>
                        <a:rPr lang="en-GB" dirty="0" err="1"/>
                        <a:t>tetractys</a:t>
                      </a:r>
                      <a:endParaRPr lang="en-GB" dirty="0"/>
                    </a:p>
                  </a:txBody>
                  <a:tcPr/>
                </a:tc>
                <a:tc>
                  <a:txBody>
                    <a:bodyPr/>
                    <a:lstStyle/>
                    <a:p>
                      <a:r>
                        <a:rPr lang="en-GB" dirty="0" err="1"/>
                        <a:t>pantoum</a:t>
                      </a:r>
                      <a:endParaRPr lang="en-GB" dirty="0"/>
                    </a:p>
                  </a:txBody>
                  <a:tcPr/>
                </a:tc>
                <a:extLst>
                  <a:ext uri="{0D108BD9-81ED-4DB2-BD59-A6C34878D82A}">
                    <a16:rowId xmlns:a16="http://schemas.microsoft.com/office/drawing/2014/main" val="812293207"/>
                  </a:ext>
                </a:extLst>
              </a:tr>
              <a:tr h="575306">
                <a:tc>
                  <a:txBody>
                    <a:bodyPr/>
                    <a:lstStyle/>
                    <a:p>
                      <a:r>
                        <a:rPr lang="en-GB" dirty="0"/>
                        <a:t>diamante</a:t>
                      </a:r>
                    </a:p>
                  </a:txBody>
                  <a:tcPr/>
                </a:tc>
                <a:tc>
                  <a:txBody>
                    <a:bodyPr/>
                    <a:lstStyle/>
                    <a:p>
                      <a:r>
                        <a:rPr lang="en-GB" dirty="0"/>
                        <a:t>ballad</a:t>
                      </a:r>
                    </a:p>
                  </a:txBody>
                  <a:tcPr/>
                </a:tc>
                <a:tc>
                  <a:txBody>
                    <a:bodyPr/>
                    <a:lstStyle/>
                    <a:p>
                      <a:r>
                        <a:rPr lang="en-GB" dirty="0"/>
                        <a:t>haiku</a:t>
                      </a:r>
                    </a:p>
                  </a:txBody>
                  <a:tcPr/>
                </a:tc>
                <a:tc>
                  <a:txBody>
                    <a:bodyPr/>
                    <a:lstStyle/>
                    <a:p>
                      <a:r>
                        <a:rPr lang="en-GB" dirty="0"/>
                        <a:t>echo verse</a:t>
                      </a:r>
                    </a:p>
                  </a:txBody>
                  <a:tcPr/>
                </a:tc>
                <a:extLst>
                  <a:ext uri="{0D108BD9-81ED-4DB2-BD59-A6C34878D82A}">
                    <a16:rowId xmlns:a16="http://schemas.microsoft.com/office/drawing/2014/main" val="3365768460"/>
                  </a:ext>
                </a:extLst>
              </a:tr>
              <a:tr h="575306">
                <a:tc>
                  <a:txBody>
                    <a:bodyPr/>
                    <a:lstStyle/>
                    <a:p>
                      <a:r>
                        <a:rPr lang="en-GB" dirty="0"/>
                        <a:t>limerick</a:t>
                      </a:r>
                    </a:p>
                  </a:txBody>
                  <a:tcPr/>
                </a:tc>
                <a:tc>
                  <a:txBody>
                    <a:bodyPr/>
                    <a:lstStyle/>
                    <a:p>
                      <a:r>
                        <a:rPr lang="en-GB" dirty="0" err="1"/>
                        <a:t>renga</a:t>
                      </a:r>
                      <a:endParaRPr lang="en-GB" dirty="0"/>
                    </a:p>
                  </a:txBody>
                  <a:tcPr/>
                </a:tc>
                <a:tc>
                  <a:txBody>
                    <a:bodyPr/>
                    <a:lstStyle/>
                    <a:p>
                      <a:r>
                        <a:rPr lang="en-GB" dirty="0"/>
                        <a:t>kenning</a:t>
                      </a:r>
                    </a:p>
                  </a:txBody>
                  <a:tcPr/>
                </a:tc>
                <a:tc>
                  <a:txBody>
                    <a:bodyPr/>
                    <a:lstStyle/>
                    <a:p>
                      <a:r>
                        <a:rPr lang="en-GB" dirty="0"/>
                        <a:t>riddle</a:t>
                      </a:r>
                    </a:p>
                  </a:txBody>
                  <a:tcPr/>
                </a:tc>
                <a:extLst>
                  <a:ext uri="{0D108BD9-81ED-4DB2-BD59-A6C34878D82A}">
                    <a16:rowId xmlns:a16="http://schemas.microsoft.com/office/drawing/2014/main" val="207494003"/>
                  </a:ext>
                </a:extLst>
              </a:tr>
              <a:tr h="575306">
                <a:tc>
                  <a:txBody>
                    <a:bodyPr/>
                    <a:lstStyle/>
                    <a:p>
                      <a:r>
                        <a:rPr lang="en-GB" dirty="0"/>
                        <a:t>shape</a:t>
                      </a:r>
                    </a:p>
                  </a:txBody>
                  <a:tcPr/>
                </a:tc>
                <a:tc>
                  <a:txBody>
                    <a:bodyPr/>
                    <a:lstStyle/>
                    <a:p>
                      <a:r>
                        <a:rPr lang="en-GB" dirty="0" err="1"/>
                        <a:t>cinquain</a:t>
                      </a:r>
                      <a:endParaRPr lang="en-GB" dirty="0"/>
                    </a:p>
                  </a:txBody>
                  <a:tcPr/>
                </a:tc>
                <a:tc>
                  <a:txBody>
                    <a:bodyPr/>
                    <a:lstStyle/>
                    <a:p>
                      <a:r>
                        <a:rPr lang="en-GB" dirty="0"/>
                        <a:t>ode</a:t>
                      </a:r>
                    </a:p>
                  </a:txBody>
                  <a:tcPr/>
                </a:tc>
                <a:tc>
                  <a:txBody>
                    <a:bodyPr/>
                    <a:lstStyle/>
                    <a:p>
                      <a:r>
                        <a:rPr lang="en-GB" dirty="0"/>
                        <a:t>free verse</a:t>
                      </a:r>
                    </a:p>
                  </a:txBody>
                  <a:tcPr/>
                </a:tc>
                <a:extLst>
                  <a:ext uri="{0D108BD9-81ED-4DB2-BD59-A6C34878D82A}">
                    <a16:rowId xmlns:a16="http://schemas.microsoft.com/office/drawing/2014/main" val="1239713294"/>
                  </a:ext>
                </a:extLst>
              </a:tr>
              <a:tr h="575306">
                <a:tc>
                  <a:txBody>
                    <a:bodyPr/>
                    <a:lstStyle/>
                    <a:p>
                      <a:r>
                        <a:rPr lang="en-GB" dirty="0" err="1"/>
                        <a:t>tyburn</a:t>
                      </a:r>
                      <a:endParaRPr lang="en-GB" dirty="0"/>
                    </a:p>
                  </a:txBody>
                  <a:tcPr/>
                </a:tc>
                <a:tc>
                  <a:txBody>
                    <a:bodyPr/>
                    <a:lstStyle/>
                    <a:p>
                      <a:r>
                        <a:rPr lang="en-GB" dirty="0" err="1"/>
                        <a:t>senryu</a:t>
                      </a:r>
                      <a:endParaRPr lang="en-GB" dirty="0"/>
                    </a:p>
                  </a:txBody>
                  <a:tcPr/>
                </a:tc>
                <a:tc>
                  <a:txBody>
                    <a:bodyPr/>
                    <a:lstStyle/>
                    <a:p>
                      <a:r>
                        <a:rPr lang="en-GB" dirty="0"/>
                        <a:t>lyric</a:t>
                      </a:r>
                    </a:p>
                  </a:txBody>
                  <a:tcPr/>
                </a:tc>
                <a:tc>
                  <a:txBody>
                    <a:bodyPr/>
                    <a:lstStyle/>
                    <a:p>
                      <a:r>
                        <a:rPr lang="en-GB" dirty="0" err="1"/>
                        <a:t>tanka</a:t>
                      </a:r>
                      <a:endParaRPr lang="en-GB" dirty="0"/>
                    </a:p>
                  </a:txBody>
                  <a:tcPr/>
                </a:tc>
                <a:extLst>
                  <a:ext uri="{0D108BD9-81ED-4DB2-BD59-A6C34878D82A}">
                    <a16:rowId xmlns:a16="http://schemas.microsoft.com/office/drawing/2014/main" val="11510168"/>
                  </a:ext>
                </a:extLst>
              </a:tr>
            </a:tbl>
          </a:graphicData>
        </a:graphic>
      </p:graphicFrame>
      <p:sp>
        <p:nvSpPr>
          <p:cNvPr id="4" name="Rectangle 3">
            <a:hlinkClick r:id="rId2"/>
            <a:extLst>
              <a:ext uri="{FF2B5EF4-FFF2-40B4-BE49-F238E27FC236}">
                <a16:creationId xmlns:a16="http://schemas.microsoft.com/office/drawing/2014/main" id="{8696A74A-E557-4173-996B-994FAED06D58}"/>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321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Adjective Poetry</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Adjectives are describing words. They are used in poetry to create many different effects and visual pictures to the reader. The adjectives can be used for a more in-depth description of a noun, or they can be used to add more excitement and attention within a line or verse. </a:t>
            </a:r>
          </a:p>
        </p:txBody>
      </p:sp>
      <p:sp>
        <p:nvSpPr>
          <p:cNvPr id="4" name="TextBox 3"/>
          <p:cNvSpPr txBox="1"/>
          <p:nvPr/>
        </p:nvSpPr>
        <p:spPr>
          <a:xfrm>
            <a:off x="2483141" y="3151860"/>
            <a:ext cx="4177718" cy="2954655"/>
          </a:xfrm>
          <a:prstGeom prst="rect">
            <a:avLst/>
          </a:prstGeom>
          <a:noFill/>
        </p:spPr>
        <p:txBody>
          <a:bodyPr wrap="square" rtlCol="0">
            <a:spAutoFit/>
          </a:bodyPr>
          <a:lstStyle/>
          <a:p>
            <a:pPr algn="ctr">
              <a:lnSpc>
                <a:spcPct val="150000"/>
              </a:lnSpc>
            </a:pPr>
            <a:r>
              <a:rPr lang="en-GB" sz="2400" b="1" dirty="0">
                <a:solidFill>
                  <a:srgbClr val="EC74A8"/>
                </a:solidFill>
              </a:rPr>
              <a:t>Roaring</a:t>
            </a:r>
            <a:r>
              <a:rPr lang="en-GB" sz="2400" b="1" dirty="0"/>
              <a:t> </a:t>
            </a:r>
            <a:r>
              <a:rPr lang="en-GB" sz="2400" dirty="0"/>
              <a:t>roads, </a:t>
            </a:r>
          </a:p>
          <a:p>
            <a:pPr algn="ctr">
              <a:lnSpc>
                <a:spcPct val="150000"/>
              </a:lnSpc>
            </a:pPr>
            <a:r>
              <a:rPr lang="en-GB" sz="2400" b="1" dirty="0">
                <a:solidFill>
                  <a:srgbClr val="EC74A8"/>
                </a:solidFill>
              </a:rPr>
              <a:t>Noisy</a:t>
            </a:r>
            <a:r>
              <a:rPr lang="en-GB" sz="2400" b="1" dirty="0"/>
              <a:t> </a:t>
            </a:r>
            <a:r>
              <a:rPr lang="en-GB" sz="2400" dirty="0"/>
              <a:t>cars, </a:t>
            </a:r>
          </a:p>
          <a:p>
            <a:pPr algn="ctr">
              <a:lnSpc>
                <a:spcPct val="150000"/>
              </a:lnSpc>
            </a:pPr>
            <a:r>
              <a:rPr lang="en-GB" sz="2400" b="1" dirty="0">
                <a:solidFill>
                  <a:srgbClr val="EC74A8"/>
                </a:solidFill>
              </a:rPr>
              <a:t>Beaming</a:t>
            </a:r>
            <a:r>
              <a:rPr lang="en-GB" sz="2400" b="1" dirty="0"/>
              <a:t> </a:t>
            </a:r>
            <a:r>
              <a:rPr lang="en-GB" sz="2400" dirty="0"/>
              <a:t>headlights, </a:t>
            </a:r>
          </a:p>
          <a:p>
            <a:pPr algn="ctr">
              <a:lnSpc>
                <a:spcPct val="150000"/>
              </a:lnSpc>
            </a:pPr>
            <a:r>
              <a:rPr lang="en-GB" sz="2400" b="1" dirty="0">
                <a:solidFill>
                  <a:srgbClr val="EC74A8"/>
                </a:solidFill>
              </a:rPr>
              <a:t>Tall</a:t>
            </a:r>
            <a:r>
              <a:rPr lang="en-GB" sz="2400" b="1" dirty="0"/>
              <a:t> </a:t>
            </a:r>
            <a:r>
              <a:rPr lang="en-GB" sz="2400" dirty="0"/>
              <a:t>streetlamps, </a:t>
            </a:r>
          </a:p>
          <a:p>
            <a:pPr algn="ctr">
              <a:lnSpc>
                <a:spcPct val="150000"/>
              </a:lnSpc>
            </a:pPr>
            <a:r>
              <a:rPr lang="en-GB" sz="2400" b="1" dirty="0">
                <a:solidFill>
                  <a:srgbClr val="EC74A8"/>
                </a:solidFill>
              </a:rPr>
              <a:t>Dark, cold </a:t>
            </a:r>
            <a:r>
              <a:rPr lang="en-GB" sz="2400" dirty="0"/>
              <a:t>night</a:t>
            </a:r>
            <a:r>
              <a:rPr lang="en-GB" sz="2800" dirty="0"/>
              <a:t>.</a:t>
            </a:r>
          </a:p>
        </p:txBody>
      </p:sp>
      <p:sp>
        <p:nvSpPr>
          <p:cNvPr id="5" name="Rectangle 4"/>
          <p:cNvSpPr/>
          <p:nvPr/>
        </p:nvSpPr>
        <p:spPr>
          <a:xfrm>
            <a:off x="440419" y="2656752"/>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couplets within poems: </a:t>
            </a:r>
            <a:endParaRPr lang="en-GB"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8745" y="3429000"/>
            <a:ext cx="3080340" cy="1871776"/>
          </a:xfrm>
          <a:prstGeom prst="rect">
            <a:avLst/>
          </a:prstGeom>
        </p:spPr>
      </p:pic>
      <p:sp>
        <p:nvSpPr>
          <p:cNvPr id="6" name="Rectangle 5">
            <a:hlinkClick r:id="rId3"/>
            <a:extLst>
              <a:ext uri="{FF2B5EF4-FFF2-40B4-BE49-F238E27FC236}">
                <a16:creationId xmlns:a16="http://schemas.microsoft.com/office/drawing/2014/main" id="{9C8E70AA-AD5C-4CD3-965C-E272BDE6EEBF}"/>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7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8.33333E-7 -2.59259E-6 L -0.34462 0.13125 " pathEditMode="relative" rAng="0" ptsTypes="AA">
                                      <p:cBhvr>
                                        <p:cTn id="14" dur="2000" fill="hold"/>
                                        <p:tgtEl>
                                          <p:spTgt spid="8"/>
                                        </p:tgtEl>
                                        <p:attrNameLst>
                                          <p:attrName>ppt_x</p:attrName>
                                          <p:attrName>ppt_y</p:attrName>
                                        </p:attrNameLst>
                                      </p:cBhvr>
                                      <p:rCtr x="-17240" y="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Assonance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Assonance can also be identified as a ‘vowel rhyme’. It is when </a:t>
            </a:r>
            <a:br>
              <a:rPr lang="en-GB" dirty="0"/>
            </a:br>
            <a:r>
              <a:rPr lang="en-GB" dirty="0"/>
              <a:t>a pattern or similar sounds within a poetry line are repeated. </a:t>
            </a:r>
          </a:p>
          <a:p>
            <a:pPr algn="ctr"/>
            <a:r>
              <a:rPr lang="en-GB" dirty="0"/>
              <a:t>Assonance is used in poetry in order to create many different effects. It creates a form of rhyme not just within a verse, but within a whole line. </a:t>
            </a:r>
          </a:p>
        </p:txBody>
      </p:sp>
      <p:sp>
        <p:nvSpPr>
          <p:cNvPr id="4" name="TextBox 3"/>
          <p:cNvSpPr txBox="1"/>
          <p:nvPr/>
        </p:nvSpPr>
        <p:spPr>
          <a:xfrm>
            <a:off x="606422" y="3432044"/>
            <a:ext cx="7921623" cy="2169825"/>
          </a:xfrm>
          <a:prstGeom prst="rect">
            <a:avLst/>
          </a:prstGeom>
          <a:noFill/>
        </p:spPr>
        <p:txBody>
          <a:bodyPr wrap="square" rtlCol="0">
            <a:spAutoFit/>
          </a:bodyPr>
          <a:lstStyle/>
          <a:p>
            <a:pPr algn="ctr">
              <a:lnSpc>
                <a:spcPct val="150000"/>
              </a:lnSpc>
            </a:pPr>
            <a:r>
              <a:rPr lang="en-GB" dirty="0"/>
              <a:t>I s</a:t>
            </a:r>
            <a:r>
              <a:rPr lang="en-GB" b="1" dirty="0">
                <a:solidFill>
                  <a:srgbClr val="A673AE"/>
                </a:solidFill>
              </a:rPr>
              <a:t>aw</a:t>
            </a:r>
            <a:r>
              <a:rPr lang="en-GB" dirty="0"/>
              <a:t> an iron </a:t>
            </a:r>
            <a:r>
              <a:rPr lang="en-GB" b="1" dirty="0">
                <a:solidFill>
                  <a:srgbClr val="A673AE"/>
                </a:solidFill>
              </a:rPr>
              <a:t>or</a:t>
            </a:r>
            <a:r>
              <a:rPr lang="en-GB" dirty="0"/>
              <a:t>e next to the sh</a:t>
            </a:r>
            <a:r>
              <a:rPr lang="en-GB" b="1" dirty="0">
                <a:solidFill>
                  <a:srgbClr val="A673AE"/>
                </a:solidFill>
              </a:rPr>
              <a:t>ore</a:t>
            </a:r>
            <a:r>
              <a:rPr lang="en-GB" dirty="0"/>
              <a:t>. </a:t>
            </a:r>
            <a:r>
              <a:rPr lang="en-GB" b="1" dirty="0"/>
              <a:t>(uses ‘aw’, ‘or’, and ‘ore’) </a:t>
            </a:r>
          </a:p>
          <a:p>
            <a:pPr algn="ctr">
              <a:lnSpc>
                <a:spcPct val="150000"/>
              </a:lnSpc>
            </a:pPr>
            <a:endParaRPr lang="en-GB" dirty="0"/>
          </a:p>
          <a:p>
            <a:pPr algn="ctr">
              <a:lnSpc>
                <a:spcPct val="150000"/>
              </a:lnSpc>
            </a:pPr>
            <a:r>
              <a:rPr lang="en-GB" dirty="0"/>
              <a:t>I said ‘H</a:t>
            </a:r>
            <a:r>
              <a:rPr lang="en-GB" b="1" dirty="0">
                <a:solidFill>
                  <a:srgbClr val="A673AE"/>
                </a:solidFill>
              </a:rPr>
              <a:t>ey</a:t>
            </a:r>
            <a:r>
              <a:rPr lang="en-GB" dirty="0"/>
              <a:t>, I want the tr</a:t>
            </a:r>
            <a:r>
              <a:rPr lang="en-GB" b="1" dirty="0">
                <a:solidFill>
                  <a:srgbClr val="A673AE"/>
                </a:solidFill>
              </a:rPr>
              <a:t>ay</a:t>
            </a:r>
            <a:r>
              <a:rPr lang="en-GB" dirty="0"/>
              <a:t> for T</a:t>
            </a:r>
            <a:r>
              <a:rPr lang="en-GB" b="1" dirty="0">
                <a:solidFill>
                  <a:srgbClr val="A673AE"/>
                </a:solidFill>
              </a:rPr>
              <a:t>ay</a:t>
            </a:r>
            <a:r>
              <a:rPr lang="en-GB" dirty="0"/>
              <a:t>lor the s</a:t>
            </a:r>
            <a:r>
              <a:rPr lang="en-GB" b="1" dirty="0">
                <a:solidFill>
                  <a:srgbClr val="A673AE"/>
                </a:solidFill>
              </a:rPr>
              <a:t>ai</a:t>
            </a:r>
            <a:r>
              <a:rPr lang="en-GB" dirty="0"/>
              <a:t>lor’. </a:t>
            </a:r>
            <a:r>
              <a:rPr lang="en-GB" b="1" dirty="0"/>
              <a:t>(uses ‘</a:t>
            </a:r>
            <a:r>
              <a:rPr lang="en-GB" b="1" dirty="0" err="1"/>
              <a:t>ey</a:t>
            </a:r>
            <a:r>
              <a:rPr lang="en-GB" b="1" dirty="0"/>
              <a:t>’, ay’ and ‘</a:t>
            </a:r>
            <a:r>
              <a:rPr lang="en-GB" b="1" dirty="0" err="1"/>
              <a:t>ai</a:t>
            </a:r>
            <a:r>
              <a:rPr lang="en-GB" b="1" dirty="0"/>
              <a:t>’)</a:t>
            </a:r>
          </a:p>
          <a:p>
            <a:pPr algn="ctr">
              <a:lnSpc>
                <a:spcPct val="150000"/>
              </a:lnSpc>
            </a:pPr>
            <a:r>
              <a:rPr lang="en-GB" b="1" dirty="0"/>
              <a:t> </a:t>
            </a:r>
            <a:endParaRPr lang="en-GB" dirty="0"/>
          </a:p>
          <a:p>
            <a:pPr algn="ctr">
              <a:lnSpc>
                <a:spcPct val="150000"/>
              </a:lnSpc>
            </a:pPr>
            <a:r>
              <a:rPr lang="en-GB" dirty="0"/>
              <a:t>I s</a:t>
            </a:r>
            <a:r>
              <a:rPr lang="en-GB" b="1" dirty="0">
                <a:solidFill>
                  <a:srgbClr val="A673AE"/>
                </a:solidFill>
              </a:rPr>
              <a:t>ee</a:t>
            </a:r>
            <a:r>
              <a:rPr lang="en-GB" dirty="0"/>
              <a:t> my mum when she sw</a:t>
            </a:r>
            <a:r>
              <a:rPr lang="en-GB" b="1" dirty="0">
                <a:solidFill>
                  <a:srgbClr val="A673AE"/>
                </a:solidFill>
              </a:rPr>
              <a:t>ee</a:t>
            </a:r>
            <a:r>
              <a:rPr lang="en-GB" dirty="0"/>
              <a:t>ps and cl</a:t>
            </a:r>
            <a:r>
              <a:rPr lang="en-GB" b="1" dirty="0">
                <a:solidFill>
                  <a:srgbClr val="A673AE"/>
                </a:solidFill>
              </a:rPr>
              <a:t>ea</a:t>
            </a:r>
            <a:r>
              <a:rPr lang="en-GB" dirty="0"/>
              <a:t>ns the str</a:t>
            </a:r>
            <a:r>
              <a:rPr lang="en-GB" b="1" dirty="0">
                <a:solidFill>
                  <a:srgbClr val="A673AE"/>
                </a:solidFill>
              </a:rPr>
              <a:t>ee</a:t>
            </a:r>
            <a:r>
              <a:rPr lang="en-GB" dirty="0"/>
              <a:t>ts. </a:t>
            </a:r>
            <a:r>
              <a:rPr lang="en-GB" b="1" dirty="0"/>
              <a:t>(uses ‘</a:t>
            </a:r>
            <a:r>
              <a:rPr lang="en-GB" b="1" dirty="0" err="1"/>
              <a:t>ea</a:t>
            </a:r>
            <a:r>
              <a:rPr lang="en-GB" b="1" dirty="0"/>
              <a:t>’ and ‘</a:t>
            </a:r>
            <a:r>
              <a:rPr lang="en-GB" b="1" dirty="0" err="1"/>
              <a:t>ee</a:t>
            </a:r>
            <a:r>
              <a:rPr lang="en-GB" b="1" dirty="0"/>
              <a:t>’)</a:t>
            </a:r>
            <a:endParaRPr lang="en-GB" sz="2800" dirty="0"/>
          </a:p>
        </p:txBody>
      </p:sp>
      <p:sp>
        <p:nvSpPr>
          <p:cNvPr id="5" name="Rectangle 4"/>
          <p:cNvSpPr/>
          <p:nvPr/>
        </p:nvSpPr>
        <p:spPr>
          <a:xfrm>
            <a:off x="440419" y="2747525"/>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a prose poem: </a:t>
            </a:r>
            <a:endParaRPr lang="en-GB" dirty="0"/>
          </a:p>
        </p:txBody>
      </p:sp>
      <p:sp>
        <p:nvSpPr>
          <p:cNvPr id="7" name="Rectangle 6">
            <a:hlinkClick r:id="rId2"/>
            <a:extLst>
              <a:ext uri="{FF2B5EF4-FFF2-40B4-BE49-F238E27FC236}">
                <a16:creationId xmlns:a16="http://schemas.microsoft.com/office/drawing/2014/main" id="{53437EF4-23AE-46A7-8454-914AB067945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67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Couplet Poetry </a:t>
            </a:r>
          </a:p>
        </p:txBody>
      </p:sp>
      <p:sp>
        <p:nvSpPr>
          <p:cNvPr id="3" name="TextBox 2"/>
          <p:cNvSpPr txBox="1"/>
          <p:nvPr/>
        </p:nvSpPr>
        <p:spPr>
          <a:xfrm>
            <a:off x="755650" y="1414478"/>
            <a:ext cx="7632700" cy="923330"/>
          </a:xfrm>
          <a:prstGeom prst="rect">
            <a:avLst/>
          </a:prstGeom>
          <a:noFill/>
        </p:spPr>
        <p:txBody>
          <a:bodyPr wrap="square" rtlCol="0">
            <a:spAutoFit/>
          </a:bodyPr>
          <a:lstStyle/>
          <a:p>
            <a:pPr algn="ctr"/>
            <a:r>
              <a:rPr lang="en-GB" dirty="0"/>
              <a:t>A couplet is a pair of lines. These two lines typically rhyme together. They are also the same length due to same number of syllables present. </a:t>
            </a:r>
          </a:p>
          <a:p>
            <a:pPr algn="ctr"/>
            <a:r>
              <a:rPr lang="en-GB" b="1" dirty="0"/>
              <a:t>Couplets are used in poetry in order to create a rhyming flow. </a:t>
            </a:r>
            <a:endParaRPr lang="en-GB" dirty="0"/>
          </a:p>
        </p:txBody>
      </p:sp>
      <p:sp>
        <p:nvSpPr>
          <p:cNvPr id="4" name="TextBox 3"/>
          <p:cNvSpPr txBox="1"/>
          <p:nvPr/>
        </p:nvSpPr>
        <p:spPr>
          <a:xfrm>
            <a:off x="611188" y="3212984"/>
            <a:ext cx="7921623" cy="2308324"/>
          </a:xfrm>
          <a:prstGeom prst="rect">
            <a:avLst/>
          </a:prstGeom>
          <a:noFill/>
        </p:spPr>
        <p:txBody>
          <a:bodyPr wrap="square" rtlCol="0">
            <a:spAutoFit/>
          </a:bodyPr>
          <a:lstStyle/>
          <a:p>
            <a:pPr algn="ctr"/>
            <a:r>
              <a:rPr lang="en-GB" b="1" dirty="0"/>
              <a:t>It’s hard to see the butterfly, </a:t>
            </a:r>
            <a:endParaRPr lang="en-GB" dirty="0"/>
          </a:p>
          <a:p>
            <a:pPr algn="ctr"/>
            <a:r>
              <a:rPr lang="en-GB" b="1" dirty="0"/>
              <a:t>As it flies across the night sky. </a:t>
            </a:r>
          </a:p>
          <a:p>
            <a:pPr algn="ctr"/>
            <a:endParaRPr lang="en-GB" dirty="0"/>
          </a:p>
          <a:p>
            <a:pPr algn="ctr"/>
            <a:r>
              <a:rPr lang="en-GB" b="1" dirty="0"/>
              <a:t>I made the biscuits one by one, </a:t>
            </a:r>
            <a:endParaRPr lang="en-GB" dirty="0"/>
          </a:p>
          <a:p>
            <a:pPr algn="ctr"/>
            <a:r>
              <a:rPr lang="en-GB" b="1" dirty="0"/>
              <a:t>I’m waiting for the bell, they’re done.</a:t>
            </a:r>
          </a:p>
          <a:p>
            <a:pPr algn="ctr"/>
            <a:r>
              <a:rPr lang="en-GB" b="1" dirty="0"/>
              <a:t> </a:t>
            </a:r>
            <a:endParaRPr lang="en-GB" dirty="0"/>
          </a:p>
          <a:p>
            <a:pPr algn="ctr"/>
            <a:r>
              <a:rPr lang="en-GB" b="1" dirty="0"/>
              <a:t>Lightning, thunder all around, </a:t>
            </a:r>
            <a:endParaRPr lang="en-GB" dirty="0"/>
          </a:p>
          <a:p>
            <a:pPr algn="ctr"/>
            <a:r>
              <a:rPr lang="en-GB" b="1" dirty="0"/>
              <a:t>So much rains falls to the ground.</a:t>
            </a:r>
            <a:endParaRPr lang="en-GB" sz="2800" dirty="0"/>
          </a:p>
        </p:txBody>
      </p:sp>
      <p:sp>
        <p:nvSpPr>
          <p:cNvPr id="5" name="Rectangle 4"/>
          <p:cNvSpPr/>
          <p:nvPr/>
        </p:nvSpPr>
        <p:spPr>
          <a:xfrm>
            <a:off x="440419" y="2527842"/>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couplets within poems: </a:t>
            </a:r>
          </a:p>
        </p:txBody>
      </p:sp>
      <p:sp>
        <p:nvSpPr>
          <p:cNvPr id="7" name="Rectangle 6">
            <a:hlinkClick r:id="rId2"/>
            <a:extLst>
              <a:ext uri="{FF2B5EF4-FFF2-40B4-BE49-F238E27FC236}">
                <a16:creationId xmlns:a16="http://schemas.microsoft.com/office/drawing/2014/main" id="{DB3A3867-F4B1-4265-B98A-37D97CC827E6}"/>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0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0730" y="3429000"/>
            <a:ext cx="1902539" cy="2690562"/>
          </a:xfrm>
          <a:prstGeom prst="rect">
            <a:avLst/>
          </a:prstGeom>
        </p:spPr>
      </p:pic>
      <p:sp>
        <p:nvSpPr>
          <p:cNvPr id="2" name="Title 1"/>
          <p:cNvSpPr>
            <a:spLocks noGrp="1"/>
          </p:cNvSpPr>
          <p:nvPr>
            <p:ph type="title"/>
          </p:nvPr>
        </p:nvSpPr>
        <p:spPr/>
        <p:txBody>
          <a:bodyPr/>
          <a:lstStyle/>
          <a:p>
            <a:r>
              <a:rPr lang="en-GB" dirty="0"/>
              <a:t>Using Onomatopoeia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Onomatopoeia is when a word imitates its natural sound, </a:t>
            </a:r>
            <a:br>
              <a:rPr lang="en-GB" dirty="0"/>
            </a:br>
            <a:r>
              <a:rPr lang="en-GB" dirty="0"/>
              <a:t>or suggests the sound a certain object makes. </a:t>
            </a:r>
          </a:p>
          <a:p>
            <a:pPr algn="ctr"/>
            <a:r>
              <a:rPr lang="en-GB" dirty="0"/>
              <a:t>It is used in poetry to create a sound effect to make </a:t>
            </a:r>
            <a:br>
              <a:rPr lang="en-GB" dirty="0"/>
            </a:br>
            <a:r>
              <a:rPr lang="en-GB" dirty="0"/>
              <a:t>the description more expressive and interesting. </a:t>
            </a:r>
          </a:p>
        </p:txBody>
      </p:sp>
      <p:sp>
        <p:nvSpPr>
          <p:cNvPr id="4" name="TextBox 3"/>
          <p:cNvSpPr txBox="1"/>
          <p:nvPr/>
        </p:nvSpPr>
        <p:spPr>
          <a:xfrm>
            <a:off x="2356099" y="3610725"/>
            <a:ext cx="1251168" cy="2169825"/>
          </a:xfrm>
          <a:prstGeom prst="rect">
            <a:avLst/>
          </a:prstGeom>
          <a:noFill/>
        </p:spPr>
        <p:txBody>
          <a:bodyPr wrap="square" rtlCol="0">
            <a:spAutoFit/>
          </a:bodyPr>
          <a:lstStyle/>
          <a:p>
            <a:pPr algn="ctr">
              <a:lnSpc>
                <a:spcPct val="150000"/>
              </a:lnSpc>
            </a:pPr>
            <a:r>
              <a:rPr lang="en-GB" b="1" dirty="0"/>
              <a:t>bang </a:t>
            </a:r>
            <a:endParaRPr lang="en-GB" dirty="0"/>
          </a:p>
          <a:p>
            <a:pPr algn="ctr">
              <a:lnSpc>
                <a:spcPct val="150000"/>
              </a:lnSpc>
            </a:pPr>
            <a:r>
              <a:rPr lang="en-GB" b="1" dirty="0"/>
              <a:t>crash </a:t>
            </a:r>
            <a:endParaRPr lang="en-GB" dirty="0"/>
          </a:p>
          <a:p>
            <a:pPr algn="ctr">
              <a:lnSpc>
                <a:spcPct val="150000"/>
              </a:lnSpc>
            </a:pPr>
            <a:r>
              <a:rPr lang="en-GB" b="1" dirty="0"/>
              <a:t>pop </a:t>
            </a:r>
            <a:endParaRPr lang="en-GB" dirty="0"/>
          </a:p>
          <a:p>
            <a:pPr algn="ctr">
              <a:lnSpc>
                <a:spcPct val="150000"/>
              </a:lnSpc>
            </a:pPr>
            <a:r>
              <a:rPr lang="en-GB" b="1" dirty="0"/>
              <a:t>smash </a:t>
            </a:r>
            <a:endParaRPr lang="en-GB" dirty="0"/>
          </a:p>
          <a:p>
            <a:pPr algn="ctr">
              <a:lnSpc>
                <a:spcPct val="150000"/>
              </a:lnSpc>
            </a:pPr>
            <a:r>
              <a:rPr lang="en-GB" b="1" dirty="0"/>
              <a:t>drip </a:t>
            </a:r>
            <a:endParaRPr lang="en-GB" dirty="0"/>
          </a:p>
        </p:txBody>
      </p:sp>
      <p:sp>
        <p:nvSpPr>
          <p:cNvPr id="5" name="Rectangle 4"/>
          <p:cNvSpPr/>
          <p:nvPr/>
        </p:nvSpPr>
        <p:spPr>
          <a:xfrm>
            <a:off x="440419" y="286521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onomatopoeia: </a:t>
            </a:r>
          </a:p>
        </p:txBody>
      </p:sp>
      <p:sp>
        <p:nvSpPr>
          <p:cNvPr id="6" name="TextBox 5"/>
          <p:cNvSpPr txBox="1"/>
          <p:nvPr/>
        </p:nvSpPr>
        <p:spPr>
          <a:xfrm>
            <a:off x="5510360" y="3610725"/>
            <a:ext cx="1251168" cy="2123658"/>
          </a:xfrm>
          <a:prstGeom prst="rect">
            <a:avLst/>
          </a:prstGeom>
          <a:noFill/>
        </p:spPr>
        <p:txBody>
          <a:bodyPr wrap="square" rtlCol="0">
            <a:spAutoFit/>
          </a:bodyPr>
          <a:lstStyle/>
          <a:p>
            <a:pPr algn="ctr">
              <a:lnSpc>
                <a:spcPct val="150000"/>
              </a:lnSpc>
            </a:pPr>
            <a:r>
              <a:rPr lang="en-GB" b="1" dirty="0"/>
              <a:t>buzz </a:t>
            </a:r>
            <a:endParaRPr lang="en-GB" dirty="0"/>
          </a:p>
          <a:p>
            <a:pPr algn="ctr">
              <a:lnSpc>
                <a:spcPct val="150000"/>
              </a:lnSpc>
            </a:pPr>
            <a:r>
              <a:rPr lang="en-GB" b="1" dirty="0"/>
              <a:t>tick </a:t>
            </a:r>
            <a:r>
              <a:rPr lang="en-GB" b="1" dirty="0" err="1"/>
              <a:t>tock</a:t>
            </a:r>
            <a:r>
              <a:rPr lang="en-GB" b="1" dirty="0"/>
              <a:t> </a:t>
            </a:r>
            <a:endParaRPr lang="en-GB" dirty="0"/>
          </a:p>
          <a:p>
            <a:pPr algn="ctr">
              <a:lnSpc>
                <a:spcPct val="150000"/>
              </a:lnSpc>
            </a:pPr>
            <a:r>
              <a:rPr lang="en-GB" b="1" dirty="0"/>
              <a:t>whoosh </a:t>
            </a:r>
            <a:endParaRPr lang="en-GB" dirty="0"/>
          </a:p>
          <a:p>
            <a:pPr algn="ctr">
              <a:lnSpc>
                <a:spcPct val="150000"/>
              </a:lnSpc>
            </a:pPr>
            <a:r>
              <a:rPr lang="en-GB" b="1" dirty="0"/>
              <a:t>wham </a:t>
            </a:r>
            <a:endParaRPr lang="en-GB" dirty="0"/>
          </a:p>
          <a:p>
            <a:pPr algn="ctr">
              <a:lnSpc>
                <a:spcPct val="150000"/>
              </a:lnSpc>
            </a:pPr>
            <a:r>
              <a:rPr lang="en-GB" b="1" dirty="0"/>
              <a:t>pow</a:t>
            </a:r>
            <a:endParaRPr lang="en-GB" sz="2800" dirty="0"/>
          </a:p>
        </p:txBody>
      </p:sp>
      <p:sp>
        <p:nvSpPr>
          <p:cNvPr id="7" name="Rectangle 6">
            <a:hlinkClick r:id="rId3"/>
            <a:extLst>
              <a:ext uri="{FF2B5EF4-FFF2-40B4-BE49-F238E27FC236}">
                <a16:creationId xmlns:a16="http://schemas.microsoft.com/office/drawing/2014/main" id="{2116CBA6-A814-4BF3-B242-D1291BB694C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7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Prose Poetry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Prose is a form of language used in poetry that </a:t>
            </a:r>
            <a:br>
              <a:rPr lang="en-GB" dirty="0"/>
            </a:br>
            <a:r>
              <a:rPr lang="en-GB" dirty="0"/>
              <a:t>has no formal structure and is written in paragraphs. </a:t>
            </a:r>
            <a:br>
              <a:rPr lang="en-GB" dirty="0"/>
            </a:br>
            <a:r>
              <a:rPr lang="en-GB" dirty="0"/>
              <a:t>Prose does not relate to any form of rhymes or pattern. </a:t>
            </a:r>
          </a:p>
          <a:p>
            <a:pPr algn="ctr"/>
            <a:r>
              <a:rPr lang="en-GB" dirty="0"/>
              <a:t>It can contain language play, such as repetition. </a:t>
            </a:r>
          </a:p>
        </p:txBody>
      </p:sp>
      <p:sp>
        <p:nvSpPr>
          <p:cNvPr id="4" name="TextBox 3"/>
          <p:cNvSpPr txBox="1"/>
          <p:nvPr/>
        </p:nvSpPr>
        <p:spPr>
          <a:xfrm>
            <a:off x="575469" y="3550390"/>
            <a:ext cx="7993062" cy="1708160"/>
          </a:xfrm>
          <a:prstGeom prst="rect">
            <a:avLst/>
          </a:prstGeom>
          <a:noFill/>
        </p:spPr>
        <p:txBody>
          <a:bodyPr wrap="square" rtlCol="0">
            <a:spAutoFit/>
          </a:bodyPr>
          <a:lstStyle/>
          <a:p>
            <a:pPr algn="ctr">
              <a:lnSpc>
                <a:spcPct val="150000"/>
              </a:lnSpc>
            </a:pPr>
            <a:r>
              <a:rPr lang="en-GB" b="1" dirty="0"/>
              <a:t>Sometimes I daydream. Thoughts inside my head. Pictures in my mind. </a:t>
            </a:r>
            <a:endParaRPr lang="en-GB" dirty="0"/>
          </a:p>
          <a:p>
            <a:pPr algn="ctr">
              <a:lnSpc>
                <a:spcPct val="150000"/>
              </a:lnSpc>
            </a:pPr>
            <a:r>
              <a:rPr lang="en-GB" b="1" dirty="0"/>
              <a:t>Drifting off into my own world. My mind’s eye. Thoughts about my future. </a:t>
            </a:r>
            <a:endParaRPr lang="en-GB" dirty="0"/>
          </a:p>
          <a:p>
            <a:pPr algn="ctr">
              <a:lnSpc>
                <a:spcPct val="150000"/>
              </a:lnSpc>
            </a:pPr>
            <a:r>
              <a:rPr lang="en-GB" b="1" dirty="0"/>
              <a:t>Thoughts about my past. Thoughts about my present. </a:t>
            </a:r>
            <a:endParaRPr lang="en-GB" dirty="0"/>
          </a:p>
          <a:p>
            <a:pPr algn="ctr">
              <a:lnSpc>
                <a:spcPct val="150000"/>
              </a:lnSpc>
            </a:pPr>
            <a:r>
              <a:rPr lang="en-GB" b="1" dirty="0"/>
              <a:t>Until I wake up. </a:t>
            </a:r>
            <a:endParaRPr lang="en-GB" sz="2800" dirty="0"/>
          </a:p>
        </p:txBody>
      </p:sp>
      <p:sp>
        <p:nvSpPr>
          <p:cNvPr id="5" name="Rectangle 4"/>
          <p:cNvSpPr/>
          <p:nvPr/>
        </p:nvSpPr>
        <p:spPr>
          <a:xfrm>
            <a:off x="440419" y="2725990"/>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An example of a prose poem: </a:t>
            </a:r>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727" y="4490665"/>
            <a:ext cx="3489820" cy="2607326"/>
          </a:xfrm>
          <a:prstGeom prst="rect">
            <a:avLst/>
          </a:prstGeom>
        </p:spPr>
      </p:pic>
      <p:sp>
        <p:nvSpPr>
          <p:cNvPr id="8" name="Rectangle 7">
            <a:hlinkClick r:id="rId3"/>
            <a:extLst>
              <a:ext uri="{FF2B5EF4-FFF2-40B4-BE49-F238E27FC236}">
                <a16:creationId xmlns:a16="http://schemas.microsoft.com/office/drawing/2014/main" id="{EFE5218A-E8F2-46B7-BB10-54D6E90520E7}"/>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2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Repetition </a:t>
            </a:r>
          </a:p>
        </p:txBody>
      </p:sp>
      <p:sp>
        <p:nvSpPr>
          <p:cNvPr id="3" name="TextBox 2"/>
          <p:cNvSpPr txBox="1"/>
          <p:nvPr/>
        </p:nvSpPr>
        <p:spPr>
          <a:xfrm>
            <a:off x="755650" y="1325643"/>
            <a:ext cx="7632700" cy="1754326"/>
          </a:xfrm>
          <a:prstGeom prst="rect">
            <a:avLst/>
          </a:prstGeom>
          <a:noFill/>
        </p:spPr>
        <p:txBody>
          <a:bodyPr wrap="square" rtlCol="0">
            <a:spAutoFit/>
          </a:bodyPr>
          <a:lstStyle/>
          <a:p>
            <a:pPr algn="ctr"/>
            <a:r>
              <a:rPr lang="en-GB" dirty="0"/>
              <a:t>Repetition is when a certain word, sentence or </a:t>
            </a:r>
            <a:br>
              <a:rPr lang="en-GB" dirty="0"/>
            </a:br>
            <a:r>
              <a:rPr lang="en-GB" dirty="0"/>
              <a:t>phase is written more than once in a poem. </a:t>
            </a:r>
          </a:p>
          <a:p>
            <a:pPr algn="ctr"/>
            <a:r>
              <a:rPr lang="en-GB" dirty="0"/>
              <a:t> Repetition is used in poetry to help make the poem more </a:t>
            </a:r>
            <a:br>
              <a:rPr lang="en-GB" dirty="0"/>
            </a:br>
            <a:r>
              <a:rPr lang="en-GB" dirty="0"/>
              <a:t>interesting, and to help create patterns. Depending on the word </a:t>
            </a:r>
            <a:br>
              <a:rPr lang="en-GB" dirty="0"/>
            </a:br>
            <a:r>
              <a:rPr lang="en-GB" dirty="0"/>
              <a:t>or phrase that is repeated, repetition allows for more emphasis to be placed on certain themes, ideas or objects.</a:t>
            </a:r>
          </a:p>
        </p:txBody>
      </p:sp>
      <p:sp>
        <p:nvSpPr>
          <p:cNvPr id="4" name="TextBox 3"/>
          <p:cNvSpPr txBox="1"/>
          <p:nvPr/>
        </p:nvSpPr>
        <p:spPr>
          <a:xfrm>
            <a:off x="575469" y="3651058"/>
            <a:ext cx="7993062" cy="2308324"/>
          </a:xfrm>
          <a:prstGeom prst="rect">
            <a:avLst/>
          </a:prstGeom>
          <a:noFill/>
        </p:spPr>
        <p:txBody>
          <a:bodyPr wrap="square" rtlCol="0">
            <a:spAutoFit/>
          </a:bodyPr>
          <a:lstStyle/>
          <a:p>
            <a:pPr algn="ctr"/>
            <a:r>
              <a:rPr lang="en-GB" b="1" dirty="0"/>
              <a:t>Using a refrain in a poem. This is where a verse or phrase is repeated during different stages of a song or poem.</a:t>
            </a:r>
          </a:p>
          <a:p>
            <a:pPr algn="ctr"/>
            <a:r>
              <a:rPr lang="en-GB" b="1" dirty="0"/>
              <a:t> </a:t>
            </a:r>
            <a:endParaRPr lang="en-GB" dirty="0"/>
          </a:p>
          <a:p>
            <a:pPr algn="ctr"/>
            <a:r>
              <a:rPr lang="en-GB" b="1" dirty="0"/>
              <a:t>Using a chorus in a poem. This is where a verse or phrase is repeated following each verse within a song or poem. </a:t>
            </a:r>
          </a:p>
          <a:p>
            <a:pPr algn="ctr"/>
            <a:endParaRPr lang="en-GB" dirty="0"/>
          </a:p>
          <a:p>
            <a:pPr algn="ctr"/>
            <a:r>
              <a:rPr lang="en-GB" b="1" dirty="0"/>
              <a:t>In an echo poem, the last word of each line can be repeated as a response in the next line.</a:t>
            </a:r>
            <a:endParaRPr lang="en-GB" sz="2800" dirty="0"/>
          </a:p>
        </p:txBody>
      </p:sp>
      <p:sp>
        <p:nvSpPr>
          <p:cNvPr id="5" name="Rectangle 4"/>
          <p:cNvSpPr/>
          <p:nvPr/>
        </p:nvSpPr>
        <p:spPr>
          <a:xfrm>
            <a:off x="440419" y="3092792"/>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where repetition can be used in poetry: </a:t>
            </a:r>
            <a:endParaRPr lang="en-GB" dirty="0"/>
          </a:p>
        </p:txBody>
      </p:sp>
      <p:sp>
        <p:nvSpPr>
          <p:cNvPr id="7" name="Rectangle 6">
            <a:hlinkClick r:id="rId2"/>
            <a:extLst>
              <a:ext uri="{FF2B5EF4-FFF2-40B4-BE49-F238E27FC236}">
                <a16:creationId xmlns:a16="http://schemas.microsoft.com/office/drawing/2014/main" id="{1C3A6349-E1CB-4A30-B426-55C4CD2D7C42}"/>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0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182</TotalTime>
  <Words>2367</Words>
  <Application>Microsoft Office PowerPoint</Application>
  <PresentationFormat>On-screen Show (4:3)</PresentationFormat>
  <Paragraphs>278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Twinkl</vt:lpstr>
      <vt:lpstr>Calibri</vt:lpstr>
      <vt:lpstr>Arial</vt:lpstr>
      <vt:lpstr>Office Theme</vt:lpstr>
      <vt:lpstr>PowerPoint Presentation</vt:lpstr>
      <vt:lpstr>Poetry</vt:lpstr>
      <vt:lpstr>Poetry</vt:lpstr>
      <vt:lpstr>Adjective Poetry</vt:lpstr>
      <vt:lpstr>Using Assonance </vt:lpstr>
      <vt:lpstr>Couplet Poetry </vt:lpstr>
      <vt:lpstr>Using Onomatopoeia </vt:lpstr>
      <vt:lpstr>Prose Poetry </vt:lpstr>
      <vt:lpstr>Using Repetition </vt:lpstr>
      <vt:lpstr>Using Syllables </vt:lpstr>
      <vt:lpstr>Verb</vt:lpstr>
      <vt:lpstr>Alliteration</vt:lpstr>
      <vt:lpstr>Chorus</vt:lpstr>
      <vt:lpstr>Oxymoron </vt:lpstr>
      <vt:lpstr>Rhyme  </vt:lpstr>
      <vt:lpstr>Simile </vt:lpstr>
      <vt:lpstr>Synonym  </vt:lpstr>
      <vt:lpstr>Consonance   </vt:lpstr>
      <vt:lpstr>Hyperbole    </vt:lpstr>
      <vt:lpstr>Metaphor </vt:lpstr>
      <vt:lpstr>Stanza</vt:lpstr>
      <vt:lpstr>Rhymed Verse</vt:lpstr>
      <vt:lpstr>Blank Verse</vt:lpstr>
      <vt:lpstr>Free Verse</vt:lpstr>
      <vt:lpstr>Puns</vt:lpstr>
      <vt:lpstr>Spoonerisms</vt:lpstr>
      <vt:lpstr>Neologisms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Maddison Wells</dc:creator>
  <cp:lastModifiedBy>Shannon Andrews</cp:lastModifiedBy>
  <cp:revision>28</cp:revision>
  <dcterms:created xsi:type="dcterms:W3CDTF">2019-06-13T06:07:58Z</dcterms:created>
  <dcterms:modified xsi:type="dcterms:W3CDTF">2020-10-14T11:51:31Z</dcterms:modified>
</cp:coreProperties>
</file>