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75" r:id="rId2"/>
    <p:sldId id="276" r:id="rId3"/>
    <p:sldId id="278" r:id="rId4"/>
    <p:sldId id="279" r:id="rId5"/>
    <p:sldId id="289" r:id="rId6"/>
    <p:sldId id="282" r:id="rId7"/>
    <p:sldId id="290" r:id="rId8"/>
    <p:sldId id="284" r:id="rId9"/>
    <p:sldId id="288" r:id="rId10"/>
    <p:sldId id="277" r:id="rId11"/>
    <p:sldId id="286" r:id="rId12"/>
  </p:sldIdLst>
  <p:sldSz cx="9144000" cy="6858000" type="screen4x3"/>
  <p:notesSz cx="6858000" cy="9144000"/>
  <p:embeddedFontLst>
    <p:embeddedFont>
      <p:font typeface="Tuffy-TTF" panose="020B0603060100000000" charset="0"/>
      <p:regular r:id="rId15"/>
      <p:bold r:id="rId16"/>
      <p:italic r:id="rId17"/>
      <p:boldItalic r:id="rId18"/>
    </p:embeddedFont>
    <p:embeddedFont>
      <p:font typeface="Tuffy" panose="020B0603060100000000" charset="0"/>
      <p:regular r:id="rId19"/>
      <p:bold r:id="rId20"/>
      <p:italic r:id="rId21"/>
      <p:boldItalic r:id="rId22"/>
    </p:embeddedFont>
    <p:embeddedFont>
      <p:font typeface="Calibri" panose="020F0502020204030204" pitchFamily="34" charset="0"/>
      <p:regular r:id="rId23"/>
      <p:bold r:id="rId24"/>
      <p:italic r:id="rId25"/>
      <p:boldItalic r:id="rId26"/>
    </p:embeddedFont>
    <p:embeddedFont>
      <p:font typeface="Kalam" panose="020B0604020202020204" charset="0"/>
      <p:regular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397"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16"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C75"/>
    <a:srgbClr val="87BD31"/>
    <a:srgbClr val="E4004F"/>
    <a:srgbClr val="18A0DB"/>
    <a:srgbClr val="FAB001"/>
    <a:srgbClr val="009541"/>
    <a:srgbClr val="016398"/>
    <a:srgbClr val="013F7C"/>
    <a:srgbClr val="0079C3"/>
    <a:srgbClr val="FFE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0" autoAdjust="0"/>
    <p:restoredTop sz="94660"/>
  </p:normalViewPr>
  <p:slideViewPr>
    <p:cSldViewPr snapToGrid="0" showGuides="1">
      <p:cViewPr>
        <p:scale>
          <a:sx n="84" d="100"/>
          <a:sy n="84" d="100"/>
        </p:scale>
        <p:origin x="-1008" y="-72"/>
      </p:cViewPr>
      <p:guideLst>
        <p:guide orient="horz" pos="2160"/>
        <p:guide orient="horz" pos="3952"/>
        <p:guide orient="horz" pos="323"/>
        <p:guide orient="horz" pos="459"/>
        <p:guide orient="horz" pos="3816"/>
        <p:guide pos="2880"/>
        <p:guide pos="340"/>
        <p:guide pos="5397"/>
        <p:guide pos="476"/>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winkl.co.uk/resources/planit-maths-primary-teaching-resources-year-4/planit-maths-primary-teaching-resources-year-4-number---number-and-place-value/planit-maths-primary-teaching-resources-year-4-number---number-and-place-value-identify-represent-and-estimate-numbers-using-different-representations"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Tuffy" panose="020B0603060100000000" pitchFamily="34" charset="0"/>
                <a:ea typeface="Tuffy" panose="020B0603060100000000" pitchFamily="34" charset="0"/>
              </a:rPr>
              <a:t>For more planning resources to support this aim, </a:t>
            </a:r>
            <a:r>
              <a:rPr lang="en-GB" sz="2000" b="1" dirty="0">
                <a:solidFill>
                  <a:srgbClr val="18A0DB"/>
                </a:solidFill>
                <a:latin typeface="Tuffy" panose="020B0603060100000000" pitchFamily="34" charset="0"/>
                <a:ea typeface="Tuffy" panose="020B0603060100000000" pitchFamily="34" charset="0"/>
                <a:hlinkClick r:id="rId2"/>
              </a:rPr>
              <a:t>click here</a:t>
            </a:r>
            <a:r>
              <a:rPr lang="en-GB" sz="2000" dirty="0">
                <a:solidFill>
                  <a:schemeClr val="bg1"/>
                </a:solidFill>
                <a:latin typeface="Tuffy" panose="020B0603060100000000" pitchFamily="34" charset="0"/>
                <a:ea typeface="Tuffy" panose="020B0603060100000000" pitchFamily="34"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Tuffy" panose="020B0603060100000000" pitchFamily="34" charset="0"/>
                <a:ea typeface="Tuffy" panose="020B0603060100000000" pitchFamily="34" charset="0"/>
              </a:rPr>
              <a:t>Twinkl</a:t>
            </a:r>
            <a:r>
              <a:rPr lang="en-GB" sz="2000" dirty="0">
                <a:solidFill>
                  <a:schemeClr val="bg1"/>
                </a:solidFill>
                <a:latin typeface="Tuffy" panose="020B0603060100000000" pitchFamily="34" charset="0"/>
                <a:ea typeface="Tuffy" panose="020B0603060100000000" pitchFamily="34" charset="0"/>
              </a:rPr>
              <a:t> </a:t>
            </a:r>
            <a:r>
              <a:rPr lang="en-GB" sz="2000" dirty="0" err="1">
                <a:solidFill>
                  <a:schemeClr val="bg1"/>
                </a:solidFill>
                <a:latin typeface="Tuffy" panose="020B0603060100000000" pitchFamily="34" charset="0"/>
                <a:ea typeface="Tuffy" panose="020B0603060100000000" pitchFamily="34" charset="0"/>
              </a:rPr>
              <a:t>PlanIt</a:t>
            </a:r>
            <a:r>
              <a:rPr lang="en-GB" sz="2000" dirty="0">
                <a:solidFill>
                  <a:schemeClr val="bg1"/>
                </a:solidFill>
                <a:latin typeface="Tuffy" panose="020B0603060100000000" pitchFamily="34" charset="0"/>
                <a:ea typeface="Tuffy" panose="020B0603060100000000" pitchFamily="34" charset="0"/>
              </a:rPr>
              <a:t> is our award-winning scheme of work </a:t>
            </a:r>
            <a:br>
              <a:rPr lang="en-GB" sz="2000" dirty="0">
                <a:solidFill>
                  <a:schemeClr val="bg1"/>
                </a:solidFill>
                <a:latin typeface="Tuffy" panose="020B0603060100000000" pitchFamily="34" charset="0"/>
                <a:ea typeface="Tuffy" panose="020B0603060100000000" pitchFamily="34" charset="0"/>
              </a:rPr>
            </a:br>
            <a:r>
              <a:rPr lang="en-GB" sz="2000" dirty="0">
                <a:solidFill>
                  <a:schemeClr val="bg1"/>
                </a:solidFill>
                <a:latin typeface="Tuffy" panose="020B0603060100000000" pitchFamily="34" charset="0"/>
                <a:ea typeface="Tuffy" panose="020B0603060100000000" pitchFamily="34"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Tuffy" panose="020B0603060100000000" pitchFamily="34" charset="0"/>
                <a:ea typeface="Tuffy" panose="020B0603060100000000" pitchFamily="34" charset="0"/>
              </a:rPr>
              <a:t>Need Planning to Complement this Resource?</a:t>
            </a:r>
          </a:p>
        </p:txBody>
      </p:sp>
      <p:sp>
        <p:nvSpPr>
          <p:cNvPr id="23" name="Rectangle 22"/>
          <p:cNvSpPr/>
          <p:nvPr/>
        </p:nvSpPr>
        <p:spPr>
          <a:xfrm>
            <a:off x="755650" y="1789800"/>
            <a:ext cx="7564566" cy="742639"/>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Tuffy" panose="020B0603060100000000" pitchFamily="34" charset="0"/>
                <a:ea typeface="Tuffy" panose="020B0603060100000000" pitchFamily="34" charset="0"/>
              </a:rPr>
              <a:t>Identify, represent and estimate numbers using different representations.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Tuffy" panose="020B0603060100000000" pitchFamily="34" charset="0"/>
                <a:ea typeface="Tuffy" panose="020B0603060100000000" pitchFamily="34" charset="0"/>
              </a:rPr>
              <a:t>National Curriculum Aim</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1" y="3225825"/>
            <a:ext cx="3729220" cy="186461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6416" y="3223345"/>
            <a:ext cx="3722833" cy="1861417"/>
          </a:xfrm>
          <a:prstGeom prst="rect">
            <a:avLst/>
          </a:prstGeom>
        </p:spPr>
      </p:pic>
    </p:spTree>
    <p:extLst>
      <p:ext uri="{BB962C8B-B14F-4D97-AF65-F5344CB8AC3E}">
        <p14:creationId xmlns:p14="http://schemas.microsoft.com/office/powerpoint/2010/main" val="30050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Tuffy-TTF" panose="020B0603060100000000" pitchFamily="34" charset="0"/>
                <a:ea typeface="Tuffy" panose="020B0603060100000000" pitchFamily="34"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xmlns=""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Tuffy" panose="020B0603060100000000" pitchFamily="34" charset="0"/>
                <a:ea typeface="Tuffy" panose="020B0603060100000000" pitchFamily="34"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xmlns=""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Tuffy" panose="020B0603060100000000" pitchFamily="34" charset="0"/>
                <a:ea typeface="Tuffy" panose="020B0603060100000000" pitchFamily="34"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Tuffy" panose="020B0603060100000000" pitchFamily="34" charset="0"/>
              <a:ea typeface="Tuffy" panose="020B0603060100000000" pitchFamily="34" charset="0"/>
            </a:endParaRPr>
          </a:p>
          <a:p>
            <a:pPr algn="just"/>
            <a:r>
              <a:rPr lang="en-GB" sz="1600" dirty="0">
                <a:latin typeface="Tuffy" panose="020B0603060100000000" pitchFamily="34" charset="0"/>
                <a:ea typeface="Tuffy" panose="020B0603060100000000" pitchFamily="34"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xmlns=""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xmlns=""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xmlns=""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xmlns=""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xmlns=""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xmlns=""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Tuffy-TTF" panose="020B0603060100000000" pitchFamily="34" charset="0"/>
                  <a:ea typeface="Tuffy" panose="020B0603060100000000" pitchFamily="34"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540159" y="1127760"/>
            <a:ext cx="9400253"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Identify, represent and estimate numbers using different representations.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sp>
        <p:nvSpPr>
          <p:cNvPr id="8" name="TextBox 7"/>
          <p:cNvSpPr txBox="1"/>
          <p:nvPr/>
        </p:nvSpPr>
        <p:spPr>
          <a:xfrm>
            <a:off x="755650" y="4309963"/>
            <a:ext cx="2470746" cy="1202994"/>
          </a:xfrm>
          <a:prstGeom prst="rect">
            <a:avLst/>
          </a:prstGeom>
          <a:solidFill>
            <a:schemeClr val="bg1"/>
          </a:solidFill>
          <a:ln w="28575">
            <a:solidFill>
              <a:srgbClr val="87BD31"/>
            </a:solidFill>
          </a:ln>
        </p:spPr>
        <p:txBody>
          <a:bodyPr wrap="square" lIns="108000" tIns="108000" rIns="108000" bIns="108000" rtlCol="0">
            <a:spAutoFit/>
          </a:bodyPr>
          <a:lstStyle/>
          <a:p>
            <a:pPr algn="ctr"/>
            <a:r>
              <a:rPr lang="en-GB" sz="1600" b="1" dirty="0">
                <a:cs typeface="Kalam" panose="02000000000000000000" pitchFamily="2" charset="0"/>
              </a:rPr>
              <a:t>two thousand, three hundred and fifty-six</a:t>
            </a:r>
          </a:p>
          <a:p>
            <a:pPr algn="ctr"/>
            <a:endParaRPr lang="en-GB" sz="1600" b="1" dirty="0">
              <a:cs typeface="Kalam" panose="02000000000000000000" pitchFamily="2" charset="0"/>
            </a:endParaRPr>
          </a:p>
          <a:p>
            <a:pPr algn="ctr"/>
            <a:r>
              <a:rPr lang="en-GB" sz="1600" b="1" dirty="0">
                <a:cs typeface="Kalam" panose="02000000000000000000" pitchFamily="2" charset="0"/>
              </a:rPr>
              <a:t>2356</a:t>
            </a:r>
          </a:p>
        </p:txBody>
      </p:sp>
      <p:sp>
        <p:nvSpPr>
          <p:cNvPr id="97" name="Rectangle 96"/>
          <p:cNvSpPr/>
          <p:nvPr/>
        </p:nvSpPr>
        <p:spPr>
          <a:xfrm>
            <a:off x="3000054"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000054"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3335801" y="2400992"/>
            <a:ext cx="2471572" cy="1651260"/>
            <a:chOff x="3335801" y="2339546"/>
            <a:chExt cx="2471572" cy="1651260"/>
          </a:xfrm>
        </p:grpSpPr>
        <p:sp>
          <p:nvSpPr>
            <p:cNvPr id="10" name="Rounded Rectangle 9"/>
            <p:cNvSpPr/>
            <p:nvPr/>
          </p:nvSpPr>
          <p:spPr>
            <a:xfrm>
              <a:off x="3336627" y="2339546"/>
              <a:ext cx="2470746" cy="165126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a:srcRect b="78545"/>
            <a:stretch/>
          </p:blipFill>
          <p:spPr>
            <a:xfrm>
              <a:off x="3337453" y="2339546"/>
              <a:ext cx="2469094" cy="354464"/>
            </a:xfrm>
            <a:prstGeom prst="rect">
              <a:avLst/>
            </a:prstGeom>
          </p:spPr>
        </p:pic>
        <p:sp>
          <p:nvSpPr>
            <p:cNvPr id="15" name="Rounded Rectangle 14"/>
            <p:cNvSpPr/>
            <p:nvPr/>
          </p:nvSpPr>
          <p:spPr>
            <a:xfrm>
              <a:off x="3335801" y="2339546"/>
              <a:ext cx="2470746" cy="165126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p:cNvGrpSpPr/>
          <p:nvPr/>
        </p:nvGrpSpPr>
        <p:grpSpPr>
          <a:xfrm>
            <a:off x="755650" y="2400992"/>
            <a:ext cx="2471572" cy="1651260"/>
            <a:chOff x="3335801" y="2339546"/>
            <a:chExt cx="2471572" cy="1651260"/>
          </a:xfrm>
        </p:grpSpPr>
        <p:sp>
          <p:nvSpPr>
            <p:cNvPr id="18" name="Rounded Rectangle 17"/>
            <p:cNvSpPr/>
            <p:nvPr/>
          </p:nvSpPr>
          <p:spPr>
            <a:xfrm>
              <a:off x="3336627" y="2339546"/>
              <a:ext cx="2470746" cy="165126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3"/>
            <a:srcRect b="78545"/>
            <a:stretch/>
          </p:blipFill>
          <p:spPr>
            <a:xfrm>
              <a:off x="3337453" y="2339546"/>
              <a:ext cx="2469094" cy="354464"/>
            </a:xfrm>
            <a:prstGeom prst="rect">
              <a:avLst/>
            </a:prstGeom>
          </p:spPr>
        </p:pic>
        <p:sp>
          <p:nvSpPr>
            <p:cNvPr id="20" name="Rounded Rectangle 19"/>
            <p:cNvSpPr/>
            <p:nvPr/>
          </p:nvSpPr>
          <p:spPr>
            <a:xfrm>
              <a:off x="3335801" y="2339546"/>
              <a:ext cx="2470746" cy="165126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p:cNvGrpSpPr/>
          <p:nvPr/>
        </p:nvGrpSpPr>
        <p:grpSpPr>
          <a:xfrm>
            <a:off x="5916778" y="2400992"/>
            <a:ext cx="2471572" cy="1651260"/>
            <a:chOff x="3335801" y="2339546"/>
            <a:chExt cx="2471572" cy="1651260"/>
          </a:xfrm>
        </p:grpSpPr>
        <p:sp>
          <p:nvSpPr>
            <p:cNvPr id="22" name="Rounded Rectangle 21"/>
            <p:cNvSpPr/>
            <p:nvPr/>
          </p:nvSpPr>
          <p:spPr>
            <a:xfrm>
              <a:off x="3336627" y="2339546"/>
              <a:ext cx="2470746" cy="165126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rotWithShape="1">
            <a:blip r:embed="rId3"/>
            <a:srcRect b="78545"/>
            <a:stretch/>
          </p:blipFill>
          <p:spPr>
            <a:xfrm>
              <a:off x="3337453" y="2339546"/>
              <a:ext cx="2469094" cy="354464"/>
            </a:xfrm>
            <a:prstGeom prst="rect">
              <a:avLst/>
            </a:prstGeom>
          </p:spPr>
        </p:pic>
        <p:sp>
          <p:nvSpPr>
            <p:cNvPr id="24" name="Rounded Rectangle 23"/>
            <p:cNvSpPr/>
            <p:nvPr/>
          </p:nvSpPr>
          <p:spPr>
            <a:xfrm>
              <a:off x="3335801" y="2339546"/>
              <a:ext cx="2470746" cy="165126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25" name="Table 24">
            <a:extLst>
              <a:ext uri="{FF2B5EF4-FFF2-40B4-BE49-F238E27FC236}">
                <a16:creationId xmlns:a16="http://schemas.microsoft.com/office/drawing/2014/main" xmlns="" id="{D9BA0F62-F2C4-4389-B110-384A95D8D97B}"/>
              </a:ext>
            </a:extLst>
          </p:cNvPr>
          <p:cNvGraphicFramePr>
            <a:graphicFrameLocks noGrp="1"/>
          </p:cNvGraphicFramePr>
          <p:nvPr>
            <p:extLst>
              <p:ext uri="{D42A27DB-BD31-4B8C-83A1-F6EECF244321}">
                <p14:modId xmlns:p14="http://schemas.microsoft.com/office/powerpoint/2010/main" val="2455552747"/>
              </p:ext>
            </p:extLst>
          </p:nvPr>
        </p:nvGraphicFramePr>
        <p:xfrm>
          <a:off x="3664640" y="2825554"/>
          <a:ext cx="1814720" cy="1112035"/>
        </p:xfrm>
        <a:graphic>
          <a:graphicData uri="http://schemas.openxmlformats.org/drawingml/2006/table">
            <a:tbl>
              <a:tblPr firstRow="1" bandRow="1">
                <a:tableStyleId>{5940675A-B579-460E-94D1-54222C63F5DA}</a:tableStyleId>
              </a:tblPr>
              <a:tblGrid>
                <a:gridCol w="453680">
                  <a:extLst>
                    <a:ext uri="{9D8B030D-6E8A-4147-A177-3AD203B41FA5}">
                      <a16:colId xmlns:a16="http://schemas.microsoft.com/office/drawing/2014/main" xmlns="" val="954240850"/>
                    </a:ext>
                  </a:extLst>
                </a:gridCol>
                <a:gridCol w="453680">
                  <a:extLst>
                    <a:ext uri="{9D8B030D-6E8A-4147-A177-3AD203B41FA5}">
                      <a16:colId xmlns:a16="http://schemas.microsoft.com/office/drawing/2014/main" xmlns="" val="2321656195"/>
                    </a:ext>
                  </a:extLst>
                </a:gridCol>
                <a:gridCol w="453680">
                  <a:extLst>
                    <a:ext uri="{9D8B030D-6E8A-4147-A177-3AD203B41FA5}">
                      <a16:colId xmlns:a16="http://schemas.microsoft.com/office/drawing/2014/main" xmlns="" val="2397967900"/>
                    </a:ext>
                  </a:extLst>
                </a:gridCol>
                <a:gridCol w="453680">
                  <a:extLst>
                    <a:ext uri="{9D8B030D-6E8A-4147-A177-3AD203B41FA5}">
                      <a16:colId xmlns:a16="http://schemas.microsoft.com/office/drawing/2014/main" xmlns="" val="2615994928"/>
                    </a:ext>
                  </a:extLst>
                </a:gridCol>
              </a:tblGrid>
              <a:tr h="315708">
                <a:tc>
                  <a:txBody>
                    <a:bodyPr/>
                    <a:lstStyle/>
                    <a:p>
                      <a:pPr algn="ctr"/>
                      <a:r>
                        <a:rPr lang="en-GB" sz="1600" b="1" dirty="0" err="1"/>
                        <a:t>Th</a:t>
                      </a:r>
                      <a:endParaRPr lang="en-GB" sz="1600" b="1" dirty="0"/>
                    </a:p>
                  </a:txBody>
                  <a:tcPr marL="78927" marR="78927" marT="39463" marB="39463"/>
                </a:tc>
                <a:tc>
                  <a:txBody>
                    <a:bodyPr/>
                    <a:lstStyle/>
                    <a:p>
                      <a:pPr algn="ctr"/>
                      <a:r>
                        <a:rPr lang="en-GB" sz="1600" b="1" dirty="0"/>
                        <a:t>H</a:t>
                      </a:r>
                    </a:p>
                  </a:txBody>
                  <a:tcPr marL="78927" marR="78927" marT="39463" marB="39463"/>
                </a:tc>
                <a:tc>
                  <a:txBody>
                    <a:bodyPr/>
                    <a:lstStyle/>
                    <a:p>
                      <a:pPr algn="ctr"/>
                      <a:r>
                        <a:rPr lang="en-GB" sz="1600" b="1" dirty="0"/>
                        <a:t>T</a:t>
                      </a:r>
                    </a:p>
                  </a:txBody>
                  <a:tcPr marL="78927" marR="78927" marT="39463" marB="39463"/>
                </a:tc>
                <a:tc>
                  <a:txBody>
                    <a:bodyPr/>
                    <a:lstStyle/>
                    <a:p>
                      <a:pPr algn="ctr"/>
                      <a:r>
                        <a:rPr lang="en-GB" sz="1600" b="1" dirty="0"/>
                        <a:t>O</a:t>
                      </a:r>
                    </a:p>
                  </a:txBody>
                  <a:tcPr marL="78927" marR="78927" marT="39463" marB="39463"/>
                </a:tc>
                <a:extLst>
                  <a:ext uri="{0D108BD9-81ED-4DB2-BD59-A6C34878D82A}">
                    <a16:rowId xmlns:a16="http://schemas.microsoft.com/office/drawing/2014/main" xmlns="" val="1883096383"/>
                  </a:ext>
                </a:extLst>
              </a:tr>
              <a:tr h="789269">
                <a:tc>
                  <a:txBody>
                    <a:bodyPr/>
                    <a:lstStyle/>
                    <a:p>
                      <a:endParaRPr lang="en-GB" sz="1600" dirty="0"/>
                    </a:p>
                  </a:txBody>
                  <a:tcPr marL="78927" marR="78927" marT="39463" marB="39463"/>
                </a:tc>
                <a:tc>
                  <a:txBody>
                    <a:bodyPr/>
                    <a:lstStyle/>
                    <a:p>
                      <a:endParaRPr lang="en-GB" sz="1600" dirty="0"/>
                    </a:p>
                  </a:txBody>
                  <a:tcPr marL="78927" marR="78927" marT="39463" marB="39463"/>
                </a:tc>
                <a:tc>
                  <a:txBody>
                    <a:bodyPr/>
                    <a:lstStyle/>
                    <a:p>
                      <a:endParaRPr lang="en-GB" sz="1600" dirty="0"/>
                    </a:p>
                  </a:txBody>
                  <a:tcPr marL="78927" marR="78927" marT="39463" marB="39463"/>
                </a:tc>
                <a:tc>
                  <a:txBody>
                    <a:bodyPr/>
                    <a:lstStyle/>
                    <a:p>
                      <a:endParaRPr lang="en-GB" sz="1600" dirty="0"/>
                    </a:p>
                  </a:txBody>
                  <a:tcPr marL="78927" marR="78927" marT="39463" marB="39463"/>
                </a:tc>
                <a:extLst>
                  <a:ext uri="{0D108BD9-81ED-4DB2-BD59-A6C34878D82A}">
                    <a16:rowId xmlns:a16="http://schemas.microsoft.com/office/drawing/2014/main" xmlns="" val="3373357304"/>
                  </a:ext>
                </a:extLst>
              </a:tr>
            </a:tbl>
          </a:graphicData>
        </a:graphic>
      </p:graphicFrame>
      <p:grpSp>
        <p:nvGrpSpPr>
          <p:cNvPr id="16" name="Group 15"/>
          <p:cNvGrpSpPr/>
          <p:nvPr/>
        </p:nvGrpSpPr>
        <p:grpSpPr>
          <a:xfrm>
            <a:off x="7182924" y="3262571"/>
            <a:ext cx="259178" cy="259178"/>
            <a:chOff x="6034463" y="2764108"/>
            <a:chExt cx="259178" cy="259178"/>
          </a:xfrm>
        </p:grpSpPr>
        <p:sp>
          <p:nvSpPr>
            <p:cNvPr id="13" name="Oval 12"/>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4" name="Rectangle 13"/>
            <p:cNvSpPr/>
            <p:nvPr/>
          </p:nvSpPr>
          <p:spPr>
            <a:xfrm>
              <a:off x="6053285" y="2793669"/>
              <a:ext cx="221535" cy="200055"/>
            </a:xfrm>
            <a:prstGeom prst="rect">
              <a:avLst/>
            </a:prstGeom>
          </p:spPr>
          <p:txBody>
            <a:bodyPr wrap="none">
              <a:spAutoFit/>
            </a:bodyPr>
            <a:lstStyle/>
            <a:p>
              <a:pPr algn="ctr"/>
              <a:r>
                <a:rPr lang="en-GB" sz="700" b="1" dirty="0">
                  <a:solidFill>
                    <a:schemeClr val="bg1"/>
                  </a:solidFill>
                </a:rPr>
                <a:t>1</a:t>
              </a:r>
            </a:p>
          </p:txBody>
        </p:sp>
      </p:grpSp>
      <p:grpSp>
        <p:nvGrpSpPr>
          <p:cNvPr id="30" name="Group 29"/>
          <p:cNvGrpSpPr/>
          <p:nvPr/>
        </p:nvGrpSpPr>
        <p:grpSpPr>
          <a:xfrm>
            <a:off x="5998000" y="2913521"/>
            <a:ext cx="394660" cy="259178"/>
            <a:chOff x="5966722" y="2764108"/>
            <a:chExt cx="394660" cy="259178"/>
          </a:xfrm>
        </p:grpSpPr>
        <p:sp>
          <p:nvSpPr>
            <p:cNvPr id="31" name="Oval 30"/>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2" name="Rectangle 31"/>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36" name="Group 35"/>
          <p:cNvGrpSpPr/>
          <p:nvPr/>
        </p:nvGrpSpPr>
        <p:grpSpPr>
          <a:xfrm>
            <a:off x="6513485" y="2846121"/>
            <a:ext cx="336951" cy="259178"/>
            <a:chOff x="5995576" y="2764108"/>
            <a:chExt cx="336951" cy="259178"/>
          </a:xfrm>
        </p:grpSpPr>
        <p:sp>
          <p:nvSpPr>
            <p:cNvPr id="37" name="Oval 36"/>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38" name="Rectangle 37"/>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39" name="Group 38"/>
          <p:cNvGrpSpPr/>
          <p:nvPr/>
        </p:nvGrpSpPr>
        <p:grpSpPr>
          <a:xfrm>
            <a:off x="6799731" y="3210587"/>
            <a:ext cx="279243" cy="259178"/>
            <a:chOff x="6024430" y="2764108"/>
            <a:chExt cx="279243" cy="259178"/>
          </a:xfrm>
        </p:grpSpPr>
        <p:sp>
          <p:nvSpPr>
            <p:cNvPr id="40" name="Oval 39"/>
            <p:cNvSpPr/>
            <p:nvPr/>
          </p:nvSpPr>
          <p:spPr>
            <a:xfrm>
              <a:off x="6034463" y="2764108"/>
              <a:ext cx="259178" cy="259178"/>
            </a:xfrm>
            <a:prstGeom prst="ellipse">
              <a:avLst/>
            </a:prstGeom>
            <a:solidFill>
              <a:srgbClr val="FAB0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1" name="Rectangle 40"/>
            <p:cNvSpPr/>
            <p:nvPr/>
          </p:nvSpPr>
          <p:spPr>
            <a:xfrm>
              <a:off x="6024430" y="2793669"/>
              <a:ext cx="279243" cy="200055"/>
            </a:xfrm>
            <a:prstGeom prst="rect">
              <a:avLst/>
            </a:prstGeom>
          </p:spPr>
          <p:txBody>
            <a:bodyPr wrap="none">
              <a:spAutoFit/>
            </a:bodyPr>
            <a:lstStyle/>
            <a:p>
              <a:pPr algn="ctr"/>
              <a:r>
                <a:rPr lang="en-GB" sz="700" b="1" dirty="0">
                  <a:solidFill>
                    <a:schemeClr val="bg1"/>
                  </a:solidFill>
                </a:rPr>
                <a:t>10</a:t>
              </a:r>
            </a:p>
          </p:txBody>
        </p:sp>
      </p:grpSp>
      <p:grpSp>
        <p:nvGrpSpPr>
          <p:cNvPr id="42" name="Group 41"/>
          <p:cNvGrpSpPr/>
          <p:nvPr/>
        </p:nvGrpSpPr>
        <p:grpSpPr>
          <a:xfrm>
            <a:off x="6286111" y="3254374"/>
            <a:ext cx="336951" cy="259178"/>
            <a:chOff x="5995576" y="2764108"/>
            <a:chExt cx="336951" cy="259178"/>
          </a:xfrm>
        </p:grpSpPr>
        <p:sp>
          <p:nvSpPr>
            <p:cNvPr id="43" name="Oval 42"/>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4" name="Rectangle 43"/>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45" name="Group 44"/>
          <p:cNvGrpSpPr/>
          <p:nvPr/>
        </p:nvGrpSpPr>
        <p:grpSpPr>
          <a:xfrm>
            <a:off x="7791848" y="2842810"/>
            <a:ext cx="336951" cy="259178"/>
            <a:chOff x="5995576" y="2764108"/>
            <a:chExt cx="336951" cy="259178"/>
          </a:xfrm>
        </p:grpSpPr>
        <p:sp>
          <p:nvSpPr>
            <p:cNvPr id="46" name="Oval 45"/>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47" name="Rectangle 46"/>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48" name="Group 47"/>
          <p:cNvGrpSpPr/>
          <p:nvPr/>
        </p:nvGrpSpPr>
        <p:grpSpPr>
          <a:xfrm>
            <a:off x="7118092" y="3638192"/>
            <a:ext cx="336951" cy="259178"/>
            <a:chOff x="5995576" y="2764108"/>
            <a:chExt cx="336951" cy="259178"/>
          </a:xfrm>
        </p:grpSpPr>
        <p:sp>
          <p:nvSpPr>
            <p:cNvPr id="49" name="Oval 48"/>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0" name="Rectangle 49"/>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51" name="Group 50"/>
          <p:cNvGrpSpPr/>
          <p:nvPr/>
        </p:nvGrpSpPr>
        <p:grpSpPr>
          <a:xfrm>
            <a:off x="7940357" y="3430791"/>
            <a:ext cx="336951" cy="259178"/>
            <a:chOff x="5995576" y="2764108"/>
            <a:chExt cx="336951" cy="259178"/>
          </a:xfrm>
        </p:grpSpPr>
        <p:sp>
          <p:nvSpPr>
            <p:cNvPr id="52" name="Oval 51"/>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3" name="Rectangle 52"/>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54" name="Group 53"/>
          <p:cNvGrpSpPr/>
          <p:nvPr/>
        </p:nvGrpSpPr>
        <p:grpSpPr>
          <a:xfrm>
            <a:off x="6055293" y="3573216"/>
            <a:ext cx="336951" cy="259178"/>
            <a:chOff x="5995576" y="2764108"/>
            <a:chExt cx="336951" cy="259178"/>
          </a:xfrm>
        </p:grpSpPr>
        <p:sp>
          <p:nvSpPr>
            <p:cNvPr id="55" name="Oval 54"/>
            <p:cNvSpPr/>
            <p:nvPr/>
          </p:nvSpPr>
          <p:spPr>
            <a:xfrm>
              <a:off x="6034463" y="2764108"/>
              <a:ext cx="259178" cy="259178"/>
            </a:xfrm>
            <a:prstGeom prst="ellipse">
              <a:avLst/>
            </a:prstGeom>
            <a:solidFill>
              <a:srgbClr val="00954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6" name="Rectangle 55"/>
            <p:cNvSpPr/>
            <p:nvPr/>
          </p:nvSpPr>
          <p:spPr>
            <a:xfrm>
              <a:off x="5995576" y="2793669"/>
              <a:ext cx="336951" cy="200055"/>
            </a:xfrm>
            <a:prstGeom prst="rect">
              <a:avLst/>
            </a:prstGeom>
          </p:spPr>
          <p:txBody>
            <a:bodyPr wrap="none">
              <a:spAutoFit/>
            </a:bodyPr>
            <a:lstStyle/>
            <a:p>
              <a:pPr algn="ctr"/>
              <a:r>
                <a:rPr lang="en-GB" sz="700" b="1" dirty="0">
                  <a:solidFill>
                    <a:schemeClr val="bg1"/>
                  </a:solidFill>
                </a:rPr>
                <a:t>100</a:t>
              </a:r>
            </a:p>
          </p:txBody>
        </p:sp>
      </p:grpSp>
      <p:grpSp>
        <p:nvGrpSpPr>
          <p:cNvPr id="57" name="Group 56"/>
          <p:cNvGrpSpPr/>
          <p:nvPr/>
        </p:nvGrpSpPr>
        <p:grpSpPr>
          <a:xfrm>
            <a:off x="7622228" y="3651146"/>
            <a:ext cx="279243" cy="259178"/>
            <a:chOff x="6024430" y="2764108"/>
            <a:chExt cx="279243" cy="259178"/>
          </a:xfrm>
        </p:grpSpPr>
        <p:sp>
          <p:nvSpPr>
            <p:cNvPr id="58" name="Oval 57"/>
            <p:cNvSpPr/>
            <p:nvPr/>
          </p:nvSpPr>
          <p:spPr>
            <a:xfrm>
              <a:off x="6034463" y="2764108"/>
              <a:ext cx="259178" cy="259178"/>
            </a:xfrm>
            <a:prstGeom prst="ellipse">
              <a:avLst/>
            </a:prstGeom>
            <a:solidFill>
              <a:srgbClr val="FAB00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59" name="Rectangle 58"/>
            <p:cNvSpPr/>
            <p:nvPr/>
          </p:nvSpPr>
          <p:spPr>
            <a:xfrm>
              <a:off x="6024430" y="2793669"/>
              <a:ext cx="279243" cy="200055"/>
            </a:xfrm>
            <a:prstGeom prst="rect">
              <a:avLst/>
            </a:prstGeom>
          </p:spPr>
          <p:txBody>
            <a:bodyPr wrap="none">
              <a:spAutoFit/>
            </a:bodyPr>
            <a:lstStyle/>
            <a:p>
              <a:pPr algn="ctr"/>
              <a:r>
                <a:rPr lang="en-GB" sz="700" b="1" dirty="0">
                  <a:solidFill>
                    <a:schemeClr val="bg1"/>
                  </a:solidFill>
                </a:rPr>
                <a:t>10</a:t>
              </a:r>
            </a:p>
          </p:txBody>
        </p:sp>
      </p:grpSp>
      <p:grpSp>
        <p:nvGrpSpPr>
          <p:cNvPr id="60" name="Group 59"/>
          <p:cNvGrpSpPr/>
          <p:nvPr/>
        </p:nvGrpSpPr>
        <p:grpSpPr>
          <a:xfrm>
            <a:off x="7155831" y="2865910"/>
            <a:ext cx="394660" cy="259178"/>
            <a:chOff x="5966722" y="2764108"/>
            <a:chExt cx="394660" cy="259178"/>
          </a:xfrm>
        </p:grpSpPr>
        <p:sp>
          <p:nvSpPr>
            <p:cNvPr id="61" name="Oval 60"/>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2" name="Rectangle 61"/>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63" name="Group 62"/>
          <p:cNvGrpSpPr/>
          <p:nvPr/>
        </p:nvGrpSpPr>
        <p:grpSpPr>
          <a:xfrm>
            <a:off x="7540203" y="3205981"/>
            <a:ext cx="394660" cy="259178"/>
            <a:chOff x="5966722" y="2764108"/>
            <a:chExt cx="394660" cy="259178"/>
          </a:xfrm>
        </p:grpSpPr>
        <p:sp>
          <p:nvSpPr>
            <p:cNvPr id="64" name="Oval 63"/>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5" name="Rectangle 64"/>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66" name="Group 65"/>
          <p:cNvGrpSpPr/>
          <p:nvPr/>
        </p:nvGrpSpPr>
        <p:grpSpPr>
          <a:xfrm>
            <a:off x="6567753" y="3594934"/>
            <a:ext cx="394660" cy="259178"/>
            <a:chOff x="5966722" y="2764108"/>
            <a:chExt cx="394660" cy="259178"/>
          </a:xfrm>
        </p:grpSpPr>
        <p:sp>
          <p:nvSpPr>
            <p:cNvPr id="67" name="Oval 66"/>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68" name="Rectangle 67"/>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74" name="Group 73"/>
          <p:cNvGrpSpPr/>
          <p:nvPr/>
        </p:nvGrpSpPr>
        <p:grpSpPr>
          <a:xfrm>
            <a:off x="894361" y="2941579"/>
            <a:ext cx="2186739" cy="884766"/>
            <a:chOff x="813315" y="2756592"/>
            <a:chExt cx="2186739" cy="884766"/>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15" y="2758190"/>
              <a:ext cx="391553" cy="386345"/>
            </a:xfrm>
            <a:prstGeom prst="rect">
              <a:avLst/>
            </a:prstGeom>
          </p:spPr>
        </p:pic>
        <p:pic>
          <p:nvPicPr>
            <p:cNvPr id="70" name="Picture 6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6403" y="2756592"/>
              <a:ext cx="391553" cy="386345"/>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5697" y="2764108"/>
              <a:ext cx="380910" cy="378829"/>
            </a:xfrm>
            <a:prstGeom prst="rect">
              <a:avLst/>
            </a:prstGeom>
          </p:spPr>
        </p:pic>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8084" y="2764108"/>
              <a:ext cx="380910" cy="378829"/>
            </a:xfrm>
            <a:prstGeom prst="rect">
              <a:avLst/>
            </a:prstGeom>
          </p:spPr>
        </p:pic>
        <p:pic>
          <p:nvPicPr>
            <p:cNvPr id="73" name="Picture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9144" y="2764721"/>
              <a:ext cx="380910" cy="37882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315" y="3246516"/>
              <a:ext cx="63782" cy="394842"/>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039" y="3246516"/>
              <a:ext cx="63782" cy="394842"/>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28" y="3246516"/>
              <a:ext cx="63782" cy="394842"/>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544" y="3246516"/>
              <a:ext cx="63782" cy="394842"/>
            </a:xfrm>
            <a:prstGeom prst="rect">
              <a:avLst/>
            </a:prstGeom>
          </p:spPr>
        </p:pic>
        <p:pic>
          <p:nvPicPr>
            <p:cNvPr id="78" name="Picture 7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5754" y="3246516"/>
              <a:ext cx="63782" cy="394842"/>
            </a:xfrm>
            <a:prstGeom prst="rect">
              <a:avLst/>
            </a:prstGeom>
          </p:spPr>
        </p:pic>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32599" y="3448436"/>
              <a:ext cx="59160" cy="58763"/>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3453" y="3349776"/>
              <a:ext cx="59160" cy="58763"/>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3033" y="3469551"/>
              <a:ext cx="59160" cy="58763"/>
            </a:xfrm>
            <a:prstGeom prst="rect">
              <a:avLst/>
            </a:prstGeom>
          </p:spPr>
        </p:pic>
        <p:pic>
          <p:nvPicPr>
            <p:cNvPr id="83" name="Picture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5257" y="3564268"/>
              <a:ext cx="59160" cy="58763"/>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6539" y="3560318"/>
              <a:ext cx="59160" cy="58763"/>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5255" y="3393343"/>
              <a:ext cx="59160" cy="58763"/>
            </a:xfrm>
            <a:prstGeom prst="rect">
              <a:avLst/>
            </a:prstGeom>
          </p:spPr>
        </p:pic>
      </p:grpSp>
      <p:sp>
        <p:nvSpPr>
          <p:cNvPr id="87" name="TextBox 86"/>
          <p:cNvSpPr txBox="1"/>
          <p:nvPr/>
        </p:nvSpPr>
        <p:spPr>
          <a:xfrm>
            <a:off x="3336627" y="4309962"/>
            <a:ext cx="2470746" cy="1202994"/>
          </a:xfrm>
          <a:prstGeom prst="rect">
            <a:avLst/>
          </a:prstGeom>
          <a:solidFill>
            <a:schemeClr val="bg1"/>
          </a:solidFill>
          <a:ln w="28575">
            <a:solidFill>
              <a:srgbClr val="87BD31"/>
            </a:solidFill>
          </a:ln>
        </p:spPr>
        <p:txBody>
          <a:bodyPr wrap="square" lIns="108000" tIns="108000" rIns="108000" bIns="108000" rtlCol="0">
            <a:spAutoFit/>
          </a:bodyPr>
          <a:lstStyle/>
          <a:p>
            <a:pPr algn="ctr"/>
            <a:r>
              <a:rPr lang="en-GB" sz="1600" b="1" dirty="0">
                <a:cs typeface="Kalam" panose="02000000000000000000" pitchFamily="2" charset="0"/>
              </a:rPr>
              <a:t>one thousand and seventy-two</a:t>
            </a:r>
          </a:p>
          <a:p>
            <a:pPr algn="ctr"/>
            <a:endParaRPr lang="en-GB" sz="1600" b="1" dirty="0">
              <a:cs typeface="Kalam" panose="02000000000000000000" pitchFamily="2" charset="0"/>
            </a:endParaRPr>
          </a:p>
          <a:p>
            <a:pPr algn="ctr"/>
            <a:r>
              <a:rPr lang="en-GB" sz="1600" b="1" dirty="0">
                <a:cs typeface="Kalam" panose="02000000000000000000" pitchFamily="2" charset="0"/>
              </a:rPr>
              <a:t>1072</a:t>
            </a:r>
          </a:p>
        </p:txBody>
      </p:sp>
      <p:sp>
        <p:nvSpPr>
          <p:cNvPr id="88" name="TextBox 87"/>
          <p:cNvSpPr txBox="1"/>
          <p:nvPr/>
        </p:nvSpPr>
        <p:spPr>
          <a:xfrm>
            <a:off x="5947551" y="4318771"/>
            <a:ext cx="2470746" cy="1202994"/>
          </a:xfrm>
          <a:prstGeom prst="rect">
            <a:avLst/>
          </a:prstGeom>
          <a:solidFill>
            <a:schemeClr val="bg1"/>
          </a:solidFill>
          <a:ln w="28575">
            <a:solidFill>
              <a:srgbClr val="87BD31"/>
            </a:solidFill>
          </a:ln>
        </p:spPr>
        <p:txBody>
          <a:bodyPr wrap="square" lIns="72000" tIns="108000" rIns="72000" bIns="108000" rtlCol="0">
            <a:spAutoFit/>
          </a:bodyPr>
          <a:lstStyle/>
          <a:p>
            <a:pPr algn="ctr"/>
            <a:r>
              <a:rPr lang="en-GB" sz="1600" b="1" dirty="0">
                <a:cs typeface="Kalam" panose="02000000000000000000" pitchFamily="2" charset="0"/>
              </a:rPr>
              <a:t>four thousand, six hundred and twenty-one</a:t>
            </a:r>
          </a:p>
          <a:p>
            <a:pPr algn="ctr"/>
            <a:endParaRPr lang="en-GB" sz="1600" b="1" dirty="0">
              <a:cs typeface="Kalam" panose="02000000000000000000" pitchFamily="2" charset="0"/>
            </a:endParaRPr>
          </a:p>
          <a:p>
            <a:pPr algn="ctr"/>
            <a:r>
              <a:rPr lang="en-GB" sz="1600" b="1" dirty="0">
                <a:cs typeface="Kalam" panose="02000000000000000000" pitchFamily="2" charset="0"/>
              </a:rPr>
              <a:t>4621</a:t>
            </a:r>
          </a:p>
        </p:txBody>
      </p:sp>
      <p:sp>
        <p:nvSpPr>
          <p:cNvPr id="79" name="Rectangle 78"/>
          <p:cNvSpPr/>
          <p:nvPr/>
        </p:nvSpPr>
        <p:spPr>
          <a:xfrm>
            <a:off x="744827" y="1441990"/>
            <a:ext cx="7673470" cy="699404"/>
          </a:xfrm>
          <a:prstGeom prst="rect">
            <a:avLst/>
          </a:prstGeom>
          <a:solidFill>
            <a:srgbClr val="ED6C75"/>
          </a:solidFill>
        </p:spPr>
        <p:txBody>
          <a:bodyPr wrap="square" lIns="108000" tIns="72000" rIns="108000" bIns="72000">
            <a:spAutoFit/>
          </a:bodyPr>
          <a:lstStyle/>
          <a:p>
            <a:r>
              <a:rPr lang="en-GB" b="1" dirty="0">
                <a:solidFill>
                  <a:schemeClr val="bg1"/>
                </a:solidFill>
              </a:rPr>
              <a:t>Work out the value of each number shown and give your answer in words and numerals.</a:t>
            </a:r>
          </a:p>
        </p:txBody>
      </p:sp>
      <p:sp>
        <p:nvSpPr>
          <p:cNvPr id="86" name="Oval 85"/>
          <p:cNvSpPr/>
          <p:nvPr/>
        </p:nvSpPr>
        <p:spPr>
          <a:xfrm>
            <a:off x="3824738" y="3210587"/>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90" name="Oval 89"/>
          <p:cNvSpPr/>
          <p:nvPr/>
        </p:nvSpPr>
        <p:spPr>
          <a:xfrm>
            <a:off x="5263171" y="3175026"/>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92" name="Oval 91"/>
          <p:cNvSpPr/>
          <p:nvPr/>
        </p:nvSpPr>
        <p:spPr>
          <a:xfrm>
            <a:off x="5117142" y="3175026"/>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98" name="Oval 97"/>
          <p:cNvSpPr/>
          <p:nvPr/>
        </p:nvSpPr>
        <p:spPr>
          <a:xfrm>
            <a:off x="4742609" y="3175026"/>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99" name="Oval 98"/>
          <p:cNvSpPr/>
          <p:nvPr/>
        </p:nvSpPr>
        <p:spPr>
          <a:xfrm>
            <a:off x="4888637" y="3175026"/>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0" name="Oval 99"/>
          <p:cNvSpPr/>
          <p:nvPr/>
        </p:nvSpPr>
        <p:spPr>
          <a:xfrm>
            <a:off x="4596580" y="3175026"/>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1" name="Oval 100"/>
          <p:cNvSpPr/>
          <p:nvPr/>
        </p:nvSpPr>
        <p:spPr>
          <a:xfrm>
            <a:off x="4743193" y="3333490"/>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2" name="Oval 101"/>
          <p:cNvSpPr/>
          <p:nvPr/>
        </p:nvSpPr>
        <p:spPr>
          <a:xfrm>
            <a:off x="4888637" y="3328272"/>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4" name="Oval 103"/>
          <p:cNvSpPr/>
          <p:nvPr/>
        </p:nvSpPr>
        <p:spPr>
          <a:xfrm>
            <a:off x="4595306" y="3328272"/>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5" name="Oval 104"/>
          <p:cNvSpPr/>
          <p:nvPr/>
        </p:nvSpPr>
        <p:spPr>
          <a:xfrm>
            <a:off x="4743286" y="3492187"/>
            <a:ext cx="117337" cy="117337"/>
          </a:xfrm>
          <a:prstGeom prst="ellipse">
            <a:avLst/>
          </a:prstGeom>
          <a:solidFill>
            <a:srgbClr val="ED6C7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7"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830866F-58AA-4213-AFD1-4A7F919AB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sp>
        <p:nvSpPr>
          <p:cNvPr id="97" name="Rectangle 96"/>
          <p:cNvSpPr/>
          <p:nvPr/>
        </p:nvSpPr>
        <p:spPr>
          <a:xfrm>
            <a:off x="3000054"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3000054"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755650" y="1363339"/>
            <a:ext cx="7632700" cy="699404"/>
          </a:xfrm>
          <a:prstGeom prst="rect">
            <a:avLst/>
          </a:prstGeom>
          <a:solidFill>
            <a:srgbClr val="ED6C75"/>
          </a:solidFill>
        </p:spPr>
        <p:txBody>
          <a:bodyPr wrap="square" lIns="108000" tIns="72000" rIns="108000" bIns="72000">
            <a:spAutoFit/>
          </a:bodyPr>
          <a:lstStyle/>
          <a:p>
            <a:pPr algn="ctr"/>
            <a:r>
              <a:rPr lang="en-GB" b="1" dirty="0">
                <a:solidFill>
                  <a:schemeClr val="bg1"/>
                </a:solidFill>
              </a:rPr>
              <a:t>Complete the part-whole model to identify how many </a:t>
            </a:r>
            <a:br>
              <a:rPr lang="en-GB" b="1" dirty="0">
                <a:solidFill>
                  <a:schemeClr val="bg1"/>
                </a:solidFill>
              </a:rPr>
            </a:br>
            <a:r>
              <a:rPr lang="en-GB" b="1" dirty="0">
                <a:solidFill>
                  <a:schemeClr val="bg1"/>
                </a:solidFill>
              </a:rPr>
              <a:t>passengers travelled with </a:t>
            </a:r>
            <a:r>
              <a:rPr lang="en-GB" b="1" dirty="0" err="1">
                <a:solidFill>
                  <a:schemeClr val="bg1"/>
                </a:solidFill>
              </a:rPr>
              <a:t>Twinkl</a:t>
            </a:r>
            <a:r>
              <a:rPr lang="en-GB" b="1" dirty="0">
                <a:solidFill>
                  <a:schemeClr val="bg1"/>
                </a:solidFill>
              </a:rPr>
              <a:t> Travel in one day.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443" y="4385329"/>
            <a:ext cx="5060701" cy="1888471"/>
          </a:xfrm>
          <a:prstGeom prst="rect">
            <a:avLst/>
          </a:prstGeom>
        </p:spPr>
      </p:pic>
      <p:sp>
        <p:nvSpPr>
          <p:cNvPr id="4" name="Oval 3"/>
          <p:cNvSpPr/>
          <p:nvPr/>
        </p:nvSpPr>
        <p:spPr>
          <a:xfrm>
            <a:off x="3536599" y="2331814"/>
            <a:ext cx="2100746" cy="133496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p:cNvSpPr/>
          <p:nvPr/>
        </p:nvSpPr>
        <p:spPr>
          <a:xfrm>
            <a:off x="755649" y="2556554"/>
            <a:ext cx="2100746" cy="133496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p:cNvSpPr/>
          <p:nvPr/>
        </p:nvSpPr>
        <p:spPr>
          <a:xfrm>
            <a:off x="2334203" y="3900712"/>
            <a:ext cx="2100746" cy="133496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Oval 89"/>
          <p:cNvSpPr/>
          <p:nvPr/>
        </p:nvSpPr>
        <p:spPr>
          <a:xfrm>
            <a:off x="6317550" y="2556553"/>
            <a:ext cx="2100746" cy="133496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Oval 90"/>
          <p:cNvSpPr/>
          <p:nvPr/>
        </p:nvSpPr>
        <p:spPr>
          <a:xfrm>
            <a:off x="4734139" y="3900712"/>
            <a:ext cx="2100746" cy="1334963"/>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a:extLst>
              <a:ext uri="{FF2B5EF4-FFF2-40B4-BE49-F238E27FC236}">
                <a16:creationId xmlns:a16="http://schemas.microsoft.com/office/drawing/2014/main" xmlns="" id="{7B669F40-DDAB-4DA5-B7AF-1E1E4FFBA8F9}"/>
              </a:ext>
            </a:extLst>
          </p:cNvPr>
          <p:cNvSpPr txBox="1"/>
          <p:nvPr/>
        </p:nvSpPr>
        <p:spPr>
          <a:xfrm>
            <a:off x="3975376" y="2706907"/>
            <a:ext cx="1203096" cy="584775"/>
          </a:xfrm>
          <a:prstGeom prst="rect">
            <a:avLst/>
          </a:prstGeom>
          <a:noFill/>
        </p:spPr>
        <p:txBody>
          <a:bodyPr wrap="square" rtlCol="0">
            <a:spAutoFit/>
          </a:bodyPr>
          <a:lstStyle/>
          <a:p>
            <a:r>
              <a:rPr lang="en-GB" sz="3200" b="1" dirty="0">
                <a:solidFill>
                  <a:srgbClr val="87BD31"/>
                </a:solidFill>
              </a:rPr>
              <a:t>4385</a:t>
            </a:r>
          </a:p>
        </p:txBody>
      </p:sp>
      <p:cxnSp>
        <p:nvCxnSpPr>
          <p:cNvPr id="12" name="Straight Connector 11"/>
          <p:cNvCxnSpPr>
            <a:stCxn id="86" idx="6"/>
            <a:endCxn id="4" idx="2"/>
          </p:cNvCxnSpPr>
          <p:nvPr/>
        </p:nvCxnSpPr>
        <p:spPr>
          <a:xfrm flipV="1">
            <a:off x="2856395" y="2999296"/>
            <a:ext cx="680204" cy="2247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90" idx="2"/>
            <a:endCxn id="4" idx="6"/>
          </p:cNvCxnSpPr>
          <p:nvPr/>
        </p:nvCxnSpPr>
        <p:spPr>
          <a:xfrm flipH="1" flipV="1">
            <a:off x="5637345" y="2999296"/>
            <a:ext cx="680205" cy="2247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3770616" y="3559006"/>
            <a:ext cx="264630" cy="376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5138699" y="3559006"/>
            <a:ext cx="264630" cy="3768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1214354" y="3038389"/>
            <a:ext cx="1183337" cy="369332"/>
          </a:xfrm>
          <a:prstGeom prst="rect">
            <a:avLst/>
          </a:prstGeom>
        </p:spPr>
        <p:txBody>
          <a:bodyPr wrap="none">
            <a:spAutoFit/>
          </a:bodyPr>
          <a:lstStyle/>
          <a:p>
            <a:r>
              <a:rPr lang="en-GB" dirty="0"/>
              <a:t>eight tens</a:t>
            </a:r>
          </a:p>
        </p:txBody>
      </p:sp>
      <p:pic>
        <p:nvPicPr>
          <p:cNvPr id="98" name="Picture 9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525" y="3353660"/>
            <a:ext cx="380910" cy="378829"/>
          </a:xfrm>
          <a:prstGeom prst="rect">
            <a:avLst/>
          </a:prstGeom>
        </p:spPr>
      </p:pic>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5697" y="2906531"/>
            <a:ext cx="380910" cy="378829"/>
          </a:xfrm>
          <a:prstGeom prst="rect">
            <a:avLst/>
          </a:prstGeom>
        </p:spPr>
      </p:pic>
      <p:pic>
        <p:nvPicPr>
          <p:cNvPr id="100" name="Picture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4730" y="2832327"/>
            <a:ext cx="380910" cy="378829"/>
          </a:xfrm>
          <a:prstGeom prst="rect">
            <a:avLst/>
          </a:prstGeom>
        </p:spPr>
      </p:pic>
      <p:grpSp>
        <p:nvGrpSpPr>
          <p:cNvPr id="101" name="Group 100"/>
          <p:cNvGrpSpPr/>
          <p:nvPr/>
        </p:nvGrpSpPr>
        <p:grpSpPr>
          <a:xfrm>
            <a:off x="4979164" y="4332083"/>
            <a:ext cx="259178" cy="259178"/>
            <a:chOff x="6034463" y="2764108"/>
            <a:chExt cx="259178" cy="259178"/>
          </a:xfrm>
        </p:grpSpPr>
        <p:sp>
          <p:nvSpPr>
            <p:cNvPr id="102" name="Oval 101"/>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4" name="Rectangle 103"/>
            <p:cNvSpPr/>
            <p:nvPr/>
          </p:nvSpPr>
          <p:spPr>
            <a:xfrm>
              <a:off x="6043011" y="2793669"/>
              <a:ext cx="221535" cy="200055"/>
            </a:xfrm>
            <a:prstGeom prst="rect">
              <a:avLst/>
            </a:prstGeom>
          </p:spPr>
          <p:txBody>
            <a:bodyPr wrap="none">
              <a:spAutoFit/>
            </a:bodyPr>
            <a:lstStyle/>
            <a:p>
              <a:pPr algn="ctr"/>
              <a:r>
                <a:rPr lang="en-GB" sz="700" b="1" dirty="0">
                  <a:solidFill>
                    <a:schemeClr val="bg1"/>
                  </a:solidFill>
                </a:rPr>
                <a:t>1</a:t>
              </a:r>
            </a:p>
          </p:txBody>
        </p:sp>
      </p:grpSp>
      <p:grpSp>
        <p:nvGrpSpPr>
          <p:cNvPr id="105" name="Group 104"/>
          <p:cNvGrpSpPr/>
          <p:nvPr/>
        </p:nvGrpSpPr>
        <p:grpSpPr>
          <a:xfrm>
            <a:off x="6187961" y="4461672"/>
            <a:ext cx="259178" cy="259178"/>
            <a:chOff x="6034463" y="2764108"/>
            <a:chExt cx="259178" cy="259178"/>
          </a:xfrm>
        </p:grpSpPr>
        <p:sp>
          <p:nvSpPr>
            <p:cNvPr id="106" name="Oval 105"/>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07" name="Rectangle 106"/>
            <p:cNvSpPr/>
            <p:nvPr/>
          </p:nvSpPr>
          <p:spPr>
            <a:xfrm>
              <a:off x="6053285" y="2793669"/>
              <a:ext cx="221535" cy="200055"/>
            </a:xfrm>
            <a:prstGeom prst="rect">
              <a:avLst/>
            </a:prstGeom>
          </p:spPr>
          <p:txBody>
            <a:bodyPr wrap="none">
              <a:spAutoFit/>
            </a:bodyPr>
            <a:lstStyle/>
            <a:p>
              <a:pPr algn="ctr"/>
              <a:r>
                <a:rPr lang="en-GB" sz="700" dirty="0">
                  <a:solidFill>
                    <a:schemeClr val="bg1"/>
                  </a:solidFill>
                </a:rPr>
                <a:t>1</a:t>
              </a:r>
            </a:p>
          </p:txBody>
        </p:sp>
      </p:grpSp>
      <p:grpSp>
        <p:nvGrpSpPr>
          <p:cNvPr id="108" name="Group 107"/>
          <p:cNvGrpSpPr/>
          <p:nvPr/>
        </p:nvGrpSpPr>
        <p:grpSpPr>
          <a:xfrm>
            <a:off x="5638697" y="4077171"/>
            <a:ext cx="259178" cy="259178"/>
            <a:chOff x="6034463" y="2764108"/>
            <a:chExt cx="259178" cy="259178"/>
          </a:xfrm>
        </p:grpSpPr>
        <p:sp>
          <p:nvSpPr>
            <p:cNvPr id="109" name="Oval 108"/>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10" name="Rectangle 109"/>
            <p:cNvSpPr/>
            <p:nvPr/>
          </p:nvSpPr>
          <p:spPr>
            <a:xfrm>
              <a:off x="6053285" y="2793669"/>
              <a:ext cx="221535" cy="200055"/>
            </a:xfrm>
            <a:prstGeom prst="rect">
              <a:avLst/>
            </a:prstGeom>
          </p:spPr>
          <p:txBody>
            <a:bodyPr wrap="none">
              <a:spAutoFit/>
            </a:bodyPr>
            <a:lstStyle/>
            <a:p>
              <a:pPr algn="ctr"/>
              <a:r>
                <a:rPr lang="en-GB" sz="700" dirty="0">
                  <a:solidFill>
                    <a:schemeClr val="bg1"/>
                  </a:solidFill>
                </a:rPr>
                <a:t>1</a:t>
              </a:r>
            </a:p>
          </p:txBody>
        </p:sp>
      </p:grpSp>
      <p:grpSp>
        <p:nvGrpSpPr>
          <p:cNvPr id="111" name="Group 110"/>
          <p:cNvGrpSpPr/>
          <p:nvPr/>
        </p:nvGrpSpPr>
        <p:grpSpPr>
          <a:xfrm>
            <a:off x="5508437" y="4534627"/>
            <a:ext cx="259178" cy="259178"/>
            <a:chOff x="6034463" y="2764108"/>
            <a:chExt cx="259178" cy="259178"/>
          </a:xfrm>
        </p:grpSpPr>
        <p:sp>
          <p:nvSpPr>
            <p:cNvPr id="112" name="Oval 111"/>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13" name="Rectangle 112"/>
            <p:cNvSpPr/>
            <p:nvPr/>
          </p:nvSpPr>
          <p:spPr>
            <a:xfrm>
              <a:off x="6053285" y="2793669"/>
              <a:ext cx="221535" cy="200055"/>
            </a:xfrm>
            <a:prstGeom prst="rect">
              <a:avLst/>
            </a:prstGeom>
          </p:spPr>
          <p:txBody>
            <a:bodyPr wrap="none">
              <a:spAutoFit/>
            </a:bodyPr>
            <a:lstStyle/>
            <a:p>
              <a:pPr algn="ctr"/>
              <a:r>
                <a:rPr lang="en-GB" sz="700" dirty="0">
                  <a:solidFill>
                    <a:schemeClr val="bg1"/>
                  </a:solidFill>
                </a:rPr>
                <a:t>1</a:t>
              </a:r>
            </a:p>
          </p:txBody>
        </p:sp>
      </p:grpSp>
      <p:grpSp>
        <p:nvGrpSpPr>
          <p:cNvPr id="114" name="Group 113"/>
          <p:cNvGrpSpPr/>
          <p:nvPr/>
        </p:nvGrpSpPr>
        <p:grpSpPr>
          <a:xfrm>
            <a:off x="5879054" y="4770291"/>
            <a:ext cx="259178" cy="259178"/>
            <a:chOff x="6034463" y="2764108"/>
            <a:chExt cx="259178" cy="259178"/>
          </a:xfrm>
        </p:grpSpPr>
        <p:sp>
          <p:nvSpPr>
            <p:cNvPr id="115" name="Oval 114"/>
            <p:cNvSpPr/>
            <p:nvPr/>
          </p:nvSpPr>
          <p:spPr>
            <a:xfrm>
              <a:off x="6034463" y="2764108"/>
              <a:ext cx="259178" cy="259178"/>
            </a:xfrm>
            <a:prstGeom prst="ellipse">
              <a:avLst/>
            </a:prstGeom>
            <a:solidFill>
              <a:srgbClr val="E4004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16" name="Rectangle 115"/>
            <p:cNvSpPr/>
            <p:nvPr/>
          </p:nvSpPr>
          <p:spPr>
            <a:xfrm>
              <a:off x="6053285" y="2793669"/>
              <a:ext cx="221535" cy="200055"/>
            </a:xfrm>
            <a:prstGeom prst="rect">
              <a:avLst/>
            </a:prstGeom>
          </p:spPr>
          <p:txBody>
            <a:bodyPr wrap="none">
              <a:spAutoFit/>
            </a:bodyPr>
            <a:lstStyle/>
            <a:p>
              <a:pPr algn="ctr"/>
              <a:r>
                <a:rPr lang="en-GB" sz="700" dirty="0">
                  <a:solidFill>
                    <a:schemeClr val="bg1"/>
                  </a:solidFill>
                </a:rPr>
                <a:t>1</a:t>
              </a:r>
            </a:p>
          </p:txBody>
        </p:sp>
      </p:grpSp>
      <p:grpSp>
        <p:nvGrpSpPr>
          <p:cNvPr id="117" name="Group 116"/>
          <p:cNvGrpSpPr/>
          <p:nvPr/>
        </p:nvGrpSpPr>
        <p:grpSpPr>
          <a:xfrm>
            <a:off x="2870488" y="4136457"/>
            <a:ext cx="394660" cy="259178"/>
            <a:chOff x="5966722" y="2764108"/>
            <a:chExt cx="394660" cy="259178"/>
          </a:xfrm>
        </p:grpSpPr>
        <p:sp>
          <p:nvSpPr>
            <p:cNvPr id="118" name="Oval 117"/>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19" name="Rectangle 118"/>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120" name="Group 119"/>
          <p:cNvGrpSpPr/>
          <p:nvPr/>
        </p:nvGrpSpPr>
        <p:grpSpPr>
          <a:xfrm>
            <a:off x="3912432" y="4255737"/>
            <a:ext cx="394660" cy="259178"/>
            <a:chOff x="5966722" y="2764108"/>
            <a:chExt cx="394660" cy="259178"/>
          </a:xfrm>
        </p:grpSpPr>
        <p:sp>
          <p:nvSpPr>
            <p:cNvPr id="121" name="Oval 120"/>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22" name="Rectangle 121"/>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123" name="Group 122"/>
          <p:cNvGrpSpPr/>
          <p:nvPr/>
        </p:nvGrpSpPr>
        <p:grpSpPr>
          <a:xfrm>
            <a:off x="3337659" y="4634654"/>
            <a:ext cx="394660" cy="259178"/>
            <a:chOff x="5966722" y="2764108"/>
            <a:chExt cx="394660" cy="259178"/>
          </a:xfrm>
        </p:grpSpPr>
        <p:sp>
          <p:nvSpPr>
            <p:cNvPr id="124" name="Oval 123"/>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25" name="Rectangle 124"/>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grpSp>
        <p:nvGrpSpPr>
          <p:cNvPr id="126" name="Group 125"/>
          <p:cNvGrpSpPr/>
          <p:nvPr/>
        </p:nvGrpSpPr>
        <p:grpSpPr>
          <a:xfrm>
            <a:off x="2719983" y="4746421"/>
            <a:ext cx="394660" cy="259178"/>
            <a:chOff x="5966722" y="2764108"/>
            <a:chExt cx="394660" cy="259178"/>
          </a:xfrm>
        </p:grpSpPr>
        <p:sp>
          <p:nvSpPr>
            <p:cNvPr id="127" name="Oval 126"/>
            <p:cNvSpPr/>
            <p:nvPr/>
          </p:nvSpPr>
          <p:spPr>
            <a:xfrm>
              <a:off x="6034463" y="2764108"/>
              <a:ext cx="259178" cy="259178"/>
            </a:xfrm>
            <a:prstGeom prst="ellipse">
              <a:avLst/>
            </a:prstGeom>
            <a:solidFill>
              <a:srgbClr val="01639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0" dirty="0"/>
            </a:p>
          </p:txBody>
        </p:sp>
        <p:sp>
          <p:nvSpPr>
            <p:cNvPr id="128" name="Rectangle 127"/>
            <p:cNvSpPr/>
            <p:nvPr/>
          </p:nvSpPr>
          <p:spPr>
            <a:xfrm>
              <a:off x="5966722" y="2793669"/>
              <a:ext cx="394660" cy="200055"/>
            </a:xfrm>
            <a:prstGeom prst="rect">
              <a:avLst/>
            </a:prstGeom>
          </p:spPr>
          <p:txBody>
            <a:bodyPr wrap="none">
              <a:spAutoFit/>
            </a:bodyPr>
            <a:lstStyle/>
            <a:p>
              <a:pPr algn="ctr"/>
              <a:r>
                <a:rPr lang="en-GB" sz="700" b="1" dirty="0">
                  <a:solidFill>
                    <a:schemeClr val="bg1"/>
                  </a:solidFill>
                </a:rPr>
                <a:t>1000</a:t>
              </a:r>
            </a:p>
          </p:txBody>
        </p:sp>
      </p:grpSp>
    </p:spTree>
    <p:extLst>
      <p:ext uri="{BB962C8B-B14F-4D97-AF65-F5344CB8AC3E}">
        <p14:creationId xmlns:p14="http://schemas.microsoft.com/office/powerpoint/2010/main" val="260802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3.33333E-6 L 1.7085 -0.36412 " pathEditMode="relative" rAng="0" ptsTypes="AA">
                                      <p:cBhvr>
                                        <p:cTn id="10" dur="2000" fill="hold"/>
                                        <p:tgtEl>
                                          <p:spTgt spid="3"/>
                                        </p:tgtEl>
                                        <p:attrNameLst>
                                          <p:attrName>ppt_x</p:attrName>
                                          <p:attrName>ppt_y</p:attrName>
                                        </p:attrNameLst>
                                      </p:cBhvr>
                                      <p:rCtr x="85417" y="-1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6689" y="2295860"/>
            <a:ext cx="7601457" cy="3762040"/>
          </a:xfrm>
          <a:prstGeom prst="rect">
            <a:avLst/>
          </a:prstGeom>
          <a:solidFill>
            <a:schemeClr val="bg1"/>
          </a:solidFill>
          <a:ln w="28575">
            <a:solidFill>
              <a:srgbClr val="ED6C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sp>
        <p:nvSpPr>
          <p:cNvPr id="30" name="Rectangle 29"/>
          <p:cNvSpPr/>
          <p:nvPr/>
        </p:nvSpPr>
        <p:spPr>
          <a:xfrm>
            <a:off x="3000054"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68" name="Straight Connector 67"/>
          <p:cNvCxnSpPr/>
          <p:nvPr/>
        </p:nvCxnSpPr>
        <p:spPr>
          <a:xfrm>
            <a:off x="3000054"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55650" y="1658011"/>
            <a:ext cx="7632700" cy="637849"/>
          </a:xfrm>
          <a:prstGeom prst="rect">
            <a:avLst/>
          </a:prstGeom>
          <a:solidFill>
            <a:srgbClr val="ED6C75"/>
          </a:solidFill>
        </p:spPr>
        <p:txBody>
          <a:bodyPr wrap="square" lIns="108000" tIns="72000" rIns="108000" bIns="72000">
            <a:spAutoFit/>
          </a:bodyPr>
          <a:lstStyle/>
          <a:p>
            <a:r>
              <a:rPr lang="en-GB" sz="1600" b="1" dirty="0">
                <a:solidFill>
                  <a:schemeClr val="bg1"/>
                </a:solidFill>
              </a:rPr>
              <a:t>Use your knowledge of place value to check the Venn diagram. </a:t>
            </a:r>
            <a:br>
              <a:rPr lang="en-GB" sz="1600" b="1" dirty="0">
                <a:solidFill>
                  <a:schemeClr val="bg1"/>
                </a:solidFill>
              </a:rPr>
            </a:br>
            <a:r>
              <a:rPr lang="en-GB" sz="1600" b="1" dirty="0">
                <a:solidFill>
                  <a:schemeClr val="bg1"/>
                </a:solidFill>
              </a:rPr>
              <a:t>Can you spot the mistake?</a:t>
            </a:r>
          </a:p>
        </p:txBody>
      </p:sp>
      <p:sp>
        <p:nvSpPr>
          <p:cNvPr id="2" name="Rectangle 1"/>
          <p:cNvSpPr/>
          <p:nvPr/>
        </p:nvSpPr>
        <p:spPr>
          <a:xfrm>
            <a:off x="755650" y="1263804"/>
            <a:ext cx="7632700" cy="338554"/>
          </a:xfrm>
          <a:prstGeom prst="rect">
            <a:avLst/>
          </a:prstGeom>
        </p:spPr>
        <p:txBody>
          <a:bodyPr wrap="square" lIns="0">
            <a:spAutoFit/>
          </a:bodyPr>
          <a:lstStyle/>
          <a:p>
            <a:r>
              <a:rPr lang="en-GB" sz="1600" dirty="0"/>
              <a:t>The baggage handlers have been sorting suitcase numbers onto the Venn diagram.</a:t>
            </a:r>
          </a:p>
        </p:txBody>
      </p:sp>
      <p:grpSp>
        <p:nvGrpSpPr>
          <p:cNvPr id="9" name="Group 8"/>
          <p:cNvGrpSpPr/>
          <p:nvPr/>
        </p:nvGrpSpPr>
        <p:grpSpPr>
          <a:xfrm>
            <a:off x="962847" y="2699639"/>
            <a:ext cx="4735336" cy="2954482"/>
            <a:chOff x="2189018" y="3103418"/>
            <a:chExt cx="4735336" cy="2954482"/>
          </a:xfrm>
        </p:grpSpPr>
        <p:sp>
          <p:nvSpPr>
            <p:cNvPr id="3" name="Oval 2"/>
            <p:cNvSpPr/>
            <p:nvPr/>
          </p:nvSpPr>
          <p:spPr>
            <a:xfrm>
              <a:off x="2189018" y="3103418"/>
              <a:ext cx="2954482" cy="29544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969872" y="3103418"/>
              <a:ext cx="2954482" cy="29544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958489" y="3297199"/>
              <a:ext cx="1461110" cy="338554"/>
            </a:xfrm>
            <a:prstGeom prst="rect">
              <a:avLst/>
            </a:prstGeom>
          </p:spPr>
          <p:txBody>
            <a:bodyPr wrap="square">
              <a:spAutoFit/>
            </a:bodyPr>
            <a:lstStyle/>
            <a:p>
              <a:pPr algn="ctr"/>
              <a:r>
                <a:rPr lang="en-GB" sz="1600" b="1" dirty="0"/>
                <a:t>three tens</a:t>
              </a:r>
            </a:p>
          </p:txBody>
        </p:sp>
        <p:sp>
          <p:nvSpPr>
            <p:cNvPr id="12" name="Rectangle 11"/>
            <p:cNvSpPr/>
            <p:nvPr/>
          </p:nvSpPr>
          <p:spPr>
            <a:xfrm>
              <a:off x="4674650" y="3297199"/>
              <a:ext cx="1691489" cy="338554"/>
            </a:xfrm>
            <a:prstGeom prst="rect">
              <a:avLst/>
            </a:prstGeom>
          </p:spPr>
          <p:txBody>
            <a:bodyPr wrap="none">
              <a:spAutoFit/>
            </a:bodyPr>
            <a:lstStyle/>
            <a:p>
              <a:r>
                <a:rPr lang="en-GB" sz="1600" b="1" dirty="0"/>
                <a:t>three thousands</a:t>
              </a:r>
            </a:p>
          </p:txBody>
        </p:sp>
      </p:grpSp>
      <p:sp>
        <p:nvSpPr>
          <p:cNvPr id="5" name="Rectangle 4"/>
          <p:cNvSpPr/>
          <p:nvPr/>
        </p:nvSpPr>
        <p:spPr>
          <a:xfrm flipH="1">
            <a:off x="5926739" y="3082940"/>
            <a:ext cx="2233927" cy="2187879"/>
          </a:xfrm>
          <a:prstGeom prst="rect">
            <a:avLst/>
          </a:prstGeom>
          <a:solidFill>
            <a:schemeClr val="bg1"/>
          </a:solidFill>
          <a:ln w="28575">
            <a:solidFill>
              <a:srgbClr val="87BD31"/>
            </a:solidFill>
          </a:ln>
        </p:spPr>
        <p:txBody>
          <a:bodyPr wrap="square" lIns="108000" tIns="108000" rIns="108000" bIns="108000">
            <a:spAutoFit/>
          </a:bodyPr>
          <a:lstStyle/>
          <a:p>
            <a:pPr algn="ctr"/>
            <a:r>
              <a:rPr lang="en-GB" sz="1600" dirty="0"/>
              <a:t>3301 is incorrect. While the number does have three thousands, it doesn’t have three tens. This should just be in the ‘three thousands’ section.</a:t>
            </a:r>
          </a:p>
        </p:txBody>
      </p:sp>
      <p:sp>
        <p:nvSpPr>
          <p:cNvPr id="13" name="Rectangle 12"/>
          <p:cNvSpPr/>
          <p:nvPr/>
        </p:nvSpPr>
        <p:spPr>
          <a:xfrm>
            <a:off x="1973748" y="3424550"/>
            <a:ext cx="528524" cy="422405"/>
          </a:xfrm>
          <a:prstGeom prst="rect">
            <a:avLst/>
          </a:prstGeom>
          <a:ln w="19050">
            <a:solidFill>
              <a:schemeClr val="tx1"/>
            </a:solidFill>
          </a:ln>
        </p:spPr>
        <p:txBody>
          <a:bodyPr wrap="none" lIns="72000" tIns="72000" rIns="72000" bIns="72000">
            <a:spAutoFit/>
          </a:bodyPr>
          <a:lstStyle/>
          <a:p>
            <a:r>
              <a:rPr lang="en-GB" dirty="0"/>
              <a:t>530</a:t>
            </a:r>
          </a:p>
        </p:txBody>
      </p:sp>
      <p:sp>
        <p:nvSpPr>
          <p:cNvPr id="14" name="Rectangle 13"/>
          <p:cNvSpPr/>
          <p:nvPr/>
        </p:nvSpPr>
        <p:spPr>
          <a:xfrm>
            <a:off x="1303695" y="4176879"/>
            <a:ext cx="395475" cy="422405"/>
          </a:xfrm>
          <a:prstGeom prst="rect">
            <a:avLst/>
          </a:prstGeom>
          <a:ln w="19050">
            <a:solidFill>
              <a:schemeClr val="tx1"/>
            </a:solidFill>
          </a:ln>
        </p:spPr>
        <p:txBody>
          <a:bodyPr wrap="none" lIns="72000" tIns="72000" rIns="72000" bIns="72000">
            <a:spAutoFit/>
          </a:bodyPr>
          <a:lstStyle/>
          <a:p>
            <a:r>
              <a:rPr lang="en-GB" dirty="0"/>
              <a:t>38</a:t>
            </a:r>
          </a:p>
        </p:txBody>
      </p:sp>
      <p:sp>
        <p:nvSpPr>
          <p:cNvPr id="18" name="Rectangle 17"/>
          <p:cNvSpPr/>
          <p:nvPr/>
        </p:nvSpPr>
        <p:spPr>
          <a:xfrm>
            <a:off x="1948067" y="4737534"/>
            <a:ext cx="619895" cy="422405"/>
          </a:xfrm>
          <a:prstGeom prst="rect">
            <a:avLst/>
          </a:prstGeom>
          <a:ln w="19050">
            <a:solidFill>
              <a:schemeClr val="tx1"/>
            </a:solidFill>
          </a:ln>
        </p:spPr>
        <p:txBody>
          <a:bodyPr wrap="none" lIns="72000" tIns="72000" rIns="72000" bIns="72000">
            <a:spAutoFit/>
          </a:bodyPr>
          <a:lstStyle/>
          <a:p>
            <a:r>
              <a:rPr lang="en-GB" dirty="0"/>
              <a:t>1039</a:t>
            </a:r>
          </a:p>
        </p:txBody>
      </p:sp>
      <p:sp>
        <p:nvSpPr>
          <p:cNvPr id="19" name="Rectangle 18"/>
          <p:cNvSpPr/>
          <p:nvPr/>
        </p:nvSpPr>
        <p:spPr>
          <a:xfrm>
            <a:off x="3026443" y="3635752"/>
            <a:ext cx="600659" cy="422405"/>
          </a:xfrm>
          <a:prstGeom prst="rect">
            <a:avLst/>
          </a:prstGeom>
          <a:ln w="19050">
            <a:solidFill>
              <a:schemeClr val="tx1"/>
            </a:solidFill>
          </a:ln>
        </p:spPr>
        <p:txBody>
          <a:bodyPr wrap="none" lIns="72000" tIns="72000" rIns="72000" bIns="72000">
            <a:spAutoFit/>
          </a:bodyPr>
          <a:lstStyle/>
          <a:p>
            <a:r>
              <a:rPr lang="en-GB" dirty="0"/>
              <a:t>3737</a:t>
            </a:r>
          </a:p>
        </p:txBody>
      </p:sp>
      <p:sp>
        <p:nvSpPr>
          <p:cNvPr id="20" name="Rectangle 19"/>
          <p:cNvSpPr/>
          <p:nvPr/>
        </p:nvSpPr>
        <p:spPr>
          <a:xfrm>
            <a:off x="3030217" y="4234068"/>
            <a:ext cx="611881" cy="422405"/>
          </a:xfrm>
          <a:prstGeom prst="rect">
            <a:avLst/>
          </a:prstGeom>
          <a:ln w="19050">
            <a:solidFill>
              <a:schemeClr val="tx1"/>
            </a:solidFill>
          </a:ln>
        </p:spPr>
        <p:txBody>
          <a:bodyPr wrap="none" lIns="72000" tIns="72000" rIns="72000" bIns="72000">
            <a:spAutoFit/>
          </a:bodyPr>
          <a:lstStyle/>
          <a:p>
            <a:r>
              <a:rPr lang="en-GB" dirty="0"/>
              <a:t>3301</a:t>
            </a:r>
          </a:p>
        </p:txBody>
      </p:sp>
      <p:sp>
        <p:nvSpPr>
          <p:cNvPr id="21" name="Rectangle 20"/>
          <p:cNvSpPr/>
          <p:nvPr/>
        </p:nvSpPr>
        <p:spPr>
          <a:xfrm>
            <a:off x="4493347" y="3424549"/>
            <a:ext cx="640735" cy="422405"/>
          </a:xfrm>
          <a:prstGeom prst="rect">
            <a:avLst/>
          </a:prstGeom>
          <a:ln w="19050">
            <a:solidFill>
              <a:schemeClr val="tx1"/>
            </a:solidFill>
          </a:ln>
        </p:spPr>
        <p:txBody>
          <a:bodyPr wrap="none" lIns="72000" tIns="72000" rIns="72000" bIns="72000">
            <a:spAutoFit/>
          </a:bodyPr>
          <a:lstStyle/>
          <a:p>
            <a:r>
              <a:rPr lang="en-GB" dirty="0"/>
              <a:t>3303</a:t>
            </a:r>
          </a:p>
        </p:txBody>
      </p:sp>
      <p:sp>
        <p:nvSpPr>
          <p:cNvPr id="22" name="Rectangle 21"/>
          <p:cNvSpPr/>
          <p:nvPr/>
        </p:nvSpPr>
        <p:spPr>
          <a:xfrm>
            <a:off x="4140868" y="4093619"/>
            <a:ext cx="597453" cy="422405"/>
          </a:xfrm>
          <a:prstGeom prst="rect">
            <a:avLst/>
          </a:prstGeom>
          <a:ln w="19050">
            <a:solidFill>
              <a:schemeClr val="tx1"/>
            </a:solidFill>
          </a:ln>
        </p:spPr>
        <p:txBody>
          <a:bodyPr wrap="none" lIns="72000" tIns="72000" rIns="72000" bIns="72000">
            <a:spAutoFit/>
          </a:bodyPr>
          <a:lstStyle/>
          <a:p>
            <a:r>
              <a:rPr lang="en-GB" dirty="0"/>
              <a:t>3291</a:t>
            </a:r>
          </a:p>
        </p:txBody>
      </p:sp>
      <p:sp>
        <p:nvSpPr>
          <p:cNvPr id="23" name="Rectangle 22"/>
          <p:cNvSpPr/>
          <p:nvPr/>
        </p:nvSpPr>
        <p:spPr>
          <a:xfrm>
            <a:off x="4308093" y="4873870"/>
            <a:ext cx="656765" cy="422405"/>
          </a:xfrm>
          <a:prstGeom prst="rect">
            <a:avLst/>
          </a:prstGeom>
          <a:ln w="19050">
            <a:solidFill>
              <a:schemeClr val="tx1"/>
            </a:solidFill>
          </a:ln>
        </p:spPr>
        <p:txBody>
          <a:bodyPr wrap="none" lIns="72000" tIns="72000" rIns="72000" bIns="72000">
            <a:spAutoFit/>
          </a:bodyPr>
          <a:lstStyle/>
          <a:p>
            <a:r>
              <a:rPr lang="en-GB" dirty="0"/>
              <a:t>3606</a:t>
            </a:r>
          </a:p>
        </p:txBody>
      </p:sp>
      <p:sp>
        <p:nvSpPr>
          <p:cNvPr id="24" name="Rectangle 23"/>
          <p:cNvSpPr/>
          <p:nvPr/>
        </p:nvSpPr>
        <p:spPr>
          <a:xfrm>
            <a:off x="3031495" y="4241677"/>
            <a:ext cx="611881" cy="422405"/>
          </a:xfrm>
          <a:prstGeom prst="rect">
            <a:avLst/>
          </a:prstGeom>
          <a:solidFill>
            <a:schemeClr val="bg1"/>
          </a:solidFill>
          <a:ln w="19050">
            <a:solidFill>
              <a:srgbClr val="E4004F"/>
            </a:solidFill>
          </a:ln>
        </p:spPr>
        <p:txBody>
          <a:bodyPr wrap="none" lIns="72000" tIns="72000" rIns="72000" bIns="72000">
            <a:spAutoFit/>
          </a:bodyPr>
          <a:lstStyle/>
          <a:p>
            <a:r>
              <a:rPr lang="en-GB" dirty="0"/>
              <a:t>3301</a:t>
            </a:r>
          </a:p>
        </p:txBody>
      </p: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55650" y="4410321"/>
            <a:ext cx="2244404" cy="1200329"/>
          </a:xfrm>
          <a:prstGeom prst="rect">
            <a:avLst/>
          </a:prstGeom>
          <a:solidFill>
            <a:schemeClr val="bg1"/>
          </a:solidFill>
          <a:ln w="28575">
            <a:solidFill>
              <a:srgbClr val="E4004F"/>
            </a:solidFill>
          </a:ln>
        </p:spPr>
        <p:txBody>
          <a:bodyPr wrap="square">
            <a:noAutofit/>
          </a:bodyPr>
          <a:lstStyle/>
          <a:p>
            <a:r>
              <a:rPr lang="en-GB" b="1" dirty="0"/>
              <a:t>False</a:t>
            </a:r>
          </a:p>
          <a:p>
            <a:r>
              <a:rPr lang="en-GB" dirty="0"/>
              <a:t>The zero would be in the tens place. </a:t>
            </a:r>
          </a:p>
        </p:txBody>
      </p:sp>
      <p:sp>
        <p:nvSpPr>
          <p:cNvPr id="33" name="Rectangle 32"/>
          <p:cNvSpPr/>
          <p:nvPr/>
        </p:nvSpPr>
        <p:spPr>
          <a:xfrm>
            <a:off x="6143946" y="4410322"/>
            <a:ext cx="2244404" cy="1200329"/>
          </a:xfrm>
          <a:prstGeom prst="rect">
            <a:avLst/>
          </a:prstGeom>
          <a:solidFill>
            <a:schemeClr val="bg1"/>
          </a:solidFill>
          <a:ln w="28575">
            <a:solidFill>
              <a:srgbClr val="87BD31"/>
            </a:solidFill>
          </a:ln>
        </p:spPr>
        <p:txBody>
          <a:bodyPr wrap="square">
            <a:spAutoFit/>
          </a:bodyPr>
          <a:lstStyle/>
          <a:p>
            <a:r>
              <a:rPr lang="en-GB" b="1" dirty="0"/>
              <a:t>True</a:t>
            </a:r>
          </a:p>
          <a:p>
            <a:r>
              <a:rPr lang="en-GB" dirty="0"/>
              <a:t>There are eight hundreds and </a:t>
            </a:r>
            <a:br>
              <a:rPr lang="en-GB" dirty="0"/>
            </a:br>
            <a:r>
              <a:rPr lang="en-GB" dirty="0"/>
              <a:t>eight thousands. </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7" name="Rectangle 6"/>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sp>
        <p:nvSpPr>
          <p:cNvPr id="30" name="Rectangle 29"/>
          <p:cNvSpPr/>
          <p:nvPr/>
        </p:nvSpPr>
        <p:spPr>
          <a:xfrm>
            <a:off x="3000054"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68" name="Straight Connector 67"/>
          <p:cNvCxnSpPr/>
          <p:nvPr/>
        </p:nvCxnSpPr>
        <p:spPr>
          <a:xfrm>
            <a:off x="3000054"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55650" y="1696805"/>
            <a:ext cx="7632700" cy="699404"/>
          </a:xfrm>
          <a:prstGeom prst="rect">
            <a:avLst/>
          </a:prstGeom>
          <a:solidFill>
            <a:srgbClr val="ED6C75"/>
          </a:solidFill>
        </p:spPr>
        <p:txBody>
          <a:bodyPr wrap="square" lIns="108000" tIns="72000" rIns="108000" bIns="72000">
            <a:spAutoFit/>
          </a:bodyPr>
          <a:lstStyle/>
          <a:p>
            <a:pPr algn="ctr"/>
            <a:r>
              <a:rPr lang="en-GB" b="1" dirty="0">
                <a:solidFill>
                  <a:schemeClr val="bg1"/>
                </a:solidFill>
              </a:rPr>
              <a:t>Read the statements about the flight number </a:t>
            </a:r>
            <a:br>
              <a:rPr lang="en-GB" b="1" dirty="0">
                <a:solidFill>
                  <a:schemeClr val="bg1"/>
                </a:solidFill>
              </a:rPr>
            </a:br>
            <a:r>
              <a:rPr lang="en-GB" b="1" dirty="0">
                <a:solidFill>
                  <a:schemeClr val="bg1"/>
                </a:solidFill>
              </a:rPr>
              <a:t>and identify which are true and false. </a:t>
            </a:r>
          </a:p>
        </p:txBody>
      </p:sp>
      <p:sp>
        <p:nvSpPr>
          <p:cNvPr id="6" name="Rectangle 5"/>
          <p:cNvSpPr/>
          <p:nvPr/>
        </p:nvSpPr>
        <p:spPr>
          <a:xfrm>
            <a:off x="755650" y="1267434"/>
            <a:ext cx="7632700" cy="369332"/>
          </a:xfrm>
          <a:prstGeom prst="rect">
            <a:avLst/>
          </a:prstGeom>
        </p:spPr>
        <p:txBody>
          <a:bodyPr wrap="square" lIns="0">
            <a:spAutoFit/>
          </a:bodyPr>
          <a:lstStyle/>
          <a:p>
            <a:pPr algn="ctr"/>
            <a:r>
              <a:rPr lang="en-GB" dirty="0"/>
              <a:t>Flight number </a:t>
            </a:r>
            <a:r>
              <a:rPr lang="en-GB" b="1" dirty="0"/>
              <a:t>eight thousand, eight hundred and five </a:t>
            </a:r>
            <a:r>
              <a:rPr lang="en-GB" dirty="0"/>
              <a:t>is boarding.</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8880" y="2759964"/>
            <a:ext cx="3081141" cy="3526748"/>
          </a:xfrm>
          <a:prstGeom prst="rect">
            <a:avLst/>
          </a:prstGeom>
        </p:spPr>
      </p:pic>
      <p:grpSp>
        <p:nvGrpSpPr>
          <p:cNvPr id="29" name="Group 28"/>
          <p:cNvGrpSpPr/>
          <p:nvPr/>
        </p:nvGrpSpPr>
        <p:grpSpPr>
          <a:xfrm>
            <a:off x="755650" y="2599362"/>
            <a:ext cx="2244404" cy="1603105"/>
            <a:chOff x="755650" y="2681555"/>
            <a:chExt cx="2244404" cy="1603105"/>
          </a:xfrm>
        </p:grpSpPr>
        <p:sp>
          <p:nvSpPr>
            <p:cNvPr id="17" name="Rectangular Callout 16"/>
            <p:cNvSpPr/>
            <p:nvPr/>
          </p:nvSpPr>
          <p:spPr>
            <a:xfrm>
              <a:off x="755650" y="2681556"/>
              <a:ext cx="2244404" cy="1603104"/>
            </a:xfrm>
            <a:prstGeom prst="wedgeRectCallout">
              <a:avLst>
                <a:gd name="adj1" fmla="val 68889"/>
                <a:gd name="adj2" fmla="val -16748"/>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755650" y="2681555"/>
              <a:ext cx="2244404" cy="1603104"/>
            </a:xfrm>
            <a:prstGeom prst="rect">
              <a:avLst/>
            </a:prstGeom>
          </p:spPr>
          <p:txBody>
            <a:bodyPr wrap="square" lIns="108000" tIns="108000" rIns="108000" bIns="108000">
              <a:spAutoFit/>
            </a:bodyPr>
            <a:lstStyle/>
            <a:p>
              <a:r>
                <a:rPr lang="en-GB" dirty="0"/>
                <a:t>Eight thousand, eight hundred and five has a zero in the ones place in the number. </a:t>
              </a:r>
            </a:p>
          </p:txBody>
        </p:sp>
      </p:grpSp>
      <p:grpSp>
        <p:nvGrpSpPr>
          <p:cNvPr id="32" name="Group 31"/>
          <p:cNvGrpSpPr/>
          <p:nvPr/>
        </p:nvGrpSpPr>
        <p:grpSpPr>
          <a:xfrm>
            <a:off x="6143946" y="2599362"/>
            <a:ext cx="2342508" cy="1603104"/>
            <a:chOff x="6143946" y="2681555"/>
            <a:chExt cx="2342508" cy="1603104"/>
          </a:xfrm>
        </p:grpSpPr>
        <p:sp>
          <p:nvSpPr>
            <p:cNvPr id="31" name="Rectangular Callout 30"/>
            <p:cNvSpPr/>
            <p:nvPr/>
          </p:nvSpPr>
          <p:spPr>
            <a:xfrm flipH="1">
              <a:off x="6143946" y="2681555"/>
              <a:ext cx="2244404" cy="1603104"/>
            </a:xfrm>
            <a:prstGeom prst="wedgeRectCallout">
              <a:avLst>
                <a:gd name="adj1" fmla="val 68889"/>
                <a:gd name="adj2" fmla="val -9698"/>
              </a:avLst>
            </a:prstGeom>
            <a:solidFill>
              <a:schemeClr val="bg1"/>
            </a:solidFill>
            <a:ln w="28575">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143946" y="2681555"/>
              <a:ext cx="2342508" cy="1603104"/>
            </a:xfrm>
            <a:prstGeom prst="rect">
              <a:avLst/>
            </a:prstGeom>
          </p:spPr>
          <p:txBody>
            <a:bodyPr wrap="square" lIns="108000" tIns="108000" rIns="108000" bIns="108000">
              <a:spAutoFit/>
            </a:bodyPr>
            <a:lstStyle/>
            <a:p>
              <a:r>
                <a:rPr lang="en-GB" dirty="0"/>
                <a:t>Eight thousand, eight hundred and five has the same number of hundreds as it does thousands.</a:t>
              </a:r>
            </a:p>
          </p:txBody>
        </p:sp>
      </p:grpSp>
    </p:spTree>
    <p:extLst>
      <p:ext uri="{BB962C8B-B14F-4D97-AF65-F5344CB8AC3E}">
        <p14:creationId xmlns:p14="http://schemas.microsoft.com/office/powerpoint/2010/main" val="31485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l="24266" t="16763" r="23174" b="4566"/>
          <a:stretch/>
        </p:blipFill>
        <p:spPr>
          <a:xfrm>
            <a:off x="4801630" y="2252144"/>
            <a:ext cx="3586720" cy="3796115"/>
          </a:xfrm>
          <a:prstGeom prst="rect">
            <a:avLst/>
          </a:prstGeom>
        </p:spPr>
      </p:pic>
      <p:cxnSp>
        <p:nvCxnSpPr>
          <p:cNvPr id="6" name="Straight Connector 5"/>
          <p:cNvCxnSpPr/>
          <p:nvPr/>
        </p:nvCxnSpPr>
        <p:spPr>
          <a:xfrm>
            <a:off x="3209139"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sp>
        <p:nvSpPr>
          <p:cNvPr id="75" name="Rectangle 74"/>
          <p:cNvSpPr/>
          <p:nvPr/>
        </p:nvSpPr>
        <p:spPr>
          <a:xfrm>
            <a:off x="3000054"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77" name="Straight Connector 76"/>
          <p:cNvCxnSpPr/>
          <p:nvPr/>
        </p:nvCxnSpPr>
        <p:spPr>
          <a:xfrm>
            <a:off x="3000054" y="698268"/>
            <a:ext cx="0" cy="396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5650" y="1638623"/>
            <a:ext cx="7632700" cy="391628"/>
          </a:xfrm>
          <a:prstGeom prst="rect">
            <a:avLst/>
          </a:prstGeom>
          <a:solidFill>
            <a:srgbClr val="ED6C75"/>
          </a:solidFill>
        </p:spPr>
        <p:txBody>
          <a:bodyPr wrap="square" lIns="108000" tIns="72000" rIns="108000" bIns="72000">
            <a:spAutoFit/>
          </a:bodyPr>
          <a:lstStyle/>
          <a:p>
            <a:pPr algn="ctr"/>
            <a:r>
              <a:rPr lang="en-GB" sz="1600" b="1" dirty="0">
                <a:solidFill>
                  <a:schemeClr val="bg1"/>
                </a:solidFill>
              </a:rPr>
              <a:t>Using the clues below, can you match each suitcase to the correct owner?</a:t>
            </a:r>
          </a:p>
        </p:txBody>
      </p:sp>
      <p:sp>
        <p:nvSpPr>
          <p:cNvPr id="11" name="Rectangle 10"/>
          <p:cNvSpPr/>
          <p:nvPr/>
        </p:nvSpPr>
        <p:spPr>
          <a:xfrm>
            <a:off x="755650" y="1267434"/>
            <a:ext cx="7632700" cy="353943"/>
          </a:xfrm>
          <a:prstGeom prst="rect">
            <a:avLst/>
          </a:prstGeom>
        </p:spPr>
        <p:txBody>
          <a:bodyPr wrap="square" lIns="0">
            <a:spAutoFit/>
          </a:bodyPr>
          <a:lstStyle/>
          <a:p>
            <a:pPr algn="ctr"/>
            <a:r>
              <a:rPr lang="en-GB" sz="1700" dirty="0"/>
              <a:t>The suitcases have become muddled. </a:t>
            </a:r>
          </a:p>
        </p:txBody>
      </p:sp>
      <p:sp>
        <p:nvSpPr>
          <p:cNvPr id="15" name="Rectangular Callout 14"/>
          <p:cNvSpPr/>
          <p:nvPr/>
        </p:nvSpPr>
        <p:spPr>
          <a:xfrm>
            <a:off x="2196777" y="2243771"/>
            <a:ext cx="2395771" cy="1129782"/>
          </a:xfrm>
          <a:prstGeom prst="wedgeRectCallout">
            <a:avLst>
              <a:gd name="adj1" fmla="val -59863"/>
              <a:gd name="adj2" fmla="val 1722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My number has  </a:t>
            </a:r>
            <a:br>
              <a:rPr lang="en-GB" sz="1600" dirty="0">
                <a:solidFill>
                  <a:schemeClr val="tx1"/>
                </a:solidFill>
              </a:rPr>
            </a:br>
            <a:r>
              <a:rPr lang="en-GB" sz="1600" dirty="0">
                <a:solidFill>
                  <a:schemeClr val="tx1"/>
                </a:solidFill>
              </a:rPr>
              <a:t>an even number </a:t>
            </a:r>
            <a:br>
              <a:rPr lang="en-GB" sz="1600" dirty="0">
                <a:solidFill>
                  <a:schemeClr val="tx1"/>
                </a:solidFill>
              </a:rPr>
            </a:br>
            <a:r>
              <a:rPr lang="en-GB" sz="1600" dirty="0">
                <a:solidFill>
                  <a:schemeClr val="tx1"/>
                </a:solidFill>
              </a:rPr>
              <a:t>of hundreds.</a:t>
            </a:r>
          </a:p>
        </p:txBody>
      </p:sp>
      <p:sp>
        <p:nvSpPr>
          <p:cNvPr id="16" name="Rectangular Callout 15"/>
          <p:cNvSpPr/>
          <p:nvPr/>
        </p:nvSpPr>
        <p:spPr>
          <a:xfrm>
            <a:off x="2196776" y="3599701"/>
            <a:ext cx="2395771" cy="1118123"/>
          </a:xfrm>
          <a:prstGeom prst="wedgeRectCallout">
            <a:avLst>
              <a:gd name="adj1" fmla="val -60125"/>
              <a:gd name="adj2" fmla="val -380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My number has the same number of thousands as it </a:t>
            </a:r>
            <a:br>
              <a:rPr lang="en-GB" sz="1600" dirty="0">
                <a:solidFill>
                  <a:schemeClr val="tx1"/>
                </a:solidFill>
              </a:rPr>
            </a:br>
            <a:r>
              <a:rPr lang="en-GB" sz="1600" dirty="0">
                <a:solidFill>
                  <a:schemeClr val="tx1"/>
                </a:solidFill>
              </a:rPr>
              <a:t>does hundreds.</a:t>
            </a:r>
          </a:p>
        </p:txBody>
      </p:sp>
      <p:sp>
        <p:nvSpPr>
          <p:cNvPr id="17" name="Rectangular Callout 16"/>
          <p:cNvSpPr/>
          <p:nvPr/>
        </p:nvSpPr>
        <p:spPr>
          <a:xfrm>
            <a:off x="2176229" y="4943004"/>
            <a:ext cx="2395771" cy="1111962"/>
          </a:xfrm>
          <a:prstGeom prst="wedgeRectCallout">
            <a:avLst>
              <a:gd name="adj1" fmla="val -59205"/>
              <a:gd name="adj2" fmla="val 1257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My number has </a:t>
            </a:r>
            <a:br>
              <a:rPr lang="en-GB" sz="1600" dirty="0">
                <a:solidFill>
                  <a:schemeClr val="tx1"/>
                </a:solidFill>
              </a:rPr>
            </a:br>
            <a:r>
              <a:rPr lang="en-GB" sz="1600" dirty="0">
                <a:solidFill>
                  <a:schemeClr val="tx1"/>
                </a:solidFill>
              </a:rPr>
              <a:t>a placeholder.</a:t>
            </a:r>
          </a:p>
        </p:txBody>
      </p:sp>
      <p:sp>
        <p:nvSpPr>
          <p:cNvPr id="12" name="Rectangle 11"/>
          <p:cNvSpPr/>
          <p:nvPr/>
        </p:nvSpPr>
        <p:spPr>
          <a:xfrm flipH="1">
            <a:off x="4801628" y="2250101"/>
            <a:ext cx="3586722" cy="584775"/>
          </a:xfrm>
          <a:prstGeom prst="rect">
            <a:avLst/>
          </a:prstGeom>
          <a:solidFill>
            <a:srgbClr val="ED6C75"/>
          </a:solidFill>
        </p:spPr>
        <p:txBody>
          <a:bodyPr wrap="square">
            <a:spAutoFit/>
          </a:bodyPr>
          <a:lstStyle/>
          <a:p>
            <a:pPr algn="ctr"/>
            <a:r>
              <a:rPr lang="en-GB" sz="1600" b="1" dirty="0">
                <a:solidFill>
                  <a:schemeClr val="bg1"/>
                </a:solidFill>
              </a:rPr>
              <a:t>What other clue could Fiona have given about her number?</a:t>
            </a:r>
          </a:p>
        </p:txBody>
      </p:sp>
      <p:grpSp>
        <p:nvGrpSpPr>
          <p:cNvPr id="26" name="Group 25"/>
          <p:cNvGrpSpPr/>
          <p:nvPr/>
        </p:nvGrpSpPr>
        <p:grpSpPr>
          <a:xfrm>
            <a:off x="6690837" y="3796308"/>
            <a:ext cx="978398" cy="1905691"/>
            <a:chOff x="5493128" y="3337637"/>
            <a:chExt cx="904126" cy="1761025"/>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3128" y="3337637"/>
              <a:ext cx="904126" cy="1761025"/>
            </a:xfrm>
            <a:prstGeom prst="rect">
              <a:avLst/>
            </a:prstGeom>
          </p:spPr>
        </p:pic>
        <p:sp>
          <p:nvSpPr>
            <p:cNvPr id="28" name="Rectangle 27"/>
            <p:cNvSpPr/>
            <p:nvPr/>
          </p:nvSpPr>
          <p:spPr>
            <a:xfrm>
              <a:off x="5591650" y="3985761"/>
              <a:ext cx="544530" cy="276465"/>
            </a:xfrm>
            <a:prstGeom prst="rect">
              <a:avLst/>
            </a:prstGeom>
            <a:solidFill>
              <a:schemeClr val="bg1"/>
            </a:solidFill>
            <a:ln w="19050">
              <a:solidFill>
                <a:schemeClr val="tx1"/>
              </a:solidFill>
            </a:ln>
          </p:spPr>
          <p:txBody>
            <a:bodyPr wrap="square" lIns="36000" tIns="36000" rIns="36000" bIns="36000">
              <a:spAutoFit/>
            </a:bodyPr>
            <a:lstStyle/>
            <a:p>
              <a:pPr algn="ctr"/>
              <a:r>
                <a:rPr lang="en-GB" sz="1600" dirty="0"/>
                <a:t>6822</a:t>
              </a:r>
            </a:p>
          </p:txBody>
        </p:sp>
      </p:grpSp>
      <p:grpSp>
        <p:nvGrpSpPr>
          <p:cNvPr id="31" name="Group 30"/>
          <p:cNvGrpSpPr/>
          <p:nvPr/>
        </p:nvGrpSpPr>
        <p:grpSpPr>
          <a:xfrm>
            <a:off x="755651" y="2243771"/>
            <a:ext cx="1118698" cy="3818899"/>
            <a:chOff x="755084" y="2307928"/>
            <a:chExt cx="1099901" cy="3754730"/>
          </a:xfrm>
        </p:grpSpPr>
        <p:sp>
          <p:nvSpPr>
            <p:cNvPr id="5" name="Oval 4"/>
            <p:cNvSpPr/>
            <p:nvPr/>
          </p:nvSpPr>
          <p:spPr>
            <a:xfrm>
              <a:off x="755650" y="2319391"/>
              <a:ext cx="1099335" cy="1099335"/>
            </a:xfrm>
            <a:prstGeom prst="ellipse">
              <a:avLst/>
            </a:prstGeom>
            <a:solidFill>
              <a:schemeClr val="bg1"/>
            </a:solidFill>
            <a:ln w="28575">
              <a:solidFill>
                <a:srgbClr val="ED6C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55649" y="3641074"/>
              <a:ext cx="1099335" cy="1099335"/>
            </a:xfrm>
            <a:prstGeom prst="ellipse">
              <a:avLst/>
            </a:prstGeom>
            <a:solidFill>
              <a:schemeClr val="bg1"/>
            </a:solidFill>
            <a:ln w="28575">
              <a:solidFill>
                <a:srgbClr val="ED6C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984" t="-8142" r="-7586" b="77306"/>
            <a:stretch/>
          </p:blipFill>
          <p:spPr>
            <a:xfrm>
              <a:off x="755649" y="2307928"/>
              <a:ext cx="1099334" cy="1099335"/>
            </a:xfrm>
            <a:prstGeom prst="ellipse">
              <a:avLst/>
            </a:prstGeom>
          </p:spPr>
        </p:pic>
        <p:sp>
          <p:nvSpPr>
            <p:cNvPr id="20" name="Rectangle 19"/>
            <p:cNvSpPr/>
            <p:nvPr/>
          </p:nvSpPr>
          <p:spPr>
            <a:xfrm>
              <a:off x="992570" y="2316160"/>
              <a:ext cx="625492" cy="338554"/>
            </a:xfrm>
            <a:prstGeom prst="rect">
              <a:avLst/>
            </a:prstGeom>
          </p:spPr>
          <p:txBody>
            <a:bodyPr wrap="none">
              <a:spAutoFit/>
            </a:bodyPr>
            <a:lstStyle/>
            <a:p>
              <a:r>
                <a:rPr lang="en-GB" sz="1600" b="1" dirty="0"/>
                <a:t>Tara</a:t>
              </a:r>
            </a:p>
          </p:txBody>
        </p:sp>
        <p:sp>
          <p:nvSpPr>
            <p:cNvPr id="25" name="Rectangle 24"/>
            <p:cNvSpPr/>
            <p:nvPr/>
          </p:nvSpPr>
          <p:spPr>
            <a:xfrm>
              <a:off x="943496" y="3660043"/>
              <a:ext cx="768159" cy="338554"/>
            </a:xfrm>
            <a:prstGeom prst="rect">
              <a:avLst/>
            </a:prstGeom>
          </p:spPr>
          <p:txBody>
            <a:bodyPr wrap="none">
              <a:spAutoFit/>
            </a:bodyPr>
            <a:lstStyle/>
            <a:p>
              <a:r>
                <a:rPr lang="en-GB" sz="1600" b="1" dirty="0"/>
                <a:t>Simon</a:t>
              </a:r>
            </a:p>
          </p:txBody>
        </p:sp>
        <p:sp>
          <p:nvSpPr>
            <p:cNvPr id="35" name="Oval 34"/>
            <p:cNvSpPr/>
            <p:nvPr/>
          </p:nvSpPr>
          <p:spPr>
            <a:xfrm>
              <a:off x="755084" y="4962757"/>
              <a:ext cx="1099901" cy="1099901"/>
            </a:xfrm>
            <a:prstGeom prst="ellipse">
              <a:avLst/>
            </a:prstGeom>
            <a:solidFill>
              <a:schemeClr val="bg1"/>
            </a:solidFill>
            <a:ln w="28575">
              <a:solidFill>
                <a:srgbClr val="ED6C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952550" y="4977021"/>
              <a:ext cx="702436" cy="338554"/>
            </a:xfrm>
            <a:prstGeom prst="rect">
              <a:avLst/>
            </a:prstGeom>
          </p:spPr>
          <p:txBody>
            <a:bodyPr wrap="none">
              <a:spAutoFit/>
            </a:bodyPr>
            <a:lstStyle/>
            <a:p>
              <a:r>
                <a:rPr lang="en-GB" sz="1600" b="1" dirty="0"/>
                <a:t>Fiona</a:t>
              </a:r>
            </a:p>
          </p:txBody>
        </p:sp>
      </p:grpSp>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t="-8679" r="-6076" b="77098"/>
          <a:stretch/>
        </p:blipFill>
        <p:spPr>
          <a:xfrm>
            <a:off x="767049" y="4955630"/>
            <a:ext cx="1095902" cy="1099335"/>
          </a:xfrm>
          <a:prstGeom prst="ellipse">
            <a:avLst/>
          </a:prstGeom>
        </p:spPr>
      </p:pic>
      <p:grpSp>
        <p:nvGrpSpPr>
          <p:cNvPr id="27" name="Group 26"/>
          <p:cNvGrpSpPr/>
          <p:nvPr/>
        </p:nvGrpSpPr>
        <p:grpSpPr>
          <a:xfrm>
            <a:off x="5971722" y="4490763"/>
            <a:ext cx="978398" cy="1545104"/>
            <a:chOff x="4572000" y="2181633"/>
            <a:chExt cx="904126" cy="1427811"/>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8922"/>
            <a:stretch/>
          </p:blipFill>
          <p:spPr>
            <a:xfrm>
              <a:off x="4572000" y="2181633"/>
              <a:ext cx="904126" cy="1427811"/>
            </a:xfrm>
            <a:prstGeom prst="rect">
              <a:avLst/>
            </a:prstGeom>
          </p:spPr>
        </p:pic>
        <p:sp>
          <p:nvSpPr>
            <p:cNvPr id="22" name="Rectangle 21"/>
            <p:cNvSpPr/>
            <p:nvPr/>
          </p:nvSpPr>
          <p:spPr>
            <a:xfrm rot="198679">
              <a:off x="4658414" y="2786547"/>
              <a:ext cx="544530" cy="294714"/>
            </a:xfrm>
            <a:prstGeom prst="rect">
              <a:avLst/>
            </a:prstGeom>
            <a:solidFill>
              <a:schemeClr val="bg1"/>
            </a:solidFill>
            <a:ln w="19050">
              <a:solidFill>
                <a:schemeClr val="tx1"/>
              </a:solidFill>
            </a:ln>
          </p:spPr>
          <p:txBody>
            <a:bodyPr wrap="square" lIns="36000" tIns="36000" rIns="36000" bIns="36000">
              <a:spAutoFit/>
            </a:bodyPr>
            <a:lstStyle/>
            <a:p>
              <a:pPr algn="ctr"/>
              <a:r>
                <a:rPr lang="en-GB" sz="1600" dirty="0"/>
                <a:t>6440</a:t>
              </a:r>
            </a:p>
          </p:txBody>
        </p:sp>
      </p:grpSp>
      <p:grpSp>
        <p:nvGrpSpPr>
          <p:cNvPr id="23" name="Group 22"/>
          <p:cNvGrpSpPr/>
          <p:nvPr/>
        </p:nvGrpSpPr>
        <p:grpSpPr>
          <a:xfrm>
            <a:off x="7119979" y="4327938"/>
            <a:ext cx="1085286" cy="1707929"/>
            <a:chOff x="4572000" y="4296872"/>
            <a:chExt cx="904126" cy="1422834"/>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19204"/>
            <a:stretch/>
          </p:blipFill>
          <p:spPr>
            <a:xfrm>
              <a:off x="4572000" y="4296872"/>
              <a:ext cx="904126" cy="1422834"/>
            </a:xfrm>
            <a:prstGeom prst="rect">
              <a:avLst/>
            </a:prstGeom>
          </p:spPr>
        </p:pic>
        <p:sp>
          <p:nvSpPr>
            <p:cNvPr id="29" name="Rectangle 28"/>
            <p:cNvSpPr/>
            <p:nvPr/>
          </p:nvSpPr>
          <p:spPr>
            <a:xfrm rot="198679">
              <a:off x="4658414" y="4890466"/>
              <a:ext cx="544530" cy="276465"/>
            </a:xfrm>
            <a:prstGeom prst="rect">
              <a:avLst/>
            </a:prstGeom>
            <a:solidFill>
              <a:schemeClr val="bg1"/>
            </a:solidFill>
            <a:ln w="19050">
              <a:solidFill>
                <a:schemeClr val="tx1"/>
              </a:solidFill>
            </a:ln>
          </p:spPr>
          <p:txBody>
            <a:bodyPr wrap="square" lIns="36000" tIns="36000" rIns="36000" bIns="36000">
              <a:spAutoFit/>
            </a:bodyPr>
            <a:lstStyle/>
            <a:p>
              <a:pPr algn="ctr"/>
              <a:r>
                <a:rPr lang="en-GB" sz="1600" dirty="0"/>
                <a:t>6608</a:t>
              </a:r>
            </a:p>
          </p:txBody>
        </p:sp>
      </p:grp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7032" t="-6390" r="3381" b="81285"/>
          <a:stretch/>
        </p:blipFill>
        <p:spPr>
          <a:xfrm>
            <a:off x="778067" y="3635566"/>
            <a:ext cx="1095902" cy="1071241"/>
          </a:xfrm>
          <a:prstGeom prst="ellipse">
            <a:avLst/>
          </a:prstGeom>
        </p:spPr>
      </p:pic>
      <p:sp>
        <p:nvSpPr>
          <p:cNvPr id="42" name="Rectangle 41"/>
          <p:cNvSpPr/>
          <p:nvPr/>
        </p:nvSpPr>
        <p:spPr>
          <a:xfrm>
            <a:off x="3906719" y="2956844"/>
            <a:ext cx="589262" cy="318924"/>
          </a:xfrm>
          <a:prstGeom prst="rect">
            <a:avLst/>
          </a:prstGeom>
          <a:solidFill>
            <a:schemeClr val="bg1"/>
          </a:solidFill>
          <a:ln w="19050">
            <a:solidFill>
              <a:srgbClr val="87BD31"/>
            </a:solidFill>
          </a:ln>
        </p:spPr>
        <p:txBody>
          <a:bodyPr wrap="square" lIns="36000" tIns="36000" rIns="36000" bIns="36000">
            <a:spAutoFit/>
          </a:bodyPr>
          <a:lstStyle/>
          <a:p>
            <a:pPr algn="ctr"/>
            <a:r>
              <a:rPr lang="en-GB" sz="1600" b="1" dirty="0"/>
              <a:t>6822</a:t>
            </a:r>
          </a:p>
        </p:txBody>
      </p:sp>
      <p:sp>
        <p:nvSpPr>
          <p:cNvPr id="43" name="Rectangle 42"/>
          <p:cNvSpPr/>
          <p:nvPr/>
        </p:nvSpPr>
        <p:spPr>
          <a:xfrm>
            <a:off x="3917343" y="4313617"/>
            <a:ext cx="589262" cy="318924"/>
          </a:xfrm>
          <a:prstGeom prst="rect">
            <a:avLst/>
          </a:prstGeom>
          <a:solidFill>
            <a:schemeClr val="bg1"/>
          </a:solidFill>
          <a:ln w="19050">
            <a:solidFill>
              <a:srgbClr val="87BD31"/>
            </a:solidFill>
          </a:ln>
        </p:spPr>
        <p:txBody>
          <a:bodyPr wrap="square" lIns="36000" tIns="36000" rIns="36000" bIns="36000">
            <a:spAutoFit/>
          </a:bodyPr>
          <a:lstStyle/>
          <a:p>
            <a:pPr algn="ctr"/>
            <a:r>
              <a:rPr lang="en-GB" sz="1600" b="1" dirty="0"/>
              <a:t>6608</a:t>
            </a:r>
          </a:p>
        </p:txBody>
      </p:sp>
      <p:sp>
        <p:nvSpPr>
          <p:cNvPr id="44" name="Rectangle 43"/>
          <p:cNvSpPr/>
          <p:nvPr/>
        </p:nvSpPr>
        <p:spPr>
          <a:xfrm>
            <a:off x="3884685" y="5635897"/>
            <a:ext cx="589262" cy="318924"/>
          </a:xfrm>
          <a:prstGeom prst="rect">
            <a:avLst/>
          </a:prstGeom>
          <a:solidFill>
            <a:schemeClr val="bg1"/>
          </a:solidFill>
          <a:ln w="19050">
            <a:solidFill>
              <a:srgbClr val="87BD31"/>
            </a:solidFill>
          </a:ln>
        </p:spPr>
        <p:txBody>
          <a:bodyPr wrap="square" lIns="36000" tIns="36000" rIns="36000" bIns="36000">
            <a:spAutoFit/>
          </a:bodyPr>
          <a:lstStyle/>
          <a:p>
            <a:pPr algn="ctr"/>
            <a:r>
              <a:rPr lang="en-GB" sz="1600" b="1" dirty="0"/>
              <a:t>6440</a:t>
            </a:r>
          </a:p>
        </p:txBody>
      </p:sp>
      <p:sp>
        <p:nvSpPr>
          <p:cNvPr id="7" name="Rectangle 6"/>
          <p:cNvSpPr/>
          <p:nvPr/>
        </p:nvSpPr>
        <p:spPr>
          <a:xfrm>
            <a:off x="4801628" y="2831819"/>
            <a:ext cx="3586722" cy="584775"/>
          </a:xfrm>
          <a:prstGeom prst="rect">
            <a:avLst/>
          </a:prstGeom>
          <a:solidFill>
            <a:schemeClr val="bg1"/>
          </a:solidFill>
          <a:ln w="19050">
            <a:solidFill>
              <a:srgbClr val="87BD31"/>
            </a:solidFill>
          </a:ln>
        </p:spPr>
        <p:txBody>
          <a:bodyPr wrap="square">
            <a:spAutoFit/>
          </a:bodyPr>
          <a:lstStyle/>
          <a:p>
            <a:r>
              <a:rPr lang="en-GB" sz="1600" dirty="0"/>
              <a:t>Accept any correct clue, such as the number has sixty-four tens.</a:t>
            </a:r>
          </a:p>
        </p:txBody>
      </p: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43" grpId="0" animBg="1"/>
      <p:bldP spid="4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xmlns="" id="{23B3C386-037D-47BC-B81B-E45DB0C567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4390" y="2030899"/>
            <a:ext cx="2722088" cy="3850438"/>
          </a:xfrm>
          <a:prstGeom prst="rect">
            <a:avLst/>
          </a:prstGeom>
          <a:effectLst>
            <a:outerShdw blurRad="63500" sx="102000" sy="102000" algn="ctr" rotWithShape="0">
              <a:prstClr val="black">
                <a:alpha val="20000"/>
              </a:prstClr>
            </a:outerShdw>
          </a:effectLst>
        </p:spPr>
      </p:pic>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xmlns="" id="{61B74EBF-AD1B-4DC1-AB71-6B21B868FC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xmlns="" id="{23B3C386-037D-47BC-B81B-E45DB0C567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8275" y="2032606"/>
            <a:ext cx="2722089" cy="385043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xmlns="" id="{A410F3B9-A120-4B78-B8FC-DBBE2542D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4426" y="2032606"/>
            <a:ext cx="2722089" cy="3850438"/>
          </a:xfrm>
          <a:prstGeom prst="rect">
            <a:avLst/>
          </a:prstGeom>
          <a:effectLst>
            <a:outerShdw blurRad="63500" sx="102000" sy="102000" algn="ctr" rotWithShape="0">
              <a:prstClr val="black">
                <a:alpha val="20000"/>
              </a:prstClr>
            </a:outerShdw>
          </a:effectLst>
        </p:spPr>
      </p:pic>
      <p:sp>
        <p:nvSpPr>
          <p:cNvPr id="16" name="Rectangle 15"/>
          <p:cNvSpPr/>
          <p:nvPr/>
        </p:nvSpPr>
        <p:spPr>
          <a:xfrm>
            <a:off x="445574" y="702863"/>
            <a:ext cx="2554480" cy="355276"/>
          </a:xfrm>
          <a:prstGeom prst="rect">
            <a:avLst/>
          </a:prstGeom>
          <a:solidFill>
            <a:srgbClr val="072F54"/>
          </a:solidFill>
        </p:spPr>
        <p:txBody>
          <a:bodyPr wrap="square" lIns="180000" tIns="36000" rIns="180000" bIns="72000" anchor="ctr">
            <a:spAutoFit/>
          </a:bodyPr>
          <a:lstStyle/>
          <a:p>
            <a:r>
              <a:rPr lang="en-GB" altLang="en-US" sz="1600" b="1" dirty="0">
                <a:solidFill>
                  <a:schemeClr val="bg1"/>
                </a:solidFill>
              </a:rPr>
              <a:t>1000s, 100s, 10s and 1s</a:t>
            </a:r>
          </a:p>
        </p:txBody>
      </p:sp>
      <p:pic>
        <p:nvPicPr>
          <p:cNvPr id="3" name="Picture 2"/>
          <p:cNvPicPr>
            <a:picLocks noChangeAspect="1"/>
          </p:cNvPicPr>
          <p:nvPr/>
        </p:nvPicPr>
        <p:blipFill rotWithShape="1">
          <a:blip r:embed="rId6"/>
          <a:srcRect l="9901"/>
          <a:stretch/>
        </p:blipFill>
        <p:spPr>
          <a:xfrm>
            <a:off x="749021" y="2030899"/>
            <a:ext cx="2087313" cy="2554445"/>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138" t="1433" r="52029" b="1649"/>
          <a:stretch/>
        </p:blipFill>
        <p:spPr>
          <a:xfrm rot="1513880">
            <a:off x="2534031" y="2892044"/>
            <a:ext cx="717355" cy="2145718"/>
          </a:xfrm>
          <a:prstGeom prst="rect">
            <a:avLst/>
          </a:prstGeom>
        </p:spPr>
      </p:pic>
      <p:pic>
        <p:nvPicPr>
          <p:cNvPr id="22" name="Boy Writing">
            <a:extLst>
              <a:ext uri="{FF2B5EF4-FFF2-40B4-BE49-F238E27FC236}">
                <a16:creationId xmlns:a16="http://schemas.microsoft.com/office/drawing/2014/main" xmlns="" id="{59E92074-8F0A-4A38-87B2-6E07FF3C864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6" t="622" r="32362"/>
          <a:stretch/>
        </p:blipFill>
        <p:spPr>
          <a:xfrm>
            <a:off x="749021" y="1928694"/>
            <a:ext cx="4038155" cy="4164130"/>
          </a:xfrm>
          <a:prstGeom prst="rect">
            <a:avLst/>
          </a:prstGeom>
        </p:spPr>
      </p:pic>
    </p:spTree>
    <p:extLst>
      <p:ext uri="{BB962C8B-B14F-4D97-AF65-F5344CB8AC3E}">
        <p14:creationId xmlns:p14="http://schemas.microsoft.com/office/powerpoint/2010/main" val="177127248"/>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Mastery PowerPoint Template" id="{43689DF9-D287-432E-9F40-D237B819A1A7}" vid="{5144CDE6-24FE-4389-99E0-1DDC4C0A7B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151</TotalTime>
  <Words>460</Words>
  <Application>Microsoft Office PowerPoint</Application>
  <PresentationFormat>On-screen Show (4:3)</PresentationFormat>
  <Paragraphs>106</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Tuffy-TTF</vt:lpstr>
      <vt:lpstr>Tuffy</vt:lpstr>
      <vt:lpstr>Calibri</vt:lpstr>
      <vt:lpstr>Kalam</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 Haigh</dc:creator>
  <cp:lastModifiedBy>Mark</cp:lastModifiedBy>
  <cp:revision>21</cp:revision>
  <dcterms:created xsi:type="dcterms:W3CDTF">2019-08-16T14:54:48Z</dcterms:created>
  <dcterms:modified xsi:type="dcterms:W3CDTF">2020-04-01T19:51:06Z</dcterms:modified>
</cp:coreProperties>
</file>