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15" r:id="rId5"/>
    <p:sldMasterId id="2147483695" r:id="rId6"/>
    <p:sldMasterId id="2147483674" r:id="rId7"/>
    <p:sldMasterId id="2147483714" r:id="rId8"/>
    <p:sldMasterId id="2147483683" r:id="rId9"/>
  </p:sldMasterIdLst>
  <p:sldIdLst>
    <p:sldId id="256" r:id="rId10"/>
    <p:sldId id="257" r:id="rId11"/>
    <p:sldId id="258" r:id="rId12"/>
    <p:sldId id="259" r:id="rId13"/>
    <p:sldId id="260" r:id="rId14"/>
    <p:sldId id="261" r:id="rId15"/>
    <p:sldId id="262" r:id="rId16"/>
    <p:sldId id="263"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dirty="0" smtClean="0">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149436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5" name="TextBox 4"/>
          <p:cNvSpPr txBox="1"/>
          <p:nvPr userDrawn="1"/>
        </p:nvSpPr>
        <p:spPr>
          <a:xfrm>
            <a:off x="551186" y="548639"/>
            <a:ext cx="4713919"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a:t>
            </a:r>
            <a:r>
              <a:rPr lang="en-GB" sz="3200" dirty="0" smtClean="0">
                <a:solidFill>
                  <a:schemeClr val="tx1"/>
                </a:solidFill>
              </a:rPr>
              <a:t>sharing</a:t>
            </a:r>
            <a:r>
              <a:rPr lang="en-GB" sz="3200" dirty="0" smtClean="0">
                <a:solidFill>
                  <a:srgbClr val="FFFF00"/>
                </a:solidFill>
              </a:rPr>
              <a:t> </a:t>
            </a:r>
            <a:r>
              <a:rPr lang="en-GB" sz="3200" dirty="0" smtClean="0">
                <a:solidFill>
                  <a:schemeClr val="bg1"/>
                </a:solidFill>
              </a:rPr>
              <a:t>into</a:t>
            </a:r>
            <a:r>
              <a:rPr lang="en-GB" sz="3200" dirty="0" smtClean="0">
                <a:solidFill>
                  <a:srgbClr val="FFFF00"/>
                </a:solidFill>
              </a:rPr>
              <a:t> </a:t>
            </a:r>
            <a:r>
              <a:rPr lang="en-GB" sz="3200" dirty="0" smtClean="0">
                <a:solidFill>
                  <a:schemeClr val="tx1"/>
                </a:solidFill>
              </a:rPr>
              <a:t>action</a:t>
            </a:r>
            <a:r>
              <a:rPr lang="en-GB" sz="3200" dirty="0" smtClean="0">
                <a:solidFill>
                  <a:schemeClr val="bg1"/>
                </a:solidFill>
              </a:rPr>
              <a:t>!</a:t>
            </a:r>
            <a:endParaRPr lang="en-GB" sz="3200" dirty="0">
              <a:solidFill>
                <a:schemeClr val="bg1"/>
              </a:solidFill>
            </a:endParaRP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chemeClr val="tx1"/>
                </a:solidFill>
              </a:rPr>
              <a:t>You might like to try:</a:t>
            </a:r>
            <a:endParaRPr lang="en-GB" sz="3200" dirty="0">
              <a:solidFill>
                <a:schemeClr val="tx1"/>
              </a:solidFill>
            </a:endParaRPr>
          </a:p>
        </p:txBody>
      </p:sp>
      <p:pic>
        <p:nvPicPr>
          <p:cNvPr id="8" name="Picture 7"/>
          <p:cNvPicPr>
            <a:picLocks/>
          </p:cNvPicPr>
          <p:nvPr userDrawn="1"/>
        </p:nvPicPr>
        <p:blipFill>
          <a:blip r:embed="rId3"/>
          <a:stretch>
            <a:fillRect/>
          </a:stretch>
        </p:blipFill>
        <p:spPr>
          <a:xfrm>
            <a:off x="10973573" y="170262"/>
            <a:ext cx="1080000" cy="1080000"/>
          </a:xfrm>
          <a:prstGeom prst="rect">
            <a:avLst/>
          </a:prstGeom>
          <a:ln>
            <a:solidFill>
              <a:srgbClr val="000000"/>
            </a:solidFill>
          </a:ln>
        </p:spPr>
      </p:pic>
    </p:spTree>
    <p:extLst>
      <p:ext uri="{BB962C8B-B14F-4D97-AF65-F5344CB8AC3E}">
        <p14:creationId xmlns:p14="http://schemas.microsoft.com/office/powerpoint/2010/main" val="9960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sp>
        <p:nvSpPr>
          <p:cNvPr id="8" name="TextBox 7"/>
          <p:cNvSpPr txBox="1"/>
          <p:nvPr userDrawn="1"/>
        </p:nvSpPr>
        <p:spPr>
          <a:xfrm>
            <a:off x="551186" y="548639"/>
            <a:ext cx="5545301"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encouraging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pic>
        <p:nvPicPr>
          <p:cNvPr id="9" name="Picture 8"/>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26470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sp>
        <p:nvSpPr>
          <p:cNvPr id="10" name="TextBox 9"/>
          <p:cNvSpPr txBox="1"/>
          <p:nvPr userDrawn="1"/>
        </p:nvSpPr>
        <p:spPr>
          <a:xfrm>
            <a:off x="551186" y="548639"/>
            <a:ext cx="4842608"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creating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pic>
        <p:nvPicPr>
          <p:cNvPr id="11" name="Picture 10"/>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1362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sp>
        <p:nvSpPr>
          <p:cNvPr id="8" name="TextBox 7"/>
          <p:cNvSpPr txBox="1"/>
          <p:nvPr userDrawn="1"/>
        </p:nvSpPr>
        <p:spPr>
          <a:xfrm>
            <a:off x="551186" y="548639"/>
            <a:ext cx="5354158"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celebrating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pic>
        <p:nvPicPr>
          <p:cNvPr id="11" name="Picture 10"/>
          <p:cNvPicPr>
            <a:picLocks/>
          </p:cNvPicPr>
          <p:nvPr userDrawn="1"/>
        </p:nvPicPr>
        <p:blipFill>
          <a:blip r:embed="rId3"/>
          <a:stretch>
            <a:fillRect/>
          </a:stretch>
        </p:blipFill>
        <p:spPr>
          <a:xfrm>
            <a:off x="10947934" y="143555"/>
            <a:ext cx="1080000" cy="1080000"/>
          </a:xfrm>
          <a:prstGeom prst="rect">
            <a:avLst/>
          </a:prstGeom>
          <a:ln>
            <a:solidFill>
              <a:srgbClr val="000000"/>
            </a:solidFill>
          </a:ln>
        </p:spPr>
      </p:pic>
    </p:spTree>
    <p:extLst>
      <p:ext uri="{BB962C8B-B14F-4D97-AF65-F5344CB8AC3E}">
        <p14:creationId xmlns:p14="http://schemas.microsoft.com/office/powerpoint/2010/main" val="20277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10" name="TextBox 9"/>
          <p:cNvSpPr txBox="1"/>
          <p:nvPr userDrawn="1"/>
        </p:nvSpPr>
        <p:spPr>
          <a:xfrm>
            <a:off x="551186" y="548639"/>
            <a:ext cx="4631781" cy="584775"/>
          </a:xfrm>
          <a:prstGeom prst="rect">
            <a:avLst/>
          </a:prstGeom>
          <a:noFill/>
        </p:spPr>
        <p:txBody>
          <a:bodyPr wrap="none" rtlCol="0">
            <a:spAutoFit/>
          </a:bodyPr>
          <a:lstStyle/>
          <a:p>
            <a:r>
              <a:rPr lang="en-GB" sz="3200" dirty="0" smtClean="0">
                <a:solidFill>
                  <a:schemeClr val="tx1"/>
                </a:solidFill>
              </a:rPr>
              <a:t>Putting</a:t>
            </a:r>
            <a:r>
              <a:rPr lang="en-GB" sz="3200" dirty="0" smtClean="0">
                <a:solidFill>
                  <a:srgbClr val="FFFF00"/>
                </a:solidFill>
              </a:rPr>
              <a:t> </a:t>
            </a:r>
            <a:r>
              <a:rPr lang="en-GB" sz="3200" dirty="0" smtClean="0">
                <a:solidFill>
                  <a:srgbClr val="0070C0"/>
                </a:solidFill>
              </a:rPr>
              <a:t>resting</a:t>
            </a:r>
            <a:r>
              <a:rPr lang="en-GB" sz="3200" dirty="0" smtClean="0">
                <a:solidFill>
                  <a:srgbClr val="FFFF00"/>
                </a:solidFill>
              </a:rPr>
              <a:t> </a:t>
            </a:r>
            <a:r>
              <a:rPr lang="en-GB" sz="3200" dirty="0" smtClean="0">
                <a:solidFill>
                  <a:schemeClr val="tx1"/>
                </a:solidFill>
              </a:rPr>
              <a:t>into</a:t>
            </a:r>
            <a:r>
              <a:rPr lang="en-GB" sz="3200" dirty="0" smtClean="0">
                <a:solidFill>
                  <a:srgbClr val="FFFF00"/>
                </a:solidFill>
              </a:rPr>
              <a:t> </a:t>
            </a:r>
            <a:r>
              <a:rPr lang="en-GB" sz="3200" dirty="0" smtClean="0">
                <a:solidFill>
                  <a:srgbClr val="0070C0"/>
                </a:solidFill>
              </a:rPr>
              <a:t>action</a:t>
            </a:r>
            <a:r>
              <a:rPr lang="en-GB" sz="3200" dirty="0" smtClean="0">
                <a:solidFill>
                  <a:schemeClr val="tx1"/>
                </a:solidFill>
              </a:rPr>
              <a:t>!</a:t>
            </a:r>
            <a:endParaRPr lang="en-GB" sz="3200" dirty="0">
              <a:solidFill>
                <a:schemeClr val="tx1"/>
              </a:solidFill>
            </a:endParaRPr>
          </a:p>
        </p:txBody>
      </p:sp>
      <p:sp>
        <p:nvSpPr>
          <p:cNvPr id="11" name="TextBox 10"/>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0070C0"/>
                </a:solidFill>
              </a:rPr>
              <a:t>You might like to try:</a:t>
            </a:r>
            <a:endParaRPr lang="en-GB" sz="3200" dirty="0">
              <a:solidFill>
                <a:srgbClr val="0070C0"/>
              </a:solidFill>
            </a:endParaRP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07057" y="143555"/>
            <a:ext cx="1080000" cy="1080000"/>
          </a:xfrm>
          <a:prstGeom prst="rect">
            <a:avLst/>
          </a:prstGeom>
          <a:ln>
            <a:solidFill>
              <a:schemeClr val="tx1"/>
            </a:solidFill>
          </a:ln>
        </p:spPr>
      </p:pic>
    </p:spTree>
    <p:extLst>
      <p:ext uri="{BB962C8B-B14F-4D97-AF65-F5344CB8AC3E}">
        <p14:creationId xmlns:p14="http://schemas.microsoft.com/office/powerpoint/2010/main" val="31833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sp>
        <p:nvSpPr>
          <p:cNvPr id="10" name="TextBox 9"/>
          <p:cNvSpPr txBox="1"/>
          <p:nvPr userDrawn="1"/>
        </p:nvSpPr>
        <p:spPr>
          <a:xfrm>
            <a:off x="551186" y="548639"/>
            <a:ext cx="5068824"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reflecting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pic>
        <p:nvPicPr>
          <p:cNvPr id="11" name="Picture 10"/>
          <p:cNvPicPr>
            <a:picLocks/>
          </p:cNvPicPr>
          <p:nvPr userDrawn="1"/>
        </p:nvPicPr>
        <p:blipFill>
          <a:blip r:embed="rId3"/>
          <a:stretch>
            <a:fillRect/>
          </a:stretch>
        </p:blipFill>
        <p:spPr>
          <a:xfrm>
            <a:off x="11006287" y="170262"/>
            <a:ext cx="1080000" cy="1080000"/>
          </a:xfrm>
          <a:prstGeom prst="rect">
            <a:avLst/>
          </a:prstGeom>
          <a:ln>
            <a:solidFill>
              <a:srgbClr val="000000"/>
            </a:solidFill>
          </a:ln>
        </p:spPr>
      </p:pic>
    </p:spTree>
    <p:extLst>
      <p:ext uri="{BB962C8B-B14F-4D97-AF65-F5344CB8AC3E}">
        <p14:creationId xmlns:p14="http://schemas.microsoft.com/office/powerpoint/2010/main" val="38797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a:stretch>
            <a:fillRect/>
          </a:stretch>
        </p:blipFill>
        <p:spPr>
          <a:xfrm>
            <a:off x="10886487" y="147659"/>
            <a:ext cx="1080000" cy="1080000"/>
          </a:xfrm>
          <a:prstGeom prst="rect">
            <a:avLst/>
          </a:prstGeom>
          <a:ln w="12700">
            <a:solidFill>
              <a:srgbClr val="000000"/>
            </a:solidFill>
          </a:ln>
        </p:spPr>
      </p:pic>
      <p:sp>
        <p:nvSpPr>
          <p:cNvPr id="5" name="Rectangle 4"/>
          <p:cNvSpPr/>
          <p:nvPr userDrawn="1"/>
        </p:nvSpPr>
        <p:spPr>
          <a:xfrm>
            <a:off x="6061167" y="1126649"/>
            <a:ext cx="4469493" cy="584775"/>
          </a:xfrm>
          <a:prstGeom prst="rect">
            <a:avLst/>
          </a:prstGeom>
        </p:spPr>
        <p:txBody>
          <a:bodyPr wrap="non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1" name="TextBox 10"/>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praying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31951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8" name="Picture 7"/>
          <p:cNvPicPr>
            <a:picLocks/>
          </p:cNvPicPr>
          <p:nvPr userDrawn="1"/>
        </p:nvPicPr>
        <p:blipFill>
          <a:blip r:embed="rId3"/>
          <a:stretch>
            <a:fillRect/>
          </a:stretch>
        </p:blipFill>
        <p:spPr>
          <a:xfrm>
            <a:off x="10886487" y="147659"/>
            <a:ext cx="1080000" cy="1080000"/>
          </a:xfrm>
          <a:prstGeom prst="rect">
            <a:avLst/>
          </a:prstGeom>
          <a:ln>
            <a:solidFill>
              <a:srgbClr val="000000"/>
            </a:solidFill>
          </a:ln>
        </p:spPr>
      </p:pic>
      <p:sp>
        <p:nvSpPr>
          <p:cNvPr id="11" name="Rectangle 10"/>
          <p:cNvSpPr/>
          <p:nvPr userDrawn="1"/>
        </p:nvSpPr>
        <p:spPr>
          <a:xfrm>
            <a:off x="6061168" y="1130554"/>
            <a:ext cx="4600782" cy="584775"/>
          </a:xfrm>
          <a:prstGeom prst="rect">
            <a:avLst/>
          </a:prstGeom>
        </p:spPr>
        <p:txBody>
          <a:bodyPr wrap="square">
            <a:spAutoFit/>
          </a:bodyPr>
          <a:lstStyle/>
          <a:p>
            <a:r>
              <a:rPr lang="en-GB" sz="3200" u="sng" dirty="0" smtClean="0">
                <a:solidFill>
                  <a:schemeClr val="tx1"/>
                </a:solidFill>
                <a:latin typeface="Calibri" panose="020F0502020204030204" pitchFamily="34" charset="0"/>
                <a:cs typeface="Calibri" panose="020F0502020204030204" pitchFamily="34" charset="0"/>
              </a:rPr>
              <a:t>The </a:t>
            </a:r>
            <a:r>
              <a:rPr lang="en-GB" sz="3200" u="sng" dirty="0">
                <a:solidFill>
                  <a:schemeClr val="tx1"/>
                </a:solidFill>
                <a:latin typeface="Calibri" panose="020F0502020204030204" pitchFamily="34" charset="0"/>
                <a:cs typeface="Calibri" panose="020F0502020204030204" pitchFamily="34" charset="0"/>
              </a:rPr>
              <a:t>Rhythm of Life Prayer</a:t>
            </a:r>
          </a:p>
        </p:txBody>
      </p:sp>
      <p:sp>
        <p:nvSpPr>
          <p:cNvPr id="12" name="Rectangle 11"/>
          <p:cNvSpPr/>
          <p:nvPr userDrawn="1"/>
        </p:nvSpPr>
        <p:spPr>
          <a:xfrm>
            <a:off x="600635" y="1126649"/>
            <a:ext cx="3518527" cy="584775"/>
          </a:xfrm>
          <a:prstGeom prst="rect">
            <a:avLst/>
          </a:prstGeom>
        </p:spPr>
        <p:txBody>
          <a:bodyPr wrap="none">
            <a:spAutoFit/>
          </a:bodyPr>
          <a:lstStyle/>
          <a:p>
            <a:r>
              <a:rPr lang="en-GB" sz="3200" u="sng" dirty="0">
                <a:solidFill>
                  <a:schemeClr val="tx1"/>
                </a:solidFill>
                <a:latin typeface="Calibri" panose="020F0502020204030204" pitchFamily="34" charset="0"/>
                <a:cs typeface="Calibri" panose="020F0502020204030204" pitchFamily="34" charset="0"/>
              </a:rPr>
              <a:t>A Prayer for the Day</a:t>
            </a:r>
          </a:p>
        </p:txBody>
      </p:sp>
      <p:sp>
        <p:nvSpPr>
          <p:cNvPr id="13"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4"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5" name="TextBox 14"/>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sharing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12555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5"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8" name="Rectangle 7"/>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2" name="TextBox 11"/>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encouraging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21470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1" name="TextBox 10"/>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creating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6320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498934" y="461555"/>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25367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8" name="Rectangle 7"/>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0"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2" name="TextBox 11"/>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celebrating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31908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86487" y="165078"/>
            <a:ext cx="1080000" cy="1080000"/>
          </a:xfrm>
          <a:prstGeom prst="rect">
            <a:avLst/>
          </a:prstGeom>
          <a:ln>
            <a:solidFill>
              <a:schemeClr val="tx1"/>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smtClean="0">
                <a:solidFill>
                  <a:srgbClr val="0070C0"/>
                </a:solidFill>
                <a:latin typeface="Calibri" panose="020F0502020204030204" pitchFamily="34" charset="0"/>
                <a:cs typeface="Calibri" panose="020F0502020204030204" pitchFamily="34" charset="0"/>
              </a:rPr>
              <a:t>The </a:t>
            </a:r>
            <a:r>
              <a:rPr lang="en-GB" sz="3200" u="sng" dirty="0">
                <a:solidFill>
                  <a:srgbClr val="0070C0"/>
                </a:solidFill>
                <a:latin typeface="Calibri" panose="020F0502020204030204" pitchFamily="34" charset="0"/>
                <a:cs typeface="Calibri" panose="020F0502020204030204" pitchFamily="34" charset="0"/>
              </a:rPr>
              <a:t>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0070C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tx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tx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tx1"/>
              </a:solidFill>
              <a:latin typeface="+mn-lt"/>
            </a:endParaRPr>
          </a:p>
        </p:txBody>
      </p:sp>
      <p:sp>
        <p:nvSpPr>
          <p:cNvPr id="13" name="TextBox 12"/>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tx1"/>
                </a:solidFill>
              </a:rPr>
              <a:t>Loving God,</a:t>
            </a:r>
          </a:p>
          <a:p>
            <a:r>
              <a:rPr lang="en-GB" sz="3200" dirty="0" smtClean="0">
                <a:solidFill>
                  <a:schemeClr val="tx1"/>
                </a:solidFill>
              </a:rPr>
              <a:t>As we journey through this season</a:t>
            </a:r>
          </a:p>
          <a:p>
            <a:r>
              <a:rPr lang="en-GB" sz="3200" dirty="0" smtClean="0">
                <a:solidFill>
                  <a:schemeClr val="tx1"/>
                </a:solidFill>
              </a:rPr>
              <a:t>Help us to practice </a:t>
            </a:r>
          </a:p>
          <a:p>
            <a:r>
              <a:rPr lang="en-GB" sz="3200" dirty="0" smtClean="0">
                <a:solidFill>
                  <a:schemeClr val="tx1"/>
                </a:solidFill>
              </a:rPr>
              <a:t>the habit of resting</a:t>
            </a:r>
          </a:p>
          <a:p>
            <a:r>
              <a:rPr lang="en-GB" sz="3200" dirty="0" smtClean="0">
                <a:solidFill>
                  <a:schemeClr val="tx1"/>
                </a:solidFill>
              </a:rPr>
              <a:t>So that the rhythm of our lives</a:t>
            </a:r>
          </a:p>
          <a:p>
            <a:r>
              <a:rPr lang="en-GB" sz="3200" dirty="0" smtClean="0">
                <a:solidFill>
                  <a:schemeClr val="tx1"/>
                </a:solidFill>
              </a:rPr>
              <a:t>Can bring us closer to each other </a:t>
            </a:r>
          </a:p>
          <a:p>
            <a:r>
              <a:rPr lang="en-GB" sz="3200" dirty="0" smtClean="0">
                <a:solidFill>
                  <a:schemeClr val="tx1"/>
                </a:solidFill>
              </a:rPr>
              <a:t>and to you.</a:t>
            </a:r>
          </a:p>
          <a:p>
            <a:r>
              <a:rPr lang="en-GB" sz="3200" dirty="0" smtClean="0">
                <a:solidFill>
                  <a:schemeClr val="tx1"/>
                </a:solidFill>
              </a:rPr>
              <a:t>Amen</a:t>
            </a:r>
          </a:p>
        </p:txBody>
      </p:sp>
    </p:spTree>
    <p:extLst>
      <p:ext uri="{BB962C8B-B14F-4D97-AF65-F5344CB8AC3E}">
        <p14:creationId xmlns:p14="http://schemas.microsoft.com/office/powerpoint/2010/main" val="1123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991100" y="147659"/>
            <a:ext cx="1080000" cy="1080000"/>
          </a:xfrm>
          <a:prstGeom prst="rect">
            <a:avLst/>
          </a:prstGeom>
          <a:ln>
            <a:solidFill>
              <a:srgbClr val="000000"/>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3" name="TextBox 12"/>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reflecting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7698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65421877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258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093399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Tree>
    <p:extLst>
      <p:ext uri="{BB962C8B-B14F-4D97-AF65-F5344CB8AC3E}">
        <p14:creationId xmlns:p14="http://schemas.microsoft.com/office/powerpoint/2010/main" val="1986459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46515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4250AD-5494-40E5-8A1F-923D3B709D0B}"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47349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4250AD-5494-40E5-8A1F-923D3B709D0B}"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33066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07644" y="435430"/>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13490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50AD-5494-40E5-8A1F-923D3B709D0B}"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86569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622990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017765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543930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83032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33769" y="487682"/>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6512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383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8" name="Picture 7"/>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16908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25060" y="548641"/>
            <a:ext cx="10796264"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3767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pic>
        <p:nvPicPr>
          <p:cNvPr id="6" name="Picture 5"/>
          <p:cNvPicPr>
            <a:picLocks/>
          </p:cNvPicPr>
          <p:nvPr userDrawn="1"/>
        </p:nvPicPr>
        <p:blipFill>
          <a:blip r:embed="rId3"/>
          <a:stretch>
            <a:fillRect/>
          </a:stretch>
        </p:blipFill>
        <p:spPr>
          <a:xfrm>
            <a:off x="10952228" y="5601302"/>
            <a:ext cx="1080000" cy="1080000"/>
          </a:xfrm>
          <a:prstGeom prst="rect">
            <a:avLst/>
          </a:prstGeom>
          <a:ln>
            <a:solidFill>
              <a:srgbClr val="000000"/>
            </a:solidFill>
          </a:ln>
        </p:spPr>
      </p:pic>
    </p:spTree>
    <p:extLst>
      <p:ext uri="{BB962C8B-B14F-4D97-AF65-F5344CB8AC3E}">
        <p14:creationId xmlns:p14="http://schemas.microsoft.com/office/powerpoint/2010/main" val="16563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a:p>
            <a:pPr lvl="0"/>
            <a:endParaRPr lang="en-US" dirty="0" smtClean="0"/>
          </a:p>
          <a:p>
            <a:pPr lvl="0"/>
            <a:r>
              <a:rPr lang="en-US" dirty="0" smtClean="0"/>
              <a:t>Or</a:t>
            </a:r>
          </a:p>
          <a:p>
            <a:pPr lvl="0"/>
            <a:endParaRPr lang="en-US" dirty="0" smtClean="0"/>
          </a:p>
          <a:p>
            <a:pPr lvl="0"/>
            <a:r>
              <a:rPr lang="en-US" dirty="0" smtClean="0"/>
              <a:t>Two</a:t>
            </a:r>
          </a:p>
        </p:txBody>
      </p:sp>
      <p:sp>
        <p:nvSpPr>
          <p:cNvPr id="5" name="TextBox 4"/>
          <p:cNvSpPr txBox="1"/>
          <p:nvPr userDrawn="1"/>
        </p:nvSpPr>
        <p:spPr>
          <a:xfrm>
            <a:off x="551186" y="548639"/>
            <a:ext cx="4818114" cy="584775"/>
          </a:xfrm>
          <a:prstGeom prst="rect">
            <a:avLst/>
          </a:prstGeom>
          <a:noFill/>
        </p:spPr>
        <p:txBody>
          <a:bodyPr wrap="none" rtlCol="0">
            <a:spAutoFit/>
          </a:bodyPr>
          <a:lstStyle/>
          <a:p>
            <a:r>
              <a:rPr lang="en-GB" sz="3200" dirty="0" smtClean="0">
                <a:solidFill>
                  <a:schemeClr val="bg1"/>
                </a:solidFill>
              </a:rPr>
              <a:t>Putting</a:t>
            </a:r>
            <a:r>
              <a:rPr lang="en-GB" sz="3200" dirty="0" smtClean="0">
                <a:solidFill>
                  <a:srgbClr val="FFFF00"/>
                </a:solidFill>
              </a:rPr>
              <a:t> praying </a:t>
            </a:r>
            <a:r>
              <a:rPr lang="en-GB" sz="3200" dirty="0" smtClean="0">
                <a:solidFill>
                  <a:schemeClr val="bg1"/>
                </a:solidFill>
              </a:rPr>
              <a:t>into</a:t>
            </a:r>
            <a:r>
              <a:rPr lang="en-GB" sz="3200" dirty="0" smtClean="0">
                <a:solidFill>
                  <a:srgbClr val="FFFF00"/>
                </a:solidFill>
              </a:rPr>
              <a:t> action</a:t>
            </a:r>
            <a:r>
              <a:rPr lang="en-GB" sz="3200" dirty="0" smtClean="0">
                <a:solidFill>
                  <a:schemeClr val="bg1"/>
                </a:solidFill>
              </a:rPr>
              <a:t>!</a:t>
            </a:r>
            <a:endParaRPr lang="en-GB" sz="3200" dirty="0">
              <a:solidFill>
                <a:schemeClr val="bg1"/>
              </a:solidFill>
            </a:endParaRP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smtClean="0">
                <a:solidFill>
                  <a:srgbClr val="FFFF00"/>
                </a:solidFill>
              </a:rPr>
              <a:t>You might like to try:</a:t>
            </a:r>
            <a:endParaRPr lang="en-GB" sz="3200" dirty="0">
              <a:solidFill>
                <a:srgbClr val="FFFF00"/>
              </a:solidFill>
            </a:endParaRPr>
          </a:p>
        </p:txBody>
      </p:sp>
      <p:pic>
        <p:nvPicPr>
          <p:cNvPr id="7" name="Picture 6"/>
          <p:cNvPicPr>
            <a:picLocks/>
          </p:cNvPicPr>
          <p:nvPr userDrawn="1"/>
        </p:nvPicPr>
        <p:blipFill>
          <a:blip r:embed="rId3"/>
          <a:stretch>
            <a:fillRect/>
          </a:stretch>
        </p:blipFill>
        <p:spPr>
          <a:xfrm>
            <a:off x="10964865" y="143555"/>
            <a:ext cx="1080000" cy="1080000"/>
          </a:xfrm>
          <a:prstGeom prst="rect">
            <a:avLst/>
          </a:prstGeom>
          <a:ln w="12700">
            <a:solidFill>
              <a:srgbClr val="000000"/>
            </a:solidFill>
          </a:ln>
        </p:spPr>
      </p:pic>
    </p:spTree>
    <p:extLst>
      <p:ext uri="{BB962C8B-B14F-4D97-AF65-F5344CB8AC3E}">
        <p14:creationId xmlns:p14="http://schemas.microsoft.com/office/powerpoint/2010/main" val="34360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Opening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2250725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Content Slides</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1C53-32F0-4BF9-B10A-24C5700C230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6986-F85A-4B16-A6DE-240BAD5C02B3}" type="slidenum">
              <a:rPr lang="en-GB" smtClean="0"/>
              <a:t>‹#›</a:t>
            </a:fld>
            <a:endParaRPr lang="en-GB"/>
          </a:p>
        </p:txBody>
      </p:sp>
    </p:spTree>
    <p:extLst>
      <p:ext uri="{BB962C8B-B14F-4D97-AF65-F5344CB8AC3E}">
        <p14:creationId xmlns:p14="http://schemas.microsoft.com/office/powerpoint/2010/main" val="24122063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Action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CC6D7-32C3-40BC-81FE-6ACF58FC6C6D}"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0D01-505F-4A60-8FF8-4367090B9F0B}" type="slidenum">
              <a:rPr lang="en-GB" smtClean="0"/>
              <a:t>‹#›</a:t>
            </a:fld>
            <a:endParaRPr lang="en-GB"/>
          </a:p>
        </p:txBody>
      </p:sp>
    </p:spTree>
    <p:extLst>
      <p:ext uri="{BB962C8B-B14F-4D97-AF65-F5344CB8AC3E}">
        <p14:creationId xmlns:p14="http://schemas.microsoft.com/office/powerpoint/2010/main" val="1402060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Prayer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7BF4-E585-463A-A85A-8ED2375C59D2}"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D434-FC01-406E-A299-280C20C82524}" type="slidenum">
              <a:rPr lang="en-GB" smtClean="0"/>
              <a:t>‹#›</a:t>
            </a:fld>
            <a:endParaRPr lang="en-GB"/>
          </a:p>
        </p:txBody>
      </p:sp>
    </p:spTree>
    <p:extLst>
      <p:ext uri="{BB962C8B-B14F-4D97-AF65-F5344CB8AC3E}">
        <p14:creationId xmlns:p14="http://schemas.microsoft.com/office/powerpoint/2010/main" val="1556817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07886-FD9D-4B2B-86BD-075D0231177E}"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013B-9ED7-4A74-80A1-DBAB3F225D8E}" type="slidenum">
              <a:rPr lang="en-GB" smtClean="0"/>
              <a:t>‹#›</a:t>
            </a:fld>
            <a:endParaRPr lang="en-GB"/>
          </a:p>
        </p:txBody>
      </p:sp>
    </p:spTree>
    <p:extLst>
      <p:ext uri="{BB962C8B-B14F-4D97-AF65-F5344CB8AC3E}">
        <p14:creationId xmlns:p14="http://schemas.microsoft.com/office/powerpoint/2010/main" val="177729404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50AD-5494-40E5-8A1F-923D3B709D0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0940-D09B-4A5D-8396-7662EEC4494A}" type="slidenum">
              <a:rPr lang="en-GB" smtClean="0"/>
              <a:t>‹#›</a:t>
            </a:fld>
            <a:endParaRPr lang="en-GB"/>
          </a:p>
        </p:txBody>
      </p:sp>
    </p:spTree>
    <p:extLst>
      <p:ext uri="{BB962C8B-B14F-4D97-AF65-F5344CB8AC3E}">
        <p14:creationId xmlns:p14="http://schemas.microsoft.com/office/powerpoint/2010/main" val="22719004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23.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2527423" cy="769441"/>
          </a:xfrm>
          <a:prstGeom prst="rect">
            <a:avLst/>
          </a:prstGeom>
          <a:noFill/>
        </p:spPr>
        <p:txBody>
          <a:bodyPr wrap="none" rtlCol="0">
            <a:spAutoFit/>
          </a:bodyPr>
          <a:lstStyle/>
          <a:p>
            <a:r>
              <a:rPr lang="en-GB" sz="4400" b="1" dirty="0" smtClean="0">
                <a:ln>
                  <a:solidFill>
                    <a:srgbClr val="7030A0"/>
                  </a:solidFill>
                </a:ln>
                <a:solidFill>
                  <a:schemeClr val="bg1"/>
                </a:solidFill>
                <a:latin typeface="Bodoni MT" panose="02070603080606020203" pitchFamily="18" charset="0"/>
              </a:rPr>
              <a:t>Reflecting</a:t>
            </a:r>
            <a:endParaRPr lang="en-GB" sz="4400" b="1" dirty="0">
              <a:ln>
                <a:solidFill>
                  <a:srgbClr val="7030A0"/>
                </a:solidFill>
              </a:ln>
              <a:solidFill>
                <a:schemeClr val="bg1"/>
              </a:solidFill>
              <a:latin typeface="Bodoni MT" panose="02070603080606020203" pitchFamily="18" charset="0"/>
            </a:endParaRPr>
          </a:p>
        </p:txBody>
      </p:sp>
    </p:spTree>
    <p:extLst>
      <p:ext uri="{BB962C8B-B14F-4D97-AF65-F5344CB8AC3E}">
        <p14:creationId xmlns:p14="http://schemas.microsoft.com/office/powerpoint/2010/main" val="42109141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3" y="583475"/>
            <a:ext cx="9899100" cy="478970"/>
          </a:xfrm>
        </p:spPr>
        <p:txBody>
          <a:bodyPr>
            <a:noAutofit/>
          </a:bodyPr>
          <a:lstStyle/>
          <a:p>
            <a:r>
              <a:rPr lang="en-GB" dirty="0" smtClean="0"/>
              <a:t>Today we are looking at </a:t>
            </a:r>
            <a:r>
              <a:rPr lang="en-GB" dirty="0" smtClean="0"/>
              <a:t>reflecting, </a:t>
            </a:r>
            <a:r>
              <a:rPr lang="en-GB" dirty="0" smtClean="0"/>
              <a:t>as we continue to think about Jesus’ temptation in the wilderness.</a:t>
            </a:r>
            <a:endParaRPr lang="en-GB" dirty="0"/>
          </a:p>
        </p:txBody>
      </p:sp>
      <p:sp>
        <p:nvSpPr>
          <p:cNvPr id="3" name="Text Placeholder 1"/>
          <p:cNvSpPr txBox="1">
            <a:spLocks/>
          </p:cNvSpPr>
          <p:nvPr/>
        </p:nvSpPr>
        <p:spPr>
          <a:xfrm>
            <a:off x="507643" y="2076994"/>
            <a:ext cx="10796264" cy="47897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smtClean="0">
                <a:solidFill>
                  <a:srgbClr val="FFFF00"/>
                </a:solidFill>
              </a:rPr>
              <a:t>Before we start, consider these questions:</a:t>
            </a:r>
            <a:endParaRPr lang="en-GB" dirty="0">
              <a:solidFill>
                <a:srgbClr val="FFFF00"/>
              </a:solidFill>
            </a:endParaRPr>
          </a:p>
        </p:txBody>
      </p:sp>
      <p:sp>
        <p:nvSpPr>
          <p:cNvPr id="4" name="Text Placeholder 1"/>
          <p:cNvSpPr txBox="1">
            <a:spLocks/>
          </p:cNvSpPr>
          <p:nvPr/>
        </p:nvSpPr>
        <p:spPr>
          <a:xfrm>
            <a:off x="507643" y="3143793"/>
            <a:ext cx="10796264" cy="145433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smtClean="0"/>
              <a:t>Do you want other people to think you are important?</a:t>
            </a:r>
          </a:p>
          <a:p>
            <a:endParaRPr lang="en-GB" dirty="0"/>
          </a:p>
          <a:p>
            <a:r>
              <a:rPr lang="en-GB" dirty="0" smtClean="0"/>
              <a:t>How would you go about achieving this?</a:t>
            </a:r>
            <a:endParaRPr lang="en-GB" dirty="0"/>
          </a:p>
        </p:txBody>
      </p:sp>
    </p:spTree>
    <p:extLst>
      <p:ext uri="{BB962C8B-B14F-4D97-AF65-F5344CB8AC3E}">
        <p14:creationId xmlns:p14="http://schemas.microsoft.com/office/powerpoint/2010/main" val="2987731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17063" y="391887"/>
            <a:ext cx="10796264" cy="679268"/>
          </a:xfrm>
        </p:spPr>
        <p:txBody>
          <a:bodyPr/>
          <a:lstStyle/>
          <a:p>
            <a:r>
              <a:rPr lang="en-GB" dirty="0" smtClean="0">
                <a:solidFill>
                  <a:srgbClr val="FFFF00"/>
                </a:solidFill>
              </a:rPr>
              <a:t>Look at these images:</a:t>
            </a:r>
            <a:endParaRPr lang="en-GB" dirty="0">
              <a:solidFill>
                <a:srgbClr val="FFFF00"/>
              </a:solidFill>
            </a:endParaRPr>
          </a:p>
        </p:txBody>
      </p:sp>
      <p:pic>
        <p:nvPicPr>
          <p:cNvPr id="4" name="Picture 3"/>
          <p:cNvPicPr>
            <a:picLocks noChangeAspect="1"/>
          </p:cNvPicPr>
          <p:nvPr/>
        </p:nvPicPr>
        <p:blipFill>
          <a:blip r:embed="rId2"/>
          <a:stretch>
            <a:fillRect/>
          </a:stretch>
        </p:blipFill>
        <p:spPr>
          <a:xfrm>
            <a:off x="617063" y="3640183"/>
            <a:ext cx="3990719" cy="2994769"/>
          </a:xfrm>
          <a:prstGeom prst="rect">
            <a:avLst/>
          </a:prstGeom>
        </p:spPr>
      </p:pic>
      <p:sp>
        <p:nvSpPr>
          <p:cNvPr id="5" name="Text Placeholder 1"/>
          <p:cNvSpPr txBox="1">
            <a:spLocks/>
          </p:cNvSpPr>
          <p:nvPr/>
        </p:nvSpPr>
        <p:spPr>
          <a:xfrm>
            <a:off x="8488979" y="1756239"/>
            <a:ext cx="2924347" cy="28115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smtClean="0"/>
              <a:t>What reactions do you think they are trying to get from us?</a:t>
            </a:r>
            <a:endParaRPr lang="en-GB" dirty="0"/>
          </a:p>
        </p:txBody>
      </p:sp>
      <p:sp>
        <p:nvSpPr>
          <p:cNvPr id="6" name="Text Placeholder 1"/>
          <p:cNvSpPr txBox="1">
            <a:spLocks/>
          </p:cNvSpPr>
          <p:nvPr/>
        </p:nvSpPr>
        <p:spPr>
          <a:xfrm>
            <a:off x="5094514" y="5270338"/>
            <a:ext cx="5216434" cy="11881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smtClean="0"/>
              <a:t>How do you actually respond to these images?</a:t>
            </a:r>
            <a:endParaRPr lang="en-GB" dirty="0"/>
          </a:p>
        </p:txBody>
      </p:sp>
      <p:pic>
        <p:nvPicPr>
          <p:cNvPr id="7" name="Picture 6"/>
          <p:cNvPicPr>
            <a:picLocks noChangeAspect="1"/>
          </p:cNvPicPr>
          <p:nvPr/>
        </p:nvPicPr>
        <p:blipFill>
          <a:blip r:embed="rId3"/>
          <a:stretch>
            <a:fillRect/>
          </a:stretch>
        </p:blipFill>
        <p:spPr>
          <a:xfrm>
            <a:off x="617063" y="870504"/>
            <a:ext cx="4217142" cy="2564881"/>
          </a:xfrm>
          <a:prstGeom prst="rect">
            <a:avLst/>
          </a:prstGeom>
        </p:spPr>
      </p:pic>
      <p:pic>
        <p:nvPicPr>
          <p:cNvPr id="8" name="Picture 7"/>
          <p:cNvPicPr>
            <a:picLocks noChangeAspect="1"/>
          </p:cNvPicPr>
          <p:nvPr/>
        </p:nvPicPr>
        <p:blipFill>
          <a:blip r:embed="rId4"/>
          <a:stretch>
            <a:fillRect/>
          </a:stretch>
        </p:blipFill>
        <p:spPr>
          <a:xfrm>
            <a:off x="5094514" y="870504"/>
            <a:ext cx="2907733" cy="3921217"/>
          </a:xfrm>
          <a:prstGeom prst="rect">
            <a:avLst/>
          </a:prstGeom>
        </p:spPr>
      </p:pic>
    </p:spTree>
    <p:extLst>
      <p:ext uri="{BB962C8B-B14F-4D97-AF65-F5344CB8AC3E}">
        <p14:creationId xmlns:p14="http://schemas.microsoft.com/office/powerpoint/2010/main" val="110268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2809" y="391887"/>
            <a:ext cx="10796264" cy="1166947"/>
          </a:xfrm>
        </p:spPr>
        <p:txBody>
          <a:bodyPr>
            <a:normAutofit/>
          </a:bodyPr>
          <a:lstStyle/>
          <a:p>
            <a:r>
              <a:rPr lang="en-GB" dirty="0" smtClean="0"/>
              <a:t>In Luke’s gospel we read the next part of the story of Jesus’ temptation in the wilderness.</a:t>
            </a:r>
            <a:endParaRPr lang="en-GB" dirty="0"/>
          </a:p>
        </p:txBody>
      </p:sp>
      <p:sp>
        <p:nvSpPr>
          <p:cNvPr id="3" name="Text Placeholder 1"/>
          <p:cNvSpPr txBox="1">
            <a:spLocks/>
          </p:cNvSpPr>
          <p:nvPr/>
        </p:nvSpPr>
        <p:spPr>
          <a:xfrm>
            <a:off x="472809" y="1693819"/>
            <a:ext cx="10796264" cy="6487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b="1" dirty="0" smtClean="0">
                <a:solidFill>
                  <a:srgbClr val="FFFF00"/>
                </a:solidFill>
              </a:rPr>
              <a:t>Luke – Chapter 4 </a:t>
            </a:r>
            <a:endParaRPr lang="en-GB" b="1" dirty="0">
              <a:solidFill>
                <a:srgbClr val="FFFF00"/>
              </a:solidFill>
            </a:endParaRPr>
          </a:p>
        </p:txBody>
      </p:sp>
      <p:sp>
        <p:nvSpPr>
          <p:cNvPr id="4" name="Text Placeholder 1"/>
          <p:cNvSpPr txBox="1">
            <a:spLocks/>
          </p:cNvSpPr>
          <p:nvPr/>
        </p:nvSpPr>
        <p:spPr>
          <a:xfrm>
            <a:off x="472809" y="2477592"/>
            <a:ext cx="10796264" cy="319168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b="1" baseline="30000" dirty="0"/>
              <a:t>5 </a:t>
            </a:r>
            <a:r>
              <a:rPr lang="en-GB" dirty="0"/>
              <a:t>Then the devil took Jesus and showed him all the kingdoms of the world in a moment of time. </a:t>
            </a:r>
            <a:r>
              <a:rPr lang="en-GB" b="1" baseline="30000" dirty="0"/>
              <a:t>6 </a:t>
            </a:r>
            <a:r>
              <a:rPr lang="en-GB" dirty="0"/>
              <a:t>The devil said to Jesus, </a:t>
            </a:r>
            <a:r>
              <a:rPr lang="en-GB" dirty="0">
                <a:solidFill>
                  <a:srgbClr val="002060"/>
                </a:solidFill>
              </a:rPr>
              <a:t>“I will give you all these kingdoms and all their power and glory. It has all been given to me, and I can give it to anyone I wish. </a:t>
            </a:r>
            <a:r>
              <a:rPr lang="en-GB" b="1" baseline="30000" dirty="0">
                <a:solidFill>
                  <a:srgbClr val="002060"/>
                </a:solidFill>
              </a:rPr>
              <a:t>7 </a:t>
            </a:r>
            <a:r>
              <a:rPr lang="en-GB" dirty="0">
                <a:solidFill>
                  <a:srgbClr val="002060"/>
                </a:solidFill>
              </a:rPr>
              <a:t>If you worship me, all will be yours.”</a:t>
            </a:r>
          </a:p>
          <a:p>
            <a:r>
              <a:rPr lang="en-GB" b="1" baseline="30000" dirty="0"/>
              <a:t>8 </a:t>
            </a:r>
            <a:r>
              <a:rPr lang="en-GB" dirty="0"/>
              <a:t>Jesus answered, </a:t>
            </a:r>
            <a:r>
              <a:rPr lang="en-GB" dirty="0">
                <a:solidFill>
                  <a:srgbClr val="FFFF00"/>
                </a:solidFill>
              </a:rPr>
              <a:t>“It is written in the Scriptures: ‘You must worship the Lord your God. Serve only him!’”</a:t>
            </a:r>
          </a:p>
          <a:p>
            <a:endParaRPr lang="en-GB" dirty="0"/>
          </a:p>
        </p:txBody>
      </p:sp>
    </p:spTree>
    <p:extLst>
      <p:ext uri="{BB962C8B-B14F-4D97-AF65-F5344CB8AC3E}">
        <p14:creationId xmlns:p14="http://schemas.microsoft.com/office/powerpoint/2010/main" val="3703785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2809" y="669203"/>
            <a:ext cx="10796264" cy="679268"/>
          </a:xfrm>
        </p:spPr>
        <p:txBody>
          <a:bodyPr/>
          <a:lstStyle/>
          <a:p>
            <a:r>
              <a:rPr lang="en-GB" dirty="0" smtClean="0"/>
              <a:t>A famous ancient thinker called Plato said this:</a:t>
            </a:r>
            <a:endParaRPr lang="en-GB" dirty="0"/>
          </a:p>
        </p:txBody>
      </p:sp>
      <p:pic>
        <p:nvPicPr>
          <p:cNvPr id="3" name="Picture 2"/>
          <p:cNvPicPr>
            <a:picLocks noChangeAspect="1"/>
          </p:cNvPicPr>
          <p:nvPr/>
        </p:nvPicPr>
        <p:blipFill>
          <a:blip r:embed="rId2"/>
          <a:stretch>
            <a:fillRect/>
          </a:stretch>
        </p:blipFill>
        <p:spPr>
          <a:xfrm>
            <a:off x="472809" y="1477600"/>
            <a:ext cx="7463662" cy="3503703"/>
          </a:xfrm>
          <a:prstGeom prst="rect">
            <a:avLst/>
          </a:prstGeom>
        </p:spPr>
      </p:pic>
      <p:sp>
        <p:nvSpPr>
          <p:cNvPr id="4" name="Rectangle 3"/>
          <p:cNvSpPr/>
          <p:nvPr/>
        </p:nvSpPr>
        <p:spPr>
          <a:xfrm>
            <a:off x="4911634" y="4474030"/>
            <a:ext cx="1245325" cy="357051"/>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 Placeholder 1"/>
          <p:cNvSpPr txBox="1">
            <a:spLocks/>
          </p:cNvSpPr>
          <p:nvPr/>
        </p:nvSpPr>
        <p:spPr>
          <a:xfrm>
            <a:off x="8551817" y="2423908"/>
            <a:ext cx="2838994" cy="16110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smtClean="0">
                <a:solidFill>
                  <a:srgbClr val="FFFF00"/>
                </a:solidFill>
              </a:rPr>
              <a:t>What do you think he meant by this?</a:t>
            </a:r>
            <a:endParaRPr lang="en-GB" dirty="0">
              <a:solidFill>
                <a:srgbClr val="FFFF00"/>
              </a:solidFill>
            </a:endParaRPr>
          </a:p>
        </p:txBody>
      </p:sp>
      <p:sp>
        <p:nvSpPr>
          <p:cNvPr id="6" name="Text Placeholder 1"/>
          <p:cNvSpPr txBox="1">
            <a:spLocks/>
          </p:cNvSpPr>
          <p:nvPr/>
        </p:nvSpPr>
        <p:spPr>
          <a:xfrm>
            <a:off x="472809" y="5151121"/>
            <a:ext cx="9498505" cy="6792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smtClean="0"/>
              <a:t>How does this relate to how Jesus behaved in the story?</a:t>
            </a:r>
            <a:endParaRPr lang="en-GB" dirty="0"/>
          </a:p>
        </p:txBody>
      </p:sp>
      <p:sp>
        <p:nvSpPr>
          <p:cNvPr id="7" name="Text Placeholder 1"/>
          <p:cNvSpPr txBox="1">
            <a:spLocks/>
          </p:cNvSpPr>
          <p:nvPr/>
        </p:nvSpPr>
        <p:spPr>
          <a:xfrm>
            <a:off x="472809" y="5757796"/>
            <a:ext cx="9498505" cy="6792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smtClean="0"/>
              <a:t>How would you have responded in that situation?</a:t>
            </a:r>
            <a:endParaRPr lang="en-GB" dirty="0"/>
          </a:p>
        </p:txBody>
      </p:sp>
    </p:spTree>
    <p:extLst>
      <p:ext uri="{BB962C8B-B14F-4D97-AF65-F5344CB8AC3E}">
        <p14:creationId xmlns:p14="http://schemas.microsoft.com/office/powerpoint/2010/main" val="288691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2809" y="391887"/>
            <a:ext cx="10796264" cy="6200502"/>
          </a:xfrm>
        </p:spPr>
        <p:txBody>
          <a:bodyPr>
            <a:normAutofit lnSpcReduction="10000"/>
          </a:bodyPr>
          <a:lstStyle/>
          <a:p>
            <a:r>
              <a:rPr lang="en-GB" dirty="0" smtClean="0">
                <a:solidFill>
                  <a:srgbClr val="FFFF00"/>
                </a:solidFill>
              </a:rPr>
              <a:t>A thought for today…</a:t>
            </a:r>
          </a:p>
          <a:p>
            <a:endParaRPr lang="en-GB" sz="1400" dirty="0"/>
          </a:p>
          <a:p>
            <a:r>
              <a:rPr lang="en-GB" dirty="0" smtClean="0"/>
              <a:t>Christians believe that Jesus </a:t>
            </a:r>
            <a:r>
              <a:rPr lang="en-GB" dirty="0" smtClean="0"/>
              <a:t>did not need to grab power or attention. He knew that God was in charge and loved him - that was enough for him.</a:t>
            </a:r>
          </a:p>
          <a:p>
            <a:endParaRPr lang="en-GB" dirty="0"/>
          </a:p>
          <a:p>
            <a:r>
              <a:rPr lang="en-GB" dirty="0" smtClean="0"/>
              <a:t>Anyone who has a talent does not have to shout about it. We see how good they are from what they do not what they say.</a:t>
            </a:r>
          </a:p>
          <a:p>
            <a:endParaRPr lang="en-GB" dirty="0" smtClean="0"/>
          </a:p>
          <a:p>
            <a:r>
              <a:rPr lang="en-GB" dirty="0" smtClean="0">
                <a:solidFill>
                  <a:srgbClr val="FFFF00"/>
                </a:solidFill>
              </a:rPr>
              <a:t>Reflecting helps us recognise the things that are really important in life. We see that grabbing power or showing off don’t make us special. </a:t>
            </a:r>
            <a:r>
              <a:rPr lang="en-GB" dirty="0">
                <a:solidFill>
                  <a:srgbClr val="FFFF00"/>
                </a:solidFill>
              </a:rPr>
              <a:t>I</a:t>
            </a:r>
            <a:r>
              <a:rPr lang="en-GB" dirty="0" smtClean="0">
                <a:solidFill>
                  <a:srgbClr val="FFFF00"/>
                </a:solidFill>
              </a:rPr>
              <a:t>t is how we live and how we care for others that makes us truly stand out.</a:t>
            </a:r>
            <a:endParaRPr lang="en-GB" dirty="0">
              <a:solidFill>
                <a:srgbClr val="FFFF00"/>
              </a:solidFill>
            </a:endParaRPr>
          </a:p>
        </p:txBody>
      </p:sp>
    </p:spTree>
    <p:extLst>
      <p:ext uri="{BB962C8B-B14F-4D97-AF65-F5344CB8AC3E}">
        <p14:creationId xmlns:p14="http://schemas.microsoft.com/office/powerpoint/2010/main" val="749219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51186" y="2133600"/>
            <a:ext cx="10796264" cy="4389119"/>
          </a:xfrm>
        </p:spPr>
        <p:txBody>
          <a:bodyPr>
            <a:normAutofit/>
          </a:bodyPr>
          <a:lstStyle/>
          <a:p>
            <a:pPr marL="457200" indent="-457200">
              <a:buFont typeface="Arial" panose="020B0604020202020204" pitchFamily="34" charset="0"/>
              <a:buChar char="•"/>
            </a:pPr>
            <a:r>
              <a:rPr lang="en-GB" dirty="0" smtClean="0"/>
              <a:t>Find a way today to let someone else take the limelight or receive the praise for something. How does it make them feel? How does it make you feel?</a:t>
            </a:r>
          </a:p>
          <a:p>
            <a:endParaRPr lang="en-GB" sz="2000" dirty="0"/>
          </a:p>
          <a:p>
            <a:r>
              <a:rPr lang="en-GB" dirty="0"/>
              <a:t>o</a:t>
            </a:r>
            <a:r>
              <a:rPr lang="en-GB" dirty="0" smtClean="0"/>
              <a:t>r</a:t>
            </a:r>
          </a:p>
          <a:p>
            <a:endParaRPr lang="en-GB" sz="2000" dirty="0"/>
          </a:p>
          <a:p>
            <a:pPr marL="457200" indent="-457200">
              <a:buFont typeface="Arial" panose="020B0604020202020204" pitchFamily="34" charset="0"/>
              <a:buChar char="•"/>
            </a:pPr>
            <a:r>
              <a:rPr lang="en-GB" dirty="0" smtClean="0"/>
              <a:t>Think of someone who is important to you. What is it about them or their behaviour that makes them important? Choose one thing from their example that you will try to follow.</a:t>
            </a:r>
            <a:endParaRPr lang="en-GB" dirty="0"/>
          </a:p>
        </p:txBody>
      </p:sp>
    </p:spTree>
    <p:extLst>
      <p:ext uri="{BB962C8B-B14F-4D97-AF65-F5344CB8AC3E}">
        <p14:creationId xmlns:p14="http://schemas.microsoft.com/office/powerpoint/2010/main" val="1707061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35" y="1965683"/>
            <a:ext cx="4685468" cy="4382866"/>
          </a:xfrm>
        </p:spPr>
        <p:txBody>
          <a:bodyPr/>
          <a:lstStyle/>
          <a:p>
            <a:r>
              <a:rPr lang="en-GB" dirty="0" smtClean="0"/>
              <a:t>Holy Spirit, help me to live each day confident about who I am and how I am loved by God.</a:t>
            </a:r>
            <a:br>
              <a:rPr lang="en-GB" dirty="0" smtClean="0"/>
            </a:br>
            <a:r>
              <a:rPr lang="en-GB" dirty="0" smtClean="0"/>
              <a:t>Help me show that I am special by the way I live my life, loving other people.</a:t>
            </a:r>
            <a:br>
              <a:rPr lang="en-GB" dirty="0" smtClean="0"/>
            </a:br>
            <a:r>
              <a:rPr lang="en-GB" dirty="0" smtClean="0"/>
              <a:t>Amen</a:t>
            </a:r>
            <a:endParaRPr lang="en-GB" dirty="0"/>
          </a:p>
        </p:txBody>
      </p:sp>
    </p:spTree>
    <p:extLst>
      <p:ext uri="{BB962C8B-B14F-4D97-AF65-F5344CB8AC3E}">
        <p14:creationId xmlns:p14="http://schemas.microsoft.com/office/powerpoint/2010/main" val="2342209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algn="r"/>
            <a:r>
              <a:rPr lang="en-GB" sz="1600" b="1" dirty="0">
                <a:solidFill>
                  <a:schemeClr val="bg1"/>
                </a:solidFill>
              </a:rPr>
              <a:t>This resource was produced by the Diocese of Leeds Education </a:t>
            </a:r>
            <a:r>
              <a:rPr lang="en-GB" sz="1600" b="1" dirty="0" smtClean="0">
                <a:solidFill>
                  <a:schemeClr val="bg1"/>
                </a:solidFill>
              </a:rPr>
              <a:t>Team. For </a:t>
            </a:r>
            <a:r>
              <a:rPr lang="en-GB" sz="1600" b="1" dirty="0">
                <a:solidFill>
                  <a:schemeClr val="bg1"/>
                </a:solidFill>
              </a:rPr>
              <a:t>more information about this or future resources, </a:t>
            </a:r>
          </a:p>
          <a:p>
            <a:pPr algn="r"/>
            <a:r>
              <a:rPr lang="en-GB" sz="1600" b="1" dirty="0">
                <a:solidFill>
                  <a:schemeClr val="bg1"/>
                </a:solidFill>
              </a:rPr>
              <a:t>please contact your named adviser:</a:t>
            </a:r>
          </a:p>
          <a:p>
            <a:pPr algn="r"/>
            <a:endParaRPr lang="en-GB" sz="1600" b="1" dirty="0">
              <a:solidFill>
                <a:schemeClr val="bg1"/>
              </a:solidFill>
            </a:endParaRPr>
          </a:p>
          <a:p>
            <a:pPr algn="r"/>
            <a:r>
              <a:rPr lang="en-GB" sz="1600" b="1" dirty="0">
                <a:solidFill>
                  <a:srgbClr val="FFFF00"/>
                </a:solidFill>
                <a:hlinkClick r:id="rId2"/>
              </a:rPr>
              <a:t>simone.bennett@leeds.anglican.org</a:t>
            </a:r>
            <a:endParaRPr lang="en-GB" sz="1600" b="1" dirty="0">
              <a:solidFill>
                <a:srgbClr val="FFFF00"/>
              </a:solidFill>
            </a:endParaRPr>
          </a:p>
          <a:p>
            <a:pPr algn="r"/>
            <a:r>
              <a:rPr lang="en-GB" sz="1600" b="1" dirty="0">
                <a:solidFill>
                  <a:srgbClr val="FFFF00"/>
                </a:solidFill>
                <a:hlinkClick r:id="rId3">
                  <a:extLst>
                    <a:ext uri="{A12FA001-AC4F-418D-AE19-62706E023703}">
                      <ahyp:hlinkClr xmlns="" xmlns:ahyp="http://schemas.microsoft.com/office/drawing/2018/hyperlinkcolor" xmlns:lc="http://schemas.openxmlformats.org/drawingml/2006/lockedCanvas" val="tx"/>
                    </a:ext>
                  </a:extLst>
                </a:hlinkClick>
              </a:rPr>
              <a:t>simon.sloan@leeds.anglican.org</a:t>
            </a:r>
            <a:endParaRPr lang="en-GB" sz="1600" b="1" dirty="0">
              <a:solidFill>
                <a:srgbClr val="FFFF00"/>
              </a:solidFill>
            </a:endParaRPr>
          </a:p>
          <a:p>
            <a:pPr algn="r"/>
            <a:r>
              <a:rPr lang="en-GB" sz="1600" b="1" dirty="0">
                <a:solidFill>
                  <a:srgbClr val="FFFF00"/>
                </a:solidFill>
                <a:hlinkClick r:id="rId4">
                  <a:extLst>
                    <a:ext uri="{A12FA001-AC4F-418D-AE19-62706E023703}">
                      <ahyp:hlinkClr xmlns="" xmlns:ahyp="http://schemas.microsoft.com/office/drawing/2018/hyperlinkcolor" xmlns:lc="http://schemas.openxmlformats.org/drawingml/2006/lockedCanvas" val="tx"/>
                    </a:ext>
                  </a:extLst>
                </a:hlinkClick>
              </a:rPr>
              <a:t>darren.dudman@leeds.anglican.org</a:t>
            </a:r>
            <a:endParaRPr lang="en-GB" sz="1600" b="1" dirty="0">
              <a:solidFill>
                <a:srgbClr val="FFFF00"/>
              </a:solidFill>
            </a:endParaRPr>
          </a:p>
          <a:p>
            <a:pPr algn="r"/>
            <a:r>
              <a:rPr lang="en-GB" sz="1600" b="1" dirty="0">
                <a:solidFill>
                  <a:srgbClr val="FFFF00"/>
                </a:solidFill>
                <a:hlinkClick r:id="rId5">
                  <a:extLst>
                    <a:ext uri="{A12FA001-AC4F-418D-AE19-62706E023703}">
                      <ahyp:hlinkClr xmlns="" xmlns:ahyp="http://schemas.microsoft.com/office/drawing/2018/hyperlinkcolor" xmlns:lc="http://schemas.openxmlformats.org/drawingml/2006/lockedCanvas" val="tx"/>
                    </a:ext>
                  </a:extLst>
                </a:hlinkClick>
              </a:rPr>
              <a:t>janet.tringham@leeds.anglican.org</a:t>
            </a:r>
            <a:endParaRPr lang="en-GB" sz="1600" b="1" dirty="0">
              <a:solidFill>
                <a:srgbClr val="FFFF00"/>
              </a:solidFill>
            </a:endParaRPr>
          </a:p>
          <a:p>
            <a:pPr algn="r"/>
            <a:r>
              <a:rPr lang="en-GB" sz="1600" b="1" dirty="0">
                <a:solidFill>
                  <a:srgbClr val="FFFF00"/>
                </a:solidFill>
                <a:hlinkClick r:id="rId6">
                  <a:extLst>
                    <a:ext uri="{A12FA001-AC4F-418D-AE19-62706E023703}">
                      <ahyp:hlinkClr xmlns="" xmlns:ahyp="http://schemas.microsoft.com/office/drawing/2018/hyperlinkcolor" xmlns:lc="http://schemas.openxmlformats.org/drawingml/2006/lockedCanvas" val="tx"/>
                    </a:ext>
                  </a:extLst>
                </a:hlinkClick>
              </a:rPr>
              <a:t>lee.talbot@leeds.anglican.org</a:t>
            </a:r>
            <a:endParaRPr lang="en-GB" sz="1600" b="1" dirty="0">
              <a:solidFill>
                <a:srgbClr val="FFFF00"/>
              </a:solidFill>
            </a:endParaRPr>
          </a:p>
          <a:p>
            <a:pPr algn="r"/>
            <a:r>
              <a:rPr lang="en-GB" sz="1600" b="1" dirty="0">
                <a:solidFill>
                  <a:srgbClr val="FFFF00"/>
                </a:solidFill>
                <a:hlinkClick r:id="rId7">
                  <a:extLst>
                    <a:ext uri="{A12FA001-AC4F-418D-AE19-62706E023703}">
                      <ahyp:hlinkClr xmlns="" xmlns:ahyp="http://schemas.microsoft.com/office/drawing/2018/hyperlinkcolor" xmlns:lc="http://schemas.openxmlformats.org/drawingml/2006/lockedCanvas" val="tx"/>
                    </a:ext>
                  </a:extLst>
                </a:hlinkClick>
              </a:rPr>
              <a:t>rupert.madeley@leeds.anglican.org</a:t>
            </a:r>
            <a:endParaRPr lang="en-GB" sz="1600" b="1" dirty="0">
              <a:solidFill>
                <a:srgbClr val="FFFF00"/>
              </a:solidFil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158674089"/>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2B8E22-546B-4CCD-9EF9-BFA160B6ACDC}">
  <ds:schemaRefs>
    <ds:schemaRef ds:uri="http://schemas.microsoft.com/sharepoint/v3/contenttype/forms"/>
  </ds:schemaRefs>
</ds:datastoreItem>
</file>

<file path=customXml/itemProps2.xml><?xml version="1.0" encoding="utf-8"?>
<ds:datastoreItem xmlns:ds="http://schemas.openxmlformats.org/officeDocument/2006/customXml" ds:itemID="{9CA2A8CB-F3B2-4327-83C8-D93343C6CD5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8f09416-ac08-49d6-afd3-25b9b32af968"/>
    <ds:schemaRef ds:uri="http://purl.org/dc/terms/"/>
    <ds:schemaRef ds:uri="http://schemas.openxmlformats.org/package/2006/metadata/core-properties"/>
    <ds:schemaRef ds:uri="b6ed18a8-783b-4a81-89cd-e7f1a6e75ffa"/>
    <ds:schemaRef ds:uri="http://www.w3.org/XML/1998/namespace"/>
    <ds:schemaRef ds:uri="http://purl.org/dc/dcmitype/"/>
  </ds:schemaRefs>
</ds:datastoreItem>
</file>

<file path=customXml/itemProps3.xml><?xml version="1.0" encoding="utf-8"?>
<ds:datastoreItem xmlns:ds="http://schemas.openxmlformats.org/officeDocument/2006/customXml" ds:itemID="{A7C60254-E525-4B96-80F6-B4D145E0A7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341</TotalTime>
  <Words>356</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9</vt:i4>
      </vt:variant>
    </vt:vector>
  </HeadingPairs>
  <TitlesOfParts>
    <vt:vector size="19" baseType="lpstr">
      <vt:lpstr>Arial</vt:lpstr>
      <vt:lpstr>Bodoni MT</vt:lpstr>
      <vt:lpstr>Calibri</vt:lpstr>
      <vt:lpstr>Calibri Light</vt:lpstr>
      <vt:lpstr>1_Custom Design</vt:lpstr>
      <vt:lpstr>5_Custom Design</vt:lpstr>
      <vt:lpstr>3_Custom Design</vt:lpstr>
      <vt:lpstr>Custom Design</vt:lpstr>
      <vt:lpstr>4_Custom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Holy Spirit, help me to live each day confident about who I am and how I am loved by God. Help me show that I am special by the way I live my life, loving other people. Amen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41</cp:revision>
  <dcterms:created xsi:type="dcterms:W3CDTF">2021-01-07T12:37:56Z</dcterms:created>
  <dcterms:modified xsi:type="dcterms:W3CDTF">2021-02-08T14:10:35Z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