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58" r:id="rId2"/>
    <p:sldId id="264" r:id="rId3"/>
    <p:sldId id="269" r:id="rId4"/>
    <p:sldId id="270" r:id="rId5"/>
    <p:sldId id="271" r:id="rId6"/>
    <p:sldId id="273" r:id="rId7"/>
    <p:sldId id="267" r:id="rId8"/>
  </p:sldIdLst>
  <p:sldSz cx="9144000" cy="6858000" type="screen4x3"/>
  <p:notesSz cx="6858000" cy="9144000"/>
  <p:embeddedFontLst>
    <p:embeddedFont>
      <p:font typeface="Sassoon Infant Md" panose="02000603050000020003" charset="0"/>
      <p:regular r:id="rId11"/>
    </p:embeddedFont>
    <p:embeddedFont>
      <p:font typeface="Sassoon Infant Rg" panose="02000503030000020003" charset="0"/>
      <p:regular r:id="rId12"/>
      <p:bold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SF Cartoonist Hand" panose="020B0604020202020204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17" userDrawn="1">
          <p15:clr>
            <a:srgbClr val="A4A3A4"/>
          </p15:clr>
        </p15:guide>
        <p15:guide id="5" orient="horz" pos="3997" userDrawn="1">
          <p15:clr>
            <a:srgbClr val="A4A3A4"/>
          </p15:clr>
        </p15:guide>
        <p15:guide id="6" pos="5443" userDrawn="1">
          <p15:clr>
            <a:srgbClr val="A4A3A4"/>
          </p15:clr>
        </p15:guide>
        <p15:guide id="7" orient="horz" pos="323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59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C1EB"/>
    <a:srgbClr val="ACDDFC"/>
    <a:srgbClr val="21A6F9"/>
    <a:srgbClr val="1C1C1C"/>
    <a:srgbClr val="2898A8"/>
    <a:srgbClr val="FEFBDA"/>
    <a:srgbClr val="FFFFE1"/>
    <a:srgbClr val="FDFDFD"/>
    <a:srgbClr val="AD8CC0"/>
    <a:srgbClr val="9901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09" autoAdjust="0"/>
    <p:restoredTop sz="94660"/>
  </p:normalViewPr>
  <p:slideViewPr>
    <p:cSldViewPr snapToGrid="0" showGuides="1">
      <p:cViewPr>
        <p:scale>
          <a:sx n="84" d="100"/>
          <a:sy n="84" d="100"/>
        </p:scale>
        <p:origin x="-1002" y="-18"/>
      </p:cViewPr>
      <p:guideLst>
        <p:guide orient="horz" pos="2160"/>
        <p:guide orient="horz" pos="3997"/>
        <p:guide orient="horz" pos="323"/>
        <p:guide orient="horz" pos="459"/>
        <p:guide orient="horz" pos="3838"/>
        <p:guide pos="2880"/>
        <p:guide pos="317"/>
        <p:guide pos="5443"/>
        <p:guide pos="476"/>
        <p:guide pos="528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6" d="100"/>
          <a:sy n="86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viewProps" Target="viewProps.xml"/><Relationship Id="rId10" Type="http://schemas.openxmlformats.org/officeDocument/2006/relationships/handoutMaster" Target="handoutMasters/handout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18" name="Rounded Rectangle 17"/>
          <p:cNvSpPr/>
          <p:nvPr userDrawn="1"/>
        </p:nvSpPr>
        <p:spPr>
          <a:xfrm>
            <a:off x="760416" y="4340225"/>
            <a:ext cx="246889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 userDrawn="1"/>
        </p:nvSpPr>
        <p:spPr>
          <a:xfrm>
            <a:off x="3337553" y="4340225"/>
            <a:ext cx="246889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ounded Rectangle 19"/>
          <p:cNvSpPr/>
          <p:nvPr userDrawn="1"/>
        </p:nvSpPr>
        <p:spPr>
          <a:xfrm>
            <a:off x="5914690" y="4340225"/>
            <a:ext cx="246889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  <a:prstGeom prst="roundRect">
            <a:avLst>
              <a:gd name="adj" fmla="val 9641"/>
            </a:avLst>
          </a:prstGeo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6" name="Rounded Rectangle 5"/>
          <p:cNvSpPr/>
          <p:nvPr userDrawn="1"/>
        </p:nvSpPr>
        <p:spPr>
          <a:xfrm>
            <a:off x="755650" y="2494138"/>
            <a:ext cx="246889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 userDrawn="1"/>
        </p:nvSpPr>
        <p:spPr>
          <a:xfrm>
            <a:off x="3332787" y="2494138"/>
            <a:ext cx="246889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 userDrawn="1"/>
        </p:nvSpPr>
        <p:spPr>
          <a:xfrm>
            <a:off x="5909924" y="2494138"/>
            <a:ext cx="246889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755650" y="1500011"/>
            <a:ext cx="7623167" cy="967318"/>
          </a:xfrm>
          <a:prstGeom prst="roundRect">
            <a:avLst>
              <a:gd name="adj" fmla="val 1874"/>
            </a:avLst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 flipH="1">
            <a:off x="755648" y="2494138"/>
            <a:ext cx="2468893" cy="1752600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4"/>
          </p:nvPr>
        </p:nvSpPr>
        <p:spPr>
          <a:xfrm flipH="1">
            <a:off x="3337552" y="2494138"/>
            <a:ext cx="2464127" cy="1752600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5"/>
          </p:nvPr>
        </p:nvSpPr>
        <p:spPr>
          <a:xfrm flipH="1">
            <a:off x="5909923" y="2481615"/>
            <a:ext cx="2468893" cy="1752600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6"/>
          </p:nvPr>
        </p:nvSpPr>
        <p:spPr>
          <a:xfrm flipH="1">
            <a:off x="755647" y="4340225"/>
            <a:ext cx="2468893" cy="1752600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7"/>
          </p:nvPr>
        </p:nvSpPr>
        <p:spPr>
          <a:xfrm flipH="1">
            <a:off x="3337553" y="4340225"/>
            <a:ext cx="2468893" cy="1752600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8"/>
          </p:nvPr>
        </p:nvSpPr>
        <p:spPr>
          <a:xfrm flipH="1">
            <a:off x="5909924" y="4340225"/>
            <a:ext cx="2468893" cy="1752600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11493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649" y="1513946"/>
            <a:ext cx="2997201" cy="4569354"/>
          </a:xfrm>
          <a:prstGeom prst="roundRect">
            <a:avLst>
              <a:gd name="adj" fmla="val 1874"/>
            </a:avLst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  <a:prstGeom prst="roundRect">
            <a:avLst>
              <a:gd name="adj" fmla="val 9641"/>
            </a:avLst>
          </a:prstGeo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752850" y="4616560"/>
            <a:ext cx="2275417" cy="146674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752850" y="3066910"/>
            <a:ext cx="2275417" cy="146011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3752850" y="1513945"/>
            <a:ext cx="2275417" cy="146342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6119282" y="4616560"/>
            <a:ext cx="2275417" cy="146674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4" name="Rectangle 23"/>
          <p:cNvSpPr/>
          <p:nvPr userDrawn="1"/>
        </p:nvSpPr>
        <p:spPr>
          <a:xfrm>
            <a:off x="6119282" y="3066910"/>
            <a:ext cx="2275417" cy="146011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6119282" y="1513945"/>
            <a:ext cx="2275417" cy="146342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idx="13"/>
          </p:nvPr>
        </p:nvSpPr>
        <p:spPr>
          <a:xfrm flipH="1">
            <a:off x="3752849" y="1513944"/>
            <a:ext cx="2275416" cy="1463427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4"/>
          </p:nvPr>
        </p:nvSpPr>
        <p:spPr>
          <a:xfrm flipH="1">
            <a:off x="6117162" y="1513943"/>
            <a:ext cx="2275416" cy="1463427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5"/>
          </p:nvPr>
        </p:nvSpPr>
        <p:spPr>
          <a:xfrm flipH="1">
            <a:off x="3765547" y="3059085"/>
            <a:ext cx="2275416" cy="1463427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6"/>
          </p:nvPr>
        </p:nvSpPr>
        <p:spPr>
          <a:xfrm flipH="1">
            <a:off x="6117162" y="3062996"/>
            <a:ext cx="2275416" cy="1463427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7"/>
          </p:nvPr>
        </p:nvSpPr>
        <p:spPr>
          <a:xfrm flipH="1">
            <a:off x="3752849" y="4612048"/>
            <a:ext cx="2275416" cy="1463427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8"/>
          </p:nvPr>
        </p:nvSpPr>
        <p:spPr>
          <a:xfrm flipH="1">
            <a:off x="6117162" y="4616560"/>
            <a:ext cx="2275416" cy="1463427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68871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/>
              <a:t>Success Criteria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/>
              <a:t>Aim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  <a:prstGeom prst="roundRect">
            <a:avLst>
              <a:gd name="adj" fmla="val 2585"/>
            </a:avLst>
          </a:prstGeom>
        </p:spPr>
        <p:txBody>
          <a:bodyPr>
            <a:normAutofit fontScale="92500" lnSpcReduction="10000"/>
          </a:bodyPr>
          <a:lstStyle/>
          <a:p>
            <a:r>
              <a:rPr lang="en-GB" dirty="0"/>
              <a:t>Statement 1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r>
              <a:rPr lang="en-GB" dirty="0"/>
              <a:t>Statement 2</a:t>
            </a:r>
          </a:p>
          <a:p>
            <a:pPr lvl="1"/>
            <a:r>
              <a:rPr lang="en-GB" dirty="0"/>
              <a:t>Sub statement</a:t>
            </a:r>
          </a:p>
        </p:txBody>
      </p:sp>
      <p:sp>
        <p:nvSpPr>
          <p:cNvPr id="12" name="Content Placeholder 15"/>
          <p:cNvSpPr txBox="1">
            <a:spLocks/>
          </p:cNvSpPr>
          <p:nvPr userDrawn="1"/>
        </p:nvSpPr>
        <p:spPr>
          <a:xfrm>
            <a:off x="628650" y="3466803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Statement 1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r>
              <a:rPr lang="en-GB" dirty="0"/>
              <a:t>Statement 2</a:t>
            </a:r>
          </a:p>
          <a:p>
            <a:pPr lvl="1"/>
            <a:r>
              <a:rPr lang="en-GB" dirty="0"/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  <a:prstGeom prst="roundRect">
            <a:avLst>
              <a:gd name="adj" fmla="val 9641"/>
            </a:avLst>
          </a:prstGeo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7" name="Content Placeholder 11"/>
          <p:cNvSpPr>
            <a:spLocks noGrp="1"/>
          </p:cNvSpPr>
          <p:nvPr>
            <p:ph idx="1"/>
          </p:nvPr>
        </p:nvSpPr>
        <p:spPr>
          <a:xfrm>
            <a:off x="755651" y="1513946"/>
            <a:ext cx="7632700" cy="4578880"/>
          </a:xfrm>
          <a:prstGeom prst="roundRect">
            <a:avLst>
              <a:gd name="adj" fmla="val 2585"/>
            </a:avLst>
          </a:prstGeom>
        </p:spPr>
        <p:txBody>
          <a:bodyPr lIns="0" tIns="0" rIns="0" bIns="0"/>
          <a:lstStyle>
            <a:lvl1pPr marL="0" indent="0">
              <a:buNone/>
              <a:defRPr baseline="0"/>
            </a:lvl1pPr>
          </a:lstStyle>
          <a:p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457197" y="1513944"/>
            <a:ext cx="8220075" cy="488209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8" y="1513945"/>
            <a:ext cx="8220075" cy="4882093"/>
          </a:xfrm>
          <a:prstGeom prst="roundRect">
            <a:avLst>
              <a:gd name="adj" fmla="val 1874"/>
            </a:avLst>
          </a:prstGeom>
        </p:spPr>
        <p:txBody>
          <a:bodyPr tIns="252000"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  <a:prstGeom prst="roundRect">
            <a:avLst>
              <a:gd name="adj" fmla="val 9641"/>
            </a:avLst>
          </a:prstGeom>
        </p:spPr>
        <p:txBody>
          <a:bodyPr>
            <a:no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8133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  <a:prstGeom prst="roundRect">
            <a:avLst>
              <a:gd name="adj" fmla="val 9641"/>
            </a:avLst>
          </a:prstGeo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55650" y="1513944"/>
            <a:ext cx="7632700" cy="457888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grpSp>
        <p:nvGrpSpPr>
          <p:cNvPr id="3" name="Group 2"/>
          <p:cNvGrpSpPr/>
          <p:nvPr userDrawn="1"/>
        </p:nvGrpSpPr>
        <p:grpSpPr>
          <a:xfrm>
            <a:off x="4002736" y="1738841"/>
            <a:ext cx="4189074" cy="4129086"/>
            <a:chOff x="4002736" y="1755885"/>
            <a:chExt cx="4189074" cy="4129086"/>
          </a:xfrm>
        </p:grpSpPr>
        <p:sp>
          <p:nvSpPr>
            <p:cNvPr id="9" name="Oval 8"/>
            <p:cNvSpPr/>
            <p:nvPr userDrawn="1"/>
          </p:nvSpPr>
          <p:spPr bwMode="auto">
            <a:xfrm>
              <a:off x="4002736" y="1755885"/>
              <a:ext cx="1998662" cy="1997075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0" algn="ctr"/>
              <a:endParaRPr lang="en-US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" name="Oval 10"/>
            <p:cNvSpPr/>
            <p:nvPr userDrawn="1"/>
          </p:nvSpPr>
          <p:spPr bwMode="auto">
            <a:xfrm>
              <a:off x="6193147" y="1755885"/>
              <a:ext cx="1998663" cy="1997075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0" algn="ctr"/>
              <a:endParaRPr lang="en-US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" name="Oval 11"/>
            <p:cNvSpPr/>
            <p:nvPr userDrawn="1"/>
          </p:nvSpPr>
          <p:spPr bwMode="auto">
            <a:xfrm>
              <a:off x="6193147" y="3886309"/>
              <a:ext cx="1997075" cy="1998662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0" algn="ctr"/>
              <a:endParaRPr lang="en-US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" name="Oval 12"/>
            <p:cNvSpPr/>
            <p:nvPr userDrawn="1"/>
          </p:nvSpPr>
          <p:spPr bwMode="auto">
            <a:xfrm>
              <a:off x="4002736" y="3886309"/>
              <a:ext cx="1998663" cy="1998662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0" algn="ctr"/>
              <a:endParaRPr lang="en-US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14" name="Content Placeholder 2"/>
          <p:cNvSpPr>
            <a:spLocks noGrp="1"/>
          </p:cNvSpPr>
          <p:nvPr userDrawn="1">
            <p:ph idx="1"/>
          </p:nvPr>
        </p:nvSpPr>
        <p:spPr>
          <a:xfrm>
            <a:off x="755650" y="1513944"/>
            <a:ext cx="3048958" cy="4578882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 userDrawn="1">
            <p:ph idx="10"/>
          </p:nvPr>
        </p:nvSpPr>
        <p:spPr>
          <a:xfrm>
            <a:off x="4012772" y="1736724"/>
            <a:ext cx="1980159" cy="1997075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1"/>
          </p:nvPr>
        </p:nvSpPr>
        <p:spPr>
          <a:xfrm>
            <a:off x="6197375" y="1736724"/>
            <a:ext cx="1980159" cy="1997075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2"/>
          </p:nvPr>
        </p:nvSpPr>
        <p:spPr>
          <a:xfrm>
            <a:off x="4012772" y="3868603"/>
            <a:ext cx="1980159" cy="1997075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3"/>
          </p:nvPr>
        </p:nvSpPr>
        <p:spPr>
          <a:xfrm>
            <a:off x="6197375" y="3868603"/>
            <a:ext cx="1980159" cy="1997075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757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  <a:prstGeom prst="roundRect">
            <a:avLst>
              <a:gd name="adj" fmla="val 9641"/>
            </a:avLst>
          </a:prstGeo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4660233" y="1513945"/>
            <a:ext cx="3691606" cy="45788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750885" y="1513945"/>
            <a:ext cx="3821115" cy="1086016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750885" y="2678233"/>
            <a:ext cx="3821115" cy="1086016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750885" y="3842521"/>
            <a:ext cx="3821115" cy="1086016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750885" y="5006809"/>
            <a:ext cx="3821115" cy="1086016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4660233" y="1513945"/>
            <a:ext cx="3691606" cy="4578879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1"/>
          </p:nvPr>
        </p:nvSpPr>
        <p:spPr>
          <a:xfrm>
            <a:off x="754587" y="1513946"/>
            <a:ext cx="3821115" cy="1086016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2"/>
          </p:nvPr>
        </p:nvSpPr>
        <p:spPr>
          <a:xfrm>
            <a:off x="754587" y="2678233"/>
            <a:ext cx="3821115" cy="1086016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3"/>
          </p:nvPr>
        </p:nvSpPr>
        <p:spPr>
          <a:xfrm>
            <a:off x="754587" y="3842520"/>
            <a:ext cx="3821115" cy="1086016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4"/>
          </p:nvPr>
        </p:nvSpPr>
        <p:spPr>
          <a:xfrm>
            <a:off x="754587" y="5006808"/>
            <a:ext cx="3821115" cy="1086016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6184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  <a:prstGeom prst="roundRect">
            <a:avLst>
              <a:gd name="adj" fmla="val 9641"/>
            </a:avLst>
          </a:prstGeo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2895600" y="1513944"/>
            <a:ext cx="5492750" cy="287933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755650" y="4481513"/>
            <a:ext cx="7632700" cy="161131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755650" y="1513944"/>
            <a:ext cx="2036763" cy="287933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1"/>
          </p:nvPr>
        </p:nvSpPr>
        <p:spPr>
          <a:xfrm>
            <a:off x="750884" y="1513945"/>
            <a:ext cx="2041529" cy="2879335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2"/>
          </p:nvPr>
        </p:nvSpPr>
        <p:spPr>
          <a:xfrm>
            <a:off x="2895600" y="1513946"/>
            <a:ext cx="5492750" cy="2879334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3"/>
          </p:nvPr>
        </p:nvSpPr>
        <p:spPr>
          <a:xfrm>
            <a:off x="750884" y="4481512"/>
            <a:ext cx="7637466" cy="1611312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98567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  <a:prstGeom prst="roundRect">
            <a:avLst>
              <a:gd name="adj" fmla="val 9641"/>
            </a:avLst>
          </a:prstGeo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755650" y="1513945"/>
            <a:ext cx="2852738" cy="45788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3683001" y="4614279"/>
            <a:ext cx="4705350" cy="147854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3683001" y="1519198"/>
            <a:ext cx="4705350" cy="147854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3683001" y="3066739"/>
            <a:ext cx="4705350" cy="147854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2"/>
          </p:nvPr>
        </p:nvSpPr>
        <p:spPr>
          <a:xfrm>
            <a:off x="3682999" y="1513946"/>
            <a:ext cx="4705349" cy="1483798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3682999" y="3061487"/>
            <a:ext cx="4705349" cy="1483798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3682999" y="4609027"/>
            <a:ext cx="4705349" cy="1483798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5"/>
          </p:nvPr>
        </p:nvSpPr>
        <p:spPr>
          <a:xfrm>
            <a:off x="755651" y="1513946"/>
            <a:ext cx="2852738" cy="4578879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7622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  <a:prstGeom prst="roundRect">
            <a:avLst>
              <a:gd name="adj" fmla="val 9641"/>
            </a:avLst>
          </a:prstGeo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4612104" y="1513946"/>
            <a:ext cx="3776245" cy="281583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755650" y="4418013"/>
            <a:ext cx="7632700" cy="16748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755650" y="1513945"/>
            <a:ext cx="1835150" cy="281583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2683877" y="1513945"/>
            <a:ext cx="1835150" cy="281583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612104" y="1513946"/>
            <a:ext cx="3776245" cy="2815834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 flipH="1">
            <a:off x="755651" y="1513945"/>
            <a:ext cx="1835149" cy="2815835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4"/>
          </p:nvPr>
        </p:nvSpPr>
        <p:spPr>
          <a:xfrm>
            <a:off x="755650" y="4418012"/>
            <a:ext cx="7632699" cy="1674812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5"/>
          </p:nvPr>
        </p:nvSpPr>
        <p:spPr>
          <a:xfrm flipH="1">
            <a:off x="2683877" y="1513945"/>
            <a:ext cx="1835149" cy="2815835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3484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  <a:prstGeom prst="roundRect">
            <a:avLst>
              <a:gd name="adj" fmla="val 9641"/>
            </a:avLst>
          </a:prstGeo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503238" y="2502606"/>
            <a:ext cx="8137525" cy="25876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55650" y="1500011"/>
            <a:ext cx="7623167" cy="967318"/>
          </a:xfrm>
          <a:prstGeom prst="roundRect">
            <a:avLst>
              <a:gd name="adj" fmla="val 1874"/>
            </a:avLst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760416" y="5125507"/>
            <a:ext cx="7623167" cy="967318"/>
          </a:xfrm>
          <a:prstGeom prst="roundRect">
            <a:avLst>
              <a:gd name="adj" fmla="val 1874"/>
            </a:avLst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3"/>
          </p:nvPr>
        </p:nvSpPr>
        <p:spPr>
          <a:xfrm flipH="1">
            <a:off x="503236" y="2502605"/>
            <a:ext cx="8137526" cy="2587626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3606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5" r:id="rId3"/>
    <p:sldLayoutId id="2147483672" r:id="rId4"/>
    <p:sldLayoutId id="2147483671" r:id="rId5"/>
    <p:sldLayoutId id="2147483667" r:id="rId6"/>
    <p:sldLayoutId id="2147483668" r:id="rId7"/>
    <p:sldLayoutId id="2147483669" r:id="rId8"/>
    <p:sldLayoutId id="2147483670" r:id="rId9"/>
    <p:sldLayoutId id="2147483673" r:id="rId10"/>
    <p:sldLayoutId id="2147483674" r:id="rId11"/>
    <p:sldLayoutId id="2147483663" r:id="rId12"/>
    <p:sldLayoutId id="2147483666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1C1C1C"/>
          </a:solidFill>
          <a:latin typeface="Sassoon Infant Md" panose="02000603050000020003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altLang="en-US" dirty="0">
                <a:latin typeface="SF Cartoonist Hand" panose="02000506000000020003" pitchFamily="2" charset="0"/>
                <a:ea typeface="Sniglet" pitchFamily="2" charset="0"/>
              </a:rPr>
              <a:t>Homophones</a:t>
            </a:r>
            <a:endParaRPr lang="en-GB" dirty="0">
              <a:latin typeface="SF Cartoonist Hand" panose="02000506000000020003" pitchFamily="2" charset="0"/>
              <a:ea typeface="Sniglet" pitchFamily="2" charset="0"/>
            </a:endParaRPr>
          </a:p>
        </p:txBody>
      </p:sp>
      <p:sp>
        <p:nvSpPr>
          <p:cNvPr id="22" name="Content Placeholder 2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dirty="0">
                <a:solidFill>
                  <a:schemeClr val="tx1"/>
                </a:solidFill>
              </a:rPr>
              <a:t>These </a:t>
            </a:r>
            <a:r>
              <a:rPr lang="en-GB" altLang="en-US">
                <a:solidFill>
                  <a:schemeClr val="tx1"/>
                </a:solidFill>
              </a:rPr>
              <a:t>words all </a:t>
            </a:r>
            <a:r>
              <a:rPr lang="en-GB" altLang="en-US" dirty="0">
                <a:solidFill>
                  <a:schemeClr val="tx1"/>
                </a:solidFill>
              </a:rPr>
              <a:t>sound the same, but they are spelt differently, and have different meanings.</a:t>
            </a:r>
          </a:p>
          <a:p>
            <a:endParaRPr lang="en-GB" altLang="en-US" dirty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GB" altLang="en-US" sz="3600" b="1" dirty="0">
                <a:solidFill>
                  <a:schemeClr val="accent5">
                    <a:lumMod val="50000"/>
                  </a:schemeClr>
                </a:solidFill>
              </a:rPr>
              <a:t>to</a:t>
            </a:r>
          </a:p>
          <a:p>
            <a:pPr algn="ctr">
              <a:lnSpc>
                <a:spcPct val="150000"/>
              </a:lnSpc>
            </a:pPr>
            <a:r>
              <a:rPr lang="en-GB" altLang="en-US" sz="3600" b="1" dirty="0">
                <a:solidFill>
                  <a:schemeClr val="accent5">
                    <a:lumMod val="50000"/>
                  </a:schemeClr>
                </a:solidFill>
              </a:rPr>
              <a:t>too</a:t>
            </a:r>
          </a:p>
          <a:p>
            <a:pPr algn="ctr">
              <a:lnSpc>
                <a:spcPct val="150000"/>
              </a:lnSpc>
            </a:pPr>
            <a:r>
              <a:rPr lang="en-GB" altLang="en-US" sz="3600" b="1" dirty="0">
                <a:solidFill>
                  <a:schemeClr val="accent5">
                    <a:lumMod val="50000"/>
                  </a:schemeClr>
                </a:solidFill>
              </a:rPr>
              <a:t>two</a:t>
            </a:r>
          </a:p>
          <a:p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1" y="3805198"/>
            <a:ext cx="3716337" cy="2626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750885" y="3448594"/>
            <a:ext cx="7632700" cy="1884600"/>
          </a:xfrm>
          <a:prstGeom prst="roundRect">
            <a:avLst>
              <a:gd name="adj" fmla="val 2585"/>
            </a:avLst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 baseline="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dirty="0"/>
              <a:t>‘</a:t>
            </a:r>
            <a:r>
              <a:rPr lang="en-GB" altLang="en-US" b="1" dirty="0"/>
              <a:t>to</a:t>
            </a:r>
            <a:r>
              <a:rPr lang="en-GB" altLang="en-US" dirty="0"/>
              <a:t>’ is usually (but not always) used before the infinitive form of a verb. The infinitive form of a verb just means a verb in its most basic form.</a:t>
            </a:r>
          </a:p>
          <a:p>
            <a:endParaRPr lang="en-GB" altLang="en-US" dirty="0"/>
          </a:p>
          <a:p>
            <a:pPr algn="ctr"/>
            <a:r>
              <a:rPr lang="en-GB" altLang="en-US" sz="2000" dirty="0"/>
              <a:t>I need to go </a:t>
            </a:r>
            <a:r>
              <a:rPr lang="en-GB" altLang="en-US" sz="2000" u="sng" dirty="0">
                <a:solidFill>
                  <a:schemeClr val="accent5">
                    <a:lumMod val="50000"/>
                  </a:schemeClr>
                </a:solidFill>
              </a:rPr>
              <a:t>to</a:t>
            </a:r>
            <a:r>
              <a:rPr lang="en-GB" altLang="en-US" sz="2000" dirty="0"/>
              <a:t> work today.</a:t>
            </a:r>
          </a:p>
          <a:p>
            <a:pPr algn="ctr"/>
            <a:r>
              <a:rPr lang="en-GB" altLang="en-US" sz="2000" dirty="0"/>
              <a:t>I’m going </a:t>
            </a:r>
            <a:r>
              <a:rPr lang="en-GB" altLang="en-US" sz="2000" u="sng" dirty="0">
                <a:solidFill>
                  <a:schemeClr val="accent5">
                    <a:lumMod val="50000"/>
                  </a:schemeClr>
                </a:solidFill>
              </a:rPr>
              <a:t>to</a:t>
            </a:r>
            <a:r>
              <a:rPr lang="en-GB" altLang="en-US" sz="2000" dirty="0">
                <a:solidFill>
                  <a:srgbClr val="FF0000"/>
                </a:solidFill>
              </a:rPr>
              <a:t> </a:t>
            </a:r>
            <a:r>
              <a:rPr lang="en-GB" altLang="en-US" sz="2000" dirty="0"/>
              <a:t>tidy the house tomorrow.</a:t>
            </a:r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5400" dirty="0">
                <a:latin typeface="SF Cartoonist Hand" panose="02000506000000020003" pitchFamily="2" charset="0"/>
              </a:rPr>
              <a:t>to</a:t>
            </a:r>
            <a:endParaRPr lang="en-GB" dirty="0">
              <a:latin typeface="SF Cartoonist Hand" panose="02000506000000020003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651" y="1513946"/>
            <a:ext cx="7632700" cy="1790957"/>
          </a:xfrm>
        </p:spPr>
        <p:txBody>
          <a:bodyPr/>
          <a:lstStyle/>
          <a:p>
            <a:r>
              <a:rPr lang="en-GB" altLang="en-US" dirty="0"/>
              <a:t>‘</a:t>
            </a:r>
            <a:r>
              <a:rPr lang="en-GB" altLang="en-US" b="1" dirty="0"/>
              <a:t>to</a:t>
            </a:r>
            <a:r>
              <a:rPr lang="en-GB" altLang="en-US" dirty="0"/>
              <a:t>’ is a preposition when it comes before a noun.</a:t>
            </a:r>
          </a:p>
          <a:p>
            <a:endParaRPr lang="en-GB" altLang="en-US" dirty="0"/>
          </a:p>
          <a:p>
            <a:pPr algn="ctr"/>
            <a:r>
              <a:rPr lang="en-GB" altLang="en-US" sz="2000" dirty="0"/>
              <a:t>The children are going </a:t>
            </a:r>
            <a:r>
              <a:rPr lang="en-GB" altLang="en-US" sz="2000" u="sng" dirty="0">
                <a:solidFill>
                  <a:schemeClr val="accent5">
                    <a:lumMod val="50000"/>
                  </a:schemeClr>
                </a:solidFill>
              </a:rPr>
              <a:t>to</a:t>
            </a:r>
            <a:r>
              <a:rPr lang="en-GB" altLang="en-US" sz="2000" dirty="0">
                <a:solidFill>
                  <a:srgbClr val="FF0000"/>
                </a:solidFill>
              </a:rPr>
              <a:t> </a:t>
            </a:r>
            <a:r>
              <a:rPr lang="en-GB" altLang="en-US" sz="2000" dirty="0"/>
              <a:t>the shop.</a:t>
            </a:r>
          </a:p>
          <a:p>
            <a:pPr algn="ctr"/>
            <a:r>
              <a:rPr lang="en-GB" altLang="en-US" sz="2000" dirty="0"/>
              <a:t>They went </a:t>
            </a:r>
            <a:r>
              <a:rPr lang="en-GB" altLang="en-US" sz="2000" u="sng" dirty="0">
                <a:solidFill>
                  <a:schemeClr val="accent5">
                    <a:lumMod val="50000"/>
                  </a:schemeClr>
                </a:solidFill>
              </a:rPr>
              <a:t>to</a:t>
            </a:r>
            <a:r>
              <a:rPr lang="en-GB" altLang="en-US" sz="2000" dirty="0"/>
              <a:t> London.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299" y="1147498"/>
            <a:ext cx="799473" cy="19389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77" y="4272388"/>
            <a:ext cx="1500188" cy="1060806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750885" y="5630091"/>
            <a:ext cx="7632700" cy="606426"/>
          </a:xfrm>
          <a:prstGeom prst="roundRect">
            <a:avLst>
              <a:gd name="adj" fmla="val 2585"/>
            </a:avLst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 baseline="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dirty="0"/>
              <a:t>‘</a:t>
            </a:r>
            <a:r>
              <a:rPr lang="en-GB" altLang="en-US" b="1" dirty="0"/>
              <a:t>to</a:t>
            </a:r>
            <a:r>
              <a:rPr lang="en-GB" altLang="en-US" dirty="0"/>
              <a:t>’ has lots of meanings, but if ‘too’ and ‘two’ don’t make sense, you probably need to use ‘to’!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6538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2" grpId="0"/>
      <p:bldP spid="3" grpId="0" uiExpand="1" build="p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altLang="en-US" sz="5400" dirty="0">
                <a:latin typeface="SF Cartoonist Hand" panose="02000506000000020003" pitchFamily="2" charset="0"/>
              </a:rPr>
              <a:t>too</a:t>
            </a:r>
            <a:endParaRPr lang="en-GB" dirty="0">
              <a:latin typeface="SF Cartoonist Hand" panose="02000506000000020003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651" y="1513946"/>
            <a:ext cx="7632700" cy="2039151"/>
          </a:xfrm>
        </p:spPr>
        <p:txBody>
          <a:bodyPr/>
          <a:lstStyle/>
          <a:p>
            <a:r>
              <a:rPr lang="en-GB" altLang="en-US" dirty="0"/>
              <a:t>‘</a:t>
            </a:r>
            <a:r>
              <a:rPr lang="en-GB" altLang="en-US" b="1" dirty="0"/>
              <a:t>too</a:t>
            </a:r>
            <a:r>
              <a:rPr lang="en-GB" altLang="en-US" dirty="0"/>
              <a:t>’ can mean ‘as well’ and ‘also’.</a:t>
            </a:r>
          </a:p>
          <a:p>
            <a:endParaRPr lang="en-GB" altLang="en-US" dirty="0"/>
          </a:p>
          <a:p>
            <a:pPr algn="ctr"/>
            <a:r>
              <a:rPr lang="en-GB" altLang="en-US" sz="2000" dirty="0"/>
              <a:t>May I come shopping </a:t>
            </a:r>
            <a:r>
              <a:rPr lang="en-GB" altLang="en-US" sz="2000" u="sng" dirty="0">
                <a:solidFill>
                  <a:schemeClr val="accent5">
                    <a:lumMod val="50000"/>
                  </a:schemeClr>
                </a:solidFill>
              </a:rPr>
              <a:t>too</a:t>
            </a:r>
            <a:r>
              <a:rPr lang="en-GB" altLang="en-US" sz="2000" dirty="0"/>
              <a:t>?</a:t>
            </a:r>
          </a:p>
          <a:p>
            <a:pPr algn="ctr"/>
            <a:r>
              <a:rPr lang="en-GB" altLang="en-US" sz="2000" dirty="0"/>
              <a:t>I like cakes, but I like biscuits </a:t>
            </a:r>
            <a:r>
              <a:rPr lang="en-GB" altLang="en-US" sz="2000" u="sng" dirty="0">
                <a:solidFill>
                  <a:schemeClr val="accent5">
                    <a:lumMod val="50000"/>
                  </a:schemeClr>
                </a:solidFill>
              </a:rPr>
              <a:t>too</a:t>
            </a:r>
            <a:r>
              <a:rPr lang="en-GB" altLang="en-US" sz="2000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1676" y="1885950"/>
            <a:ext cx="1586675" cy="1371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881" y="4357686"/>
            <a:ext cx="944837" cy="1628775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750885" y="3827416"/>
            <a:ext cx="7632700" cy="2265409"/>
          </a:xfrm>
          <a:prstGeom prst="roundRect">
            <a:avLst>
              <a:gd name="adj" fmla="val 2585"/>
            </a:avLst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 baseline="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dirty="0"/>
              <a:t>‘</a:t>
            </a:r>
            <a:r>
              <a:rPr lang="en-GB" altLang="en-US" b="1" dirty="0"/>
              <a:t>too</a:t>
            </a:r>
            <a:r>
              <a:rPr lang="en-GB" altLang="en-US" dirty="0"/>
              <a:t>’ can also be used to show excess.</a:t>
            </a:r>
          </a:p>
          <a:p>
            <a:endParaRPr lang="en-GB" altLang="en-US" dirty="0"/>
          </a:p>
          <a:p>
            <a:pPr algn="ctr"/>
            <a:r>
              <a:rPr lang="en-GB" altLang="en-US" sz="2000" dirty="0"/>
              <a:t>I have eaten </a:t>
            </a:r>
            <a:r>
              <a:rPr lang="en-GB" altLang="en-US" sz="2000" u="sng" dirty="0">
                <a:solidFill>
                  <a:schemeClr val="accent5">
                    <a:lumMod val="50000"/>
                  </a:schemeClr>
                </a:solidFill>
              </a:rPr>
              <a:t>too</a:t>
            </a:r>
            <a:r>
              <a:rPr lang="en-GB" altLang="en-US" sz="2000" dirty="0"/>
              <a:t> much food.</a:t>
            </a:r>
          </a:p>
          <a:p>
            <a:pPr algn="ctr"/>
            <a:r>
              <a:rPr lang="en-GB" altLang="en-US" sz="2000" dirty="0"/>
              <a:t>The bag was </a:t>
            </a:r>
            <a:r>
              <a:rPr lang="en-GB" altLang="en-US" sz="2000" u="sng" dirty="0">
                <a:solidFill>
                  <a:schemeClr val="accent5">
                    <a:lumMod val="50000"/>
                  </a:schemeClr>
                </a:solidFill>
              </a:rPr>
              <a:t>too</a:t>
            </a:r>
            <a:r>
              <a:rPr lang="en-GB" altLang="en-US" sz="2000" dirty="0">
                <a:solidFill>
                  <a:srgbClr val="FF0000"/>
                </a:solidFill>
              </a:rPr>
              <a:t> </a:t>
            </a:r>
            <a:r>
              <a:rPr lang="en-GB" altLang="en-US" sz="2000" dirty="0"/>
              <a:t>heavy.</a:t>
            </a:r>
          </a:p>
        </p:txBody>
      </p:sp>
    </p:spTree>
    <p:extLst>
      <p:ext uri="{BB962C8B-B14F-4D97-AF65-F5344CB8AC3E}">
        <p14:creationId xmlns:p14="http://schemas.microsoft.com/office/powerpoint/2010/main" val="488270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altLang="en-US" sz="5400" dirty="0">
                <a:latin typeface="SF Cartoonist Hand" panose="02000506000000020003" pitchFamily="2" charset="0"/>
              </a:rPr>
              <a:t>two</a:t>
            </a:r>
            <a:endParaRPr lang="en-GB" dirty="0">
              <a:latin typeface="SF Cartoonist Hand" panose="02000506000000020003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dirty="0"/>
              <a:t>‘</a:t>
            </a:r>
            <a:r>
              <a:rPr lang="en-GB" altLang="en-US" b="1" dirty="0"/>
              <a:t>two</a:t>
            </a:r>
            <a:r>
              <a:rPr lang="en-GB" altLang="en-US" dirty="0"/>
              <a:t>’ means the number ‘</a:t>
            </a:r>
            <a:r>
              <a:rPr lang="en-GB" altLang="en-US" b="1" dirty="0"/>
              <a:t>2</a:t>
            </a:r>
            <a:r>
              <a:rPr lang="en-GB" altLang="en-US" dirty="0"/>
              <a:t>’.</a:t>
            </a:r>
          </a:p>
          <a:p>
            <a:endParaRPr lang="en-GB" altLang="en-US" dirty="0"/>
          </a:p>
          <a:p>
            <a:pPr algn="ctr"/>
            <a:r>
              <a:rPr lang="en-GB" altLang="en-US" sz="2000" dirty="0">
                <a:solidFill>
                  <a:schemeClr val="tx1"/>
                </a:solidFill>
              </a:rPr>
              <a:t>There are </a:t>
            </a:r>
            <a:r>
              <a:rPr lang="en-GB" altLang="en-US" sz="2000" u="sng" dirty="0">
                <a:solidFill>
                  <a:schemeClr val="accent5">
                    <a:lumMod val="50000"/>
                  </a:schemeClr>
                </a:solidFill>
              </a:rPr>
              <a:t>two</a:t>
            </a:r>
            <a:r>
              <a:rPr lang="en-GB" altLang="en-US" sz="2000" dirty="0">
                <a:solidFill>
                  <a:schemeClr val="tx1"/>
                </a:solidFill>
              </a:rPr>
              <a:t> dogs running in the park.</a:t>
            </a:r>
          </a:p>
          <a:p>
            <a:endParaRPr lang="en-GB" altLang="en-US" sz="2000" dirty="0"/>
          </a:p>
          <a:p>
            <a:endParaRPr lang="en-GB" altLang="en-US" sz="2000" dirty="0"/>
          </a:p>
          <a:p>
            <a:pPr algn="ctr"/>
            <a:r>
              <a:rPr lang="en-GB" altLang="en-US" sz="2000" dirty="0"/>
              <a:t>I have </a:t>
            </a:r>
            <a:r>
              <a:rPr lang="en-GB" altLang="en-US" sz="2000" u="sng" dirty="0">
                <a:solidFill>
                  <a:schemeClr val="accent5">
                    <a:lumMod val="50000"/>
                  </a:schemeClr>
                </a:solidFill>
              </a:rPr>
              <a:t>two</a:t>
            </a:r>
            <a:r>
              <a:rPr lang="en-GB" altLang="en-US" sz="2000" dirty="0"/>
              <a:t> brothers and one sister.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6283088" y="1139516"/>
            <a:ext cx="1945992" cy="1617927"/>
            <a:chOff x="6283088" y="1139516"/>
            <a:chExt cx="1945992" cy="161792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3088" y="1346522"/>
              <a:ext cx="1945992" cy="1376041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6589163" y="1139516"/>
              <a:ext cx="1593864" cy="1617927"/>
            </a:xfrm>
            <a:prstGeom prst="rect">
              <a:avLst/>
            </a:prstGeom>
            <a:solidFill>
              <a:schemeClr val="bg1">
                <a:alpha val="1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61877" y="1942306"/>
            <a:ext cx="1267203" cy="1216026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1973604" y="4067269"/>
            <a:ext cx="5196792" cy="2347820"/>
            <a:chOff x="1991719" y="4067269"/>
            <a:chExt cx="5196792" cy="234782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4033"/>
            <a:stretch/>
          </p:blipFill>
          <p:spPr>
            <a:xfrm>
              <a:off x="5285826" y="4468451"/>
              <a:ext cx="1902685" cy="1946638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5855" b="55212"/>
            <a:stretch/>
          </p:blipFill>
          <p:spPr>
            <a:xfrm>
              <a:off x="1991719" y="4067269"/>
              <a:ext cx="2098295" cy="2347819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9171"/>
            <a:stretch/>
          </p:blipFill>
          <p:spPr>
            <a:xfrm>
              <a:off x="4353589" y="4598835"/>
              <a:ext cx="1163718" cy="18162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60459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5400" dirty="0">
                <a:latin typeface="SF Cartoonist Hand" panose="02000506000000020003" pitchFamily="2" charset="0"/>
              </a:rPr>
              <a:t>to, too and two</a:t>
            </a:r>
          </a:p>
        </p:txBody>
      </p:sp>
      <p:sp>
        <p:nvSpPr>
          <p:cNvPr id="5" name="Rectangle 4"/>
          <p:cNvSpPr/>
          <p:nvPr/>
        </p:nvSpPr>
        <p:spPr>
          <a:xfrm>
            <a:off x="883508" y="1792793"/>
            <a:ext cx="73674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en-US" u="sng" dirty="0">
                <a:solidFill>
                  <a:schemeClr val="accent5">
                    <a:lumMod val="50000"/>
                  </a:schemeClr>
                </a:solidFill>
              </a:rPr>
              <a:t>Two</a:t>
            </a:r>
            <a:r>
              <a:rPr lang="en-GB" altLang="en-US" dirty="0"/>
              <a:t> children wanted </a:t>
            </a:r>
            <a:r>
              <a:rPr lang="en-GB" altLang="en-US" u="sng" dirty="0">
                <a:solidFill>
                  <a:schemeClr val="accent5">
                    <a:lumMod val="50000"/>
                  </a:schemeClr>
                </a:solidFill>
              </a:rPr>
              <a:t>to</a:t>
            </a:r>
            <a:r>
              <a:rPr lang="en-GB" altLang="en-US" dirty="0"/>
              <a:t> catch the bus </a:t>
            </a:r>
            <a:r>
              <a:rPr lang="en-GB" altLang="en-US" u="sng" dirty="0">
                <a:solidFill>
                  <a:schemeClr val="accent5">
                    <a:lumMod val="50000"/>
                  </a:schemeClr>
                </a:solidFill>
              </a:rPr>
              <a:t>to</a:t>
            </a:r>
            <a:r>
              <a:rPr lang="en-GB" altLang="en-US" dirty="0"/>
              <a:t> school, but they were </a:t>
            </a:r>
            <a:r>
              <a:rPr lang="en-GB" altLang="en-US" u="sng" dirty="0">
                <a:solidFill>
                  <a:schemeClr val="accent5">
                    <a:lumMod val="50000"/>
                  </a:schemeClr>
                </a:solidFill>
              </a:rPr>
              <a:t>too</a:t>
            </a:r>
            <a:r>
              <a:rPr lang="en-GB" altLang="en-US" dirty="0"/>
              <a:t> late.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47843"/>
            <a:ext cx="9144000" cy="56932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9291" y="3156403"/>
            <a:ext cx="7138431" cy="3438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498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0" presetClass="path" presetSubtype="0" accel="74000" decel="26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0.00324 L 3.61111E-6 -0.00301 C 0.0059 -0.00532 0.01163 -0.0088 0.01805 -0.00972 C 0.02552 -0.01111 0.02586 -0.00463 0.02951 -0.00116 C 0.03142 0.00069 0.0342 0.00185 0.03628 0.00301 C 0.04166 0.00231 0.05121 0.00139 0.05677 -0.00116 C 0.0743 -0.00949 0.05347 -0.00208 0.07048 -0.00764 C 0.075 -0.00694 0.07968 -0.00694 0.08402 -0.00532 C 0.10295 0.00046 0.07413 -0.00023 0.10451 0.00301 L 0.12274 0.00556 C 0.13923 0.00463 0.16927 0.0044 0.18871 0.00093 C 0.19114 0.00069 0.1934 -0.00069 0.19566 -0.00116 C 0.19861 -0.00185 0.20173 -0.00255 0.20468 -0.00324 C 0.22743 -0.00162 0.23541 -0.00301 0.25486 0.00301 L 0.2684 0.00764 L 0.27534 0.00972 C 0.29809 0.0088 0.321 0.00856 0.34375 0.00764 C 0.34843 0.00718 0.35277 0.00602 0.35729 0.00556 C 0.36336 0.00463 0.36944 0.00393 0.37552 0.00301 C 0.38333 0.00393 0.3908 0.00417 0.39861 0.00556 C 0.4033 0.00625 0.41215 0.00972 0.41215 0.00995 C 0.43264 0.0088 0.45312 0.00949 0.47361 0.00764 C 0.4783 0.00694 0.48715 0.00301 0.48715 0.00324 C 0.5085 0.00393 0.52968 0.00417 0.55104 0.00556 C 0.5533 0.00556 0.55555 0.00694 0.55798 0.00764 C 0.5625 0.00856 0.56718 0.0088 0.57152 0.00972 C 0.57465 0.01018 0.5776 0.01157 0.58073 0.01181 C 0.59514 0.01296 0.60955 0.01343 0.62378 0.01412 C 0.64427 0.01343 0.66475 0.01296 0.68524 0.01181 C 0.68784 0.01181 0.6901 0.01042 0.69218 0.00972 C 0.69531 0.0088 0.69826 0.00833 0.70139 0.00764 C 0.70364 0.00694 0.70573 0.00602 0.70833 0.00556 C 0.73645 -0.00185 0.71736 0.00393 0.73316 -0.00116 C 0.75364 0.00023 0.77066 0.00046 0.79027 0.00301 C 0.80416 0.00509 0.79774 0.00463 0.8085 0.00764 C 0.81163 0.00833 0.81458 0.0088 0.8177 0.00972 C 0.81979 0.01042 0.82205 0.01157 0.8243 0.01181 C 0.8335 0.01296 0.84253 0.01296 0.85173 0.01412 C 0.85694 0.01458 0.86215 0.01551 0.8677 0.0162 C 0.88871 0.01551 0.91007 0.01551 0.93142 0.01412 C 0.93385 0.01389 0.93576 0.01181 0.93836 0.01181 C 0.95191 0.01181 0.96545 0.01343 0.97934 0.01412 C 0.98229 0.01458 0.98541 0.01551 0.98836 0.0162 C 0.99722 0.01852 0.99566 0.01944 1.00677 0.02037 C 1.01718 0.02153 1.02777 0.02199 1.03854 0.02292 C 1.04514 0.02199 1.07031 0.02037 1.07951 0.01829 C 1.08732 0.01667 1.09427 0.01273 1.10225 0.01181 C 1.1052 0.01157 1.10833 0.01181 1.11128 0.01181 L 1.11614 0.01181 " pathEditMode="relative" rAng="0" ptsTypes="AAAAAAAAAAAAAAAAAAAAAAAAAAAAAAAAAAAAAAAAAAAAAAAAA">
                                      <p:cBhvr>
                                        <p:cTn id="1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799" y="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Twinkl Planit">
      <a:majorFont>
        <a:latin typeface="Sassoon Infant Md"/>
        <a:ea typeface=""/>
        <a:cs typeface=""/>
      </a:majorFont>
      <a:minorFont>
        <a:latin typeface="Sassoon Infant Rg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1354</TotalTime>
  <Words>231</Words>
  <Application>Microsoft Office PowerPoint</Application>
  <PresentationFormat>On-screen Show (4:3)</PresentationFormat>
  <Paragraphs>34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Sniglet</vt:lpstr>
      <vt:lpstr>Sassoon Infant Md</vt:lpstr>
      <vt:lpstr>Sassoon Infant Rg</vt:lpstr>
      <vt:lpstr>Calibri</vt:lpstr>
      <vt:lpstr>SF Cartoonist Hand</vt:lpstr>
      <vt:lpstr>Office Theme</vt:lpstr>
      <vt:lpstr>PowerPoint Presentation</vt:lpstr>
      <vt:lpstr>Homophones</vt:lpstr>
      <vt:lpstr>to</vt:lpstr>
      <vt:lpstr>too</vt:lpstr>
      <vt:lpstr>two</vt:lpstr>
      <vt:lpstr>to, too and two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</dc:title>
  <dc:creator>Twinkl</dc:creator>
  <cp:lastModifiedBy>Mark</cp:lastModifiedBy>
  <cp:revision>111</cp:revision>
  <dcterms:created xsi:type="dcterms:W3CDTF">2014-10-01T16:09:27Z</dcterms:created>
  <dcterms:modified xsi:type="dcterms:W3CDTF">2020-04-23T19:09:15Z</dcterms:modified>
</cp:coreProperties>
</file>