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8"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24"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51" d="100"/>
          <a:sy n="51" d="100"/>
        </p:scale>
        <p:origin x="2340" y="72"/>
      </p:cViewPr>
      <p:guideLst>
        <p:guide orient="horz" pos="3324"/>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442B16-BE57-4219-A76C-E3E808628994}" type="datetimeFigureOut">
              <a:rPr lang="en-GB" smtClean="0"/>
              <a:t>25/05/2021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BD23391-60E8-4AE5-BB2E-C29C5A09A685}" type="slidenum">
              <a:rPr lang="en-GB" smtClean="0"/>
              <a:t>‹#›</a:t>
            </a:fld>
            <a:endParaRPr lang="en-GB" dirty="0"/>
          </a:p>
        </p:txBody>
      </p:sp>
    </p:spTree>
    <p:extLst>
      <p:ext uri="{BB962C8B-B14F-4D97-AF65-F5344CB8AC3E}">
        <p14:creationId xmlns:p14="http://schemas.microsoft.com/office/powerpoint/2010/main" val="2830827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442B16-BE57-4219-A76C-E3E808628994}" type="datetimeFigureOut">
              <a:rPr lang="en-GB" smtClean="0"/>
              <a:t>25/05/2021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BD23391-60E8-4AE5-BB2E-C29C5A09A685}" type="slidenum">
              <a:rPr lang="en-GB" smtClean="0"/>
              <a:t>‹#›</a:t>
            </a:fld>
            <a:endParaRPr lang="en-GB" dirty="0"/>
          </a:p>
        </p:txBody>
      </p:sp>
    </p:spTree>
    <p:extLst>
      <p:ext uri="{BB962C8B-B14F-4D97-AF65-F5344CB8AC3E}">
        <p14:creationId xmlns:p14="http://schemas.microsoft.com/office/powerpoint/2010/main" val="939810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442B16-BE57-4219-A76C-E3E808628994}" type="datetimeFigureOut">
              <a:rPr lang="en-GB" smtClean="0"/>
              <a:t>25/05/2021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BD23391-60E8-4AE5-BB2E-C29C5A09A685}" type="slidenum">
              <a:rPr lang="en-GB" smtClean="0"/>
              <a:t>‹#›</a:t>
            </a:fld>
            <a:endParaRPr lang="en-GB" dirty="0"/>
          </a:p>
        </p:txBody>
      </p:sp>
    </p:spTree>
    <p:extLst>
      <p:ext uri="{BB962C8B-B14F-4D97-AF65-F5344CB8AC3E}">
        <p14:creationId xmlns:p14="http://schemas.microsoft.com/office/powerpoint/2010/main" val="2700292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442B16-BE57-4219-A76C-E3E808628994}" type="datetimeFigureOut">
              <a:rPr lang="en-GB" smtClean="0"/>
              <a:t>25/05/2021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BD23391-60E8-4AE5-BB2E-C29C5A09A685}" type="slidenum">
              <a:rPr lang="en-GB" smtClean="0"/>
              <a:t>‹#›</a:t>
            </a:fld>
            <a:endParaRPr lang="en-GB" dirty="0"/>
          </a:p>
        </p:txBody>
      </p:sp>
    </p:spTree>
    <p:extLst>
      <p:ext uri="{BB962C8B-B14F-4D97-AF65-F5344CB8AC3E}">
        <p14:creationId xmlns:p14="http://schemas.microsoft.com/office/powerpoint/2010/main" val="1709984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442B16-BE57-4219-A76C-E3E808628994}" type="datetimeFigureOut">
              <a:rPr lang="en-GB" smtClean="0"/>
              <a:t>25/05/2021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BD23391-60E8-4AE5-BB2E-C29C5A09A685}" type="slidenum">
              <a:rPr lang="en-GB" smtClean="0"/>
              <a:t>‹#›</a:t>
            </a:fld>
            <a:endParaRPr lang="en-GB" dirty="0"/>
          </a:p>
        </p:txBody>
      </p:sp>
    </p:spTree>
    <p:extLst>
      <p:ext uri="{BB962C8B-B14F-4D97-AF65-F5344CB8AC3E}">
        <p14:creationId xmlns:p14="http://schemas.microsoft.com/office/powerpoint/2010/main" val="2697919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442B16-BE57-4219-A76C-E3E808628994}" type="datetimeFigureOut">
              <a:rPr lang="en-GB" smtClean="0"/>
              <a:t>25/05/2021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BD23391-60E8-4AE5-BB2E-C29C5A09A685}" type="slidenum">
              <a:rPr lang="en-GB" smtClean="0"/>
              <a:t>‹#›</a:t>
            </a:fld>
            <a:endParaRPr lang="en-GB" dirty="0"/>
          </a:p>
        </p:txBody>
      </p:sp>
    </p:spTree>
    <p:extLst>
      <p:ext uri="{BB962C8B-B14F-4D97-AF65-F5344CB8AC3E}">
        <p14:creationId xmlns:p14="http://schemas.microsoft.com/office/powerpoint/2010/main" val="2829032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442B16-BE57-4219-A76C-E3E808628994}" type="datetimeFigureOut">
              <a:rPr lang="en-GB" smtClean="0"/>
              <a:t>25/05/2021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BD23391-60E8-4AE5-BB2E-C29C5A09A685}" type="slidenum">
              <a:rPr lang="en-GB" smtClean="0"/>
              <a:t>‹#›</a:t>
            </a:fld>
            <a:endParaRPr lang="en-GB" dirty="0"/>
          </a:p>
        </p:txBody>
      </p:sp>
    </p:spTree>
    <p:extLst>
      <p:ext uri="{BB962C8B-B14F-4D97-AF65-F5344CB8AC3E}">
        <p14:creationId xmlns:p14="http://schemas.microsoft.com/office/powerpoint/2010/main" val="569790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442B16-BE57-4219-A76C-E3E808628994}" type="datetimeFigureOut">
              <a:rPr lang="en-GB" smtClean="0"/>
              <a:t>25/05/2021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CBD23391-60E8-4AE5-BB2E-C29C5A09A685}" type="slidenum">
              <a:rPr lang="en-GB" smtClean="0"/>
              <a:t>‹#›</a:t>
            </a:fld>
            <a:endParaRPr lang="en-GB" dirty="0"/>
          </a:p>
        </p:txBody>
      </p:sp>
    </p:spTree>
    <p:extLst>
      <p:ext uri="{BB962C8B-B14F-4D97-AF65-F5344CB8AC3E}">
        <p14:creationId xmlns:p14="http://schemas.microsoft.com/office/powerpoint/2010/main" val="1672478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442B16-BE57-4219-A76C-E3E808628994}" type="datetimeFigureOut">
              <a:rPr lang="en-GB" smtClean="0"/>
              <a:t>25/05/2021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CBD23391-60E8-4AE5-BB2E-C29C5A09A685}" type="slidenum">
              <a:rPr lang="en-GB" smtClean="0"/>
              <a:t>‹#›</a:t>
            </a:fld>
            <a:endParaRPr lang="en-GB" dirty="0"/>
          </a:p>
        </p:txBody>
      </p:sp>
    </p:spTree>
    <p:extLst>
      <p:ext uri="{BB962C8B-B14F-4D97-AF65-F5344CB8AC3E}">
        <p14:creationId xmlns:p14="http://schemas.microsoft.com/office/powerpoint/2010/main" val="473317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B442B16-BE57-4219-A76C-E3E808628994}" type="datetimeFigureOut">
              <a:rPr lang="en-GB" smtClean="0"/>
              <a:t>25/05/2021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BD23391-60E8-4AE5-BB2E-C29C5A09A685}" type="slidenum">
              <a:rPr lang="en-GB" smtClean="0"/>
              <a:t>‹#›</a:t>
            </a:fld>
            <a:endParaRPr lang="en-GB" dirty="0"/>
          </a:p>
        </p:txBody>
      </p:sp>
    </p:spTree>
    <p:extLst>
      <p:ext uri="{BB962C8B-B14F-4D97-AF65-F5344CB8AC3E}">
        <p14:creationId xmlns:p14="http://schemas.microsoft.com/office/powerpoint/2010/main" val="2209160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B442B16-BE57-4219-A76C-E3E808628994}" type="datetimeFigureOut">
              <a:rPr lang="en-GB" smtClean="0"/>
              <a:t>25/05/2021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BD23391-60E8-4AE5-BB2E-C29C5A09A685}" type="slidenum">
              <a:rPr lang="en-GB" smtClean="0"/>
              <a:t>‹#›</a:t>
            </a:fld>
            <a:endParaRPr lang="en-GB" dirty="0"/>
          </a:p>
        </p:txBody>
      </p:sp>
    </p:spTree>
    <p:extLst>
      <p:ext uri="{BB962C8B-B14F-4D97-AF65-F5344CB8AC3E}">
        <p14:creationId xmlns:p14="http://schemas.microsoft.com/office/powerpoint/2010/main" val="4010769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B442B16-BE57-4219-A76C-E3E808628994}" type="datetimeFigureOut">
              <a:rPr lang="en-GB" smtClean="0"/>
              <a:t>25/05/2021</a:t>
            </a:fld>
            <a:endParaRPr lang="en-GB"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BD23391-60E8-4AE5-BB2E-C29C5A09A685}" type="slidenum">
              <a:rPr lang="en-GB" smtClean="0"/>
              <a:t>‹#›</a:t>
            </a:fld>
            <a:endParaRPr lang="en-GB" dirty="0"/>
          </a:p>
        </p:txBody>
      </p:sp>
      <p:sp>
        <p:nvSpPr>
          <p:cNvPr id="7" name="MSIPCMContentMarking" descr="{&quot;HashCode&quot;:455321412,&quot;Placement&quot;:&quot;Footer&quot;,&quot;Top&quot;:759.343,&quot;Left&quot;:241.105438,&quot;SlideWidth&quot;:540,&quot;SlideHeight&quot;:780}"/>
          <p:cNvSpPr txBox="1"/>
          <p:nvPr userDrawn="1"/>
        </p:nvSpPr>
        <p:spPr>
          <a:xfrm>
            <a:off x="3062039" y="9643656"/>
            <a:ext cx="733923" cy="262344"/>
          </a:xfrm>
          <a:prstGeom prst="rect">
            <a:avLst/>
          </a:prstGeom>
          <a:noFill/>
        </p:spPr>
        <p:txBody>
          <a:bodyPr vert="horz" wrap="square" lIns="0" tIns="0" rIns="0" bIns="0" rtlCol="0" anchor="ctr" anchorCtr="1">
            <a:spAutoFit/>
          </a:bodyPr>
          <a:lstStyle/>
          <a:p>
            <a:pPr algn="ctr">
              <a:spcBef>
                <a:spcPts val="0"/>
              </a:spcBef>
              <a:spcAft>
                <a:spcPts val="0"/>
              </a:spcAft>
            </a:pPr>
            <a:r>
              <a:rPr lang="en-GB" sz="1000" dirty="0">
                <a:solidFill>
                  <a:srgbClr val="FF0000"/>
                </a:solidFill>
                <a:latin typeface="Calibri" panose="020F0502020204030204" pitchFamily="34" charset="0"/>
              </a:rPr>
              <a:t>OFFICIAL</a:t>
            </a:r>
          </a:p>
        </p:txBody>
      </p:sp>
    </p:spTree>
    <p:extLst>
      <p:ext uri="{BB962C8B-B14F-4D97-AF65-F5344CB8AC3E}">
        <p14:creationId xmlns:p14="http://schemas.microsoft.com/office/powerpoint/2010/main" val="17643070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youtube.com/watch?v=xKqNxPB_r1w" TargetMode="External"/><Relationship Id="rId13" Type="http://schemas.openxmlformats.org/officeDocument/2006/relationships/hyperlink" Target="https://www.communicationpassports.org.uk/creating-passports/" TargetMode="External"/><Relationship Id="rId3" Type="http://schemas.openxmlformats.org/officeDocument/2006/relationships/hyperlink" Target="https://www.pacey.org.uk/parents/toolkit/" TargetMode="External"/><Relationship Id="rId7" Type="http://schemas.openxmlformats.org/officeDocument/2006/relationships/hyperlink" Target="https://www.bbc.co.uk/bitesize/articles/zfpypg8" TargetMode="External"/><Relationship Id="rId12" Type="http://schemas.openxmlformats.org/officeDocument/2006/relationships/hyperlink" Target="https://www.communicationmatters.org.uk/types-of-aac/communication-passports/#:~:text=A%20communication%20passport%20is%20a,clear%2C%20positive%20and%20accessible%20format."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www.bbc.co.uk/bitesize/collections/starting-primary-school/1" TargetMode="External"/><Relationship Id="rId11" Type="http://schemas.openxmlformats.org/officeDocument/2006/relationships/hyperlink" Target="https://councilfordisabledchildren.org.uk/sites/default/files/uploads/Transition%20resource.I%20CAN.FINAL.pdf" TargetMode="External"/><Relationship Id="rId5" Type="http://schemas.openxmlformats.org/officeDocument/2006/relationships/hyperlink" Target="https://www.eyalliance.org.uk/hello-big-school-managing-transitions" TargetMode="External"/><Relationship Id="rId10" Type="http://schemas.openxmlformats.org/officeDocument/2006/relationships/hyperlink" Target="https://cyps.northyorks.gov.uk/school-readiness" TargetMode="External"/><Relationship Id="rId4" Type="http://schemas.openxmlformats.org/officeDocument/2006/relationships/hyperlink" Target="https://www.pacey.org.uk/partners/school-ready/preparation/" TargetMode="External"/><Relationship Id="rId9" Type="http://schemas.openxmlformats.org/officeDocument/2006/relationships/hyperlink" Target="https://www.plymouthias.org.uk/resources/files/publication_57_AET-Working-Together-With-Childs-School.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0" y="1713609"/>
            <a:ext cx="6858000" cy="819239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TextBox 18"/>
          <p:cNvSpPr txBox="1"/>
          <p:nvPr/>
        </p:nvSpPr>
        <p:spPr>
          <a:xfrm>
            <a:off x="169218" y="2450694"/>
            <a:ext cx="6519564" cy="5447645"/>
          </a:xfrm>
          <a:prstGeom prst="rect">
            <a:avLst/>
          </a:prstGeom>
          <a:noFill/>
        </p:spPr>
        <p:txBody>
          <a:bodyPr wrap="square" rtlCol="0">
            <a:spAutoFit/>
          </a:bodyPr>
          <a:lstStyle/>
          <a:p>
            <a:r>
              <a:rPr lang="en-GB" sz="1200" dirty="0"/>
              <a:t>-   Once your child has been allocated a place transition planning can begin</a:t>
            </a:r>
          </a:p>
          <a:p>
            <a:pPr marL="171450" indent="-171450">
              <a:buFontTx/>
              <a:buChar char="-"/>
            </a:pPr>
            <a:r>
              <a:rPr lang="en-GB" sz="1200" dirty="0"/>
              <a:t>Meetings and additional school visits create extra transition opportunities &amp; staff can begin planning for your child’s individual needs well before they begin school </a:t>
            </a:r>
          </a:p>
          <a:p>
            <a:pPr marL="171450" indent="-171450">
              <a:buFontTx/>
              <a:buChar char="-"/>
            </a:pPr>
            <a:r>
              <a:rPr lang="en-GB" sz="1200" dirty="0"/>
              <a:t>Staff can plan with you for your child’s particular needs and make the necessary adaptations and reasonable adjustments which can be in place when your child starts school in September</a:t>
            </a:r>
          </a:p>
          <a:p>
            <a:endParaRPr lang="en-GB" sz="1200" dirty="0"/>
          </a:p>
          <a:p>
            <a:r>
              <a:rPr lang="en-GB" sz="1200" dirty="0"/>
              <a:t>It is important </a:t>
            </a:r>
            <a:r>
              <a:rPr lang="en-GB" sz="1200" b="1" dirty="0"/>
              <a:t>to share key information </a:t>
            </a:r>
            <a:r>
              <a:rPr lang="en-GB" sz="1200" dirty="0"/>
              <a:t>with the receiving school about your child in partnership with staff from your child’s Early Years setting: </a:t>
            </a:r>
          </a:p>
          <a:p>
            <a:pPr marL="171450" indent="-171450">
              <a:buFontTx/>
              <a:buChar char="-"/>
            </a:pPr>
            <a:r>
              <a:rPr lang="en-GB" sz="1200" dirty="0"/>
              <a:t>Create a communication passport or one page pupil profile, including ‘All About Me’ information, with key staff and include your child’s voice. </a:t>
            </a:r>
            <a:r>
              <a:rPr lang="en-GB" sz="1200" b="1" dirty="0"/>
              <a:t>It is useful to include</a:t>
            </a:r>
            <a:r>
              <a:rPr lang="en-GB" sz="1200" dirty="0"/>
              <a:t>:</a:t>
            </a:r>
          </a:p>
          <a:p>
            <a:pPr marL="171450" indent="-171450">
              <a:buFont typeface="Arial" panose="020B0604020202020204" pitchFamily="34" charset="0"/>
              <a:buChar char="•"/>
            </a:pPr>
            <a:r>
              <a:rPr lang="en-GB" sz="1200" i="1" dirty="0"/>
              <a:t>	your child's interests and strengths</a:t>
            </a:r>
          </a:p>
          <a:p>
            <a:pPr marL="171450" indent="-171450">
              <a:buFont typeface="Arial" panose="020B0604020202020204" pitchFamily="34" charset="0"/>
              <a:buChar char="•"/>
            </a:pPr>
            <a:r>
              <a:rPr lang="en-GB" sz="1200" i="1" dirty="0"/>
              <a:t>	how your child communicates</a:t>
            </a:r>
          </a:p>
          <a:p>
            <a:pPr marL="171450" indent="-171450">
              <a:buFont typeface="Arial" panose="020B0604020202020204" pitchFamily="34" charset="0"/>
              <a:buChar char="•"/>
            </a:pPr>
            <a:r>
              <a:rPr lang="en-GB" sz="1200" i="1" dirty="0"/>
              <a:t>	any sensory, physical or medical needs</a:t>
            </a:r>
          </a:p>
          <a:p>
            <a:pPr marL="171450" indent="-171450">
              <a:buFont typeface="Arial" panose="020B0604020202020204" pitchFamily="34" charset="0"/>
              <a:buChar char="•"/>
            </a:pPr>
            <a:r>
              <a:rPr lang="en-GB" sz="1200" i="1" dirty="0"/>
              <a:t>	what helps your child feel safe and calm</a:t>
            </a:r>
          </a:p>
          <a:p>
            <a:pPr marL="171450" indent="-171450">
              <a:buFont typeface="Arial" panose="020B0604020202020204" pitchFamily="34" charset="0"/>
              <a:buChar char="•"/>
            </a:pPr>
            <a:r>
              <a:rPr lang="en-GB" sz="1200" i="1" dirty="0"/>
              <a:t>	important people and their contact details</a:t>
            </a:r>
          </a:p>
          <a:p>
            <a:pPr marL="171450" indent="-171450">
              <a:buFont typeface="Arial" panose="020B0604020202020204" pitchFamily="34" charset="0"/>
              <a:buChar char="•"/>
            </a:pPr>
            <a:r>
              <a:rPr lang="en-GB" sz="1200" i="1" dirty="0"/>
              <a:t>	what helps your child to engage and learn</a:t>
            </a:r>
          </a:p>
          <a:p>
            <a:pPr marL="171450" indent="-171450">
              <a:buFont typeface="Arial" panose="020B0604020202020204" pitchFamily="34" charset="0"/>
              <a:buChar char="•"/>
            </a:pPr>
            <a:r>
              <a:rPr lang="en-GB" sz="1200" i="1" dirty="0"/>
              <a:t>	signs to look for that communicate your child is unhappy and what soothes them</a:t>
            </a:r>
          </a:p>
          <a:p>
            <a:pPr marL="171450" indent="-171450">
              <a:buFont typeface="Arial" panose="020B0604020202020204" pitchFamily="34" charset="0"/>
              <a:buChar char="•"/>
            </a:pPr>
            <a:r>
              <a:rPr lang="en-GB" sz="1200" i="1" dirty="0"/>
              <a:t>	current adaptations and adjustments used to support your child.</a:t>
            </a:r>
          </a:p>
          <a:p>
            <a:pPr marL="171450" indent="-171450">
              <a:buFontTx/>
              <a:buChar char="-"/>
            </a:pPr>
            <a:endParaRPr lang="en-GB" sz="1200" dirty="0"/>
          </a:p>
          <a:p>
            <a:pPr marL="171450" indent="-171450">
              <a:buFontTx/>
              <a:buChar char="-"/>
            </a:pPr>
            <a:r>
              <a:rPr lang="en-GB" sz="1200" dirty="0"/>
              <a:t>Have regular conversations, with key staff in your Early Years setting and receiving school to share information and help you to prepare your child. School can identify key members of staff, which might be the school’s SENCo, class teacher or a TA, then begin relationship building which will help your child’s transition</a:t>
            </a:r>
          </a:p>
          <a:p>
            <a:endParaRPr lang="en-GB" sz="1200" dirty="0"/>
          </a:p>
          <a:p>
            <a:pPr marL="171450" indent="-171450">
              <a:buFontTx/>
              <a:buChar char="-"/>
            </a:pPr>
            <a:r>
              <a:rPr lang="en-GB" sz="1200" dirty="0"/>
              <a:t>The setting may arrange meetings with both settings – professionals (if involved) may be invited as well as key people from both settings to develop a transition plan with you. A clear transition plan could include a timeline of the transition process over the months/weeks preceding your child starting school</a:t>
            </a:r>
          </a:p>
          <a:p>
            <a:pPr marL="171450" indent="-171450">
              <a:buFont typeface="Wingdings" panose="05000000000000000000" pitchFamily="2" charset="2"/>
              <a:buChar char="ü"/>
            </a:pPr>
            <a:endParaRPr lang="en-GB" sz="1200" dirty="0"/>
          </a:p>
        </p:txBody>
      </p:sp>
      <p:sp>
        <p:nvSpPr>
          <p:cNvPr id="4" name="Rectangle 3"/>
          <p:cNvSpPr/>
          <p:nvPr/>
        </p:nvSpPr>
        <p:spPr>
          <a:xfrm>
            <a:off x="0" y="0"/>
            <a:ext cx="6858000" cy="13577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extBox 7"/>
          <p:cNvSpPr txBox="1"/>
          <p:nvPr/>
        </p:nvSpPr>
        <p:spPr>
          <a:xfrm>
            <a:off x="678269" y="173831"/>
            <a:ext cx="5382290" cy="1077218"/>
          </a:xfrm>
          <a:prstGeom prst="rect">
            <a:avLst/>
          </a:prstGeom>
          <a:noFill/>
        </p:spPr>
        <p:txBody>
          <a:bodyPr wrap="square" rtlCol="0">
            <a:spAutoFit/>
          </a:bodyPr>
          <a:lstStyle/>
          <a:p>
            <a:pPr algn="ctr"/>
            <a:r>
              <a:rPr lang="en-GB" sz="1600" b="1" i="1" dirty="0">
                <a:solidFill>
                  <a:schemeClr val="bg1"/>
                </a:solidFill>
              </a:rPr>
              <a:t>North Yorkshire Inclusion Service</a:t>
            </a:r>
            <a:endParaRPr lang="en-GB" sz="1100" b="1" i="1" dirty="0">
              <a:solidFill>
                <a:schemeClr val="bg1"/>
              </a:solidFill>
            </a:endParaRPr>
          </a:p>
          <a:p>
            <a:pPr algn="ctr"/>
            <a:r>
              <a:rPr lang="en-GB" sz="1600" b="1" dirty="0">
                <a:solidFill>
                  <a:schemeClr val="bg1"/>
                </a:solidFill>
              </a:rPr>
              <a:t>Supporting Effective Transitions for Children Moving from EYFS to Primary School </a:t>
            </a:r>
          </a:p>
          <a:p>
            <a:pPr algn="ctr"/>
            <a:r>
              <a:rPr lang="en-GB" sz="1600" b="1" dirty="0">
                <a:solidFill>
                  <a:schemeClr val="bg1"/>
                </a:solidFill>
              </a:rPr>
              <a:t>Information for Parents / Carers</a:t>
            </a:r>
          </a:p>
        </p:txBody>
      </p:sp>
      <p:sp>
        <p:nvSpPr>
          <p:cNvPr id="5" name="Rectangle 4"/>
          <p:cNvSpPr/>
          <p:nvPr/>
        </p:nvSpPr>
        <p:spPr>
          <a:xfrm>
            <a:off x="0" y="1357746"/>
            <a:ext cx="6858000" cy="36933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p:cNvSpPr txBox="1"/>
          <p:nvPr/>
        </p:nvSpPr>
        <p:spPr>
          <a:xfrm>
            <a:off x="1905000" y="1388524"/>
            <a:ext cx="3048000" cy="369332"/>
          </a:xfrm>
          <a:prstGeom prst="rect">
            <a:avLst/>
          </a:prstGeom>
          <a:noFill/>
        </p:spPr>
        <p:txBody>
          <a:bodyPr wrap="square" rtlCol="0">
            <a:spAutoFit/>
          </a:bodyPr>
          <a:lstStyle/>
          <a:p>
            <a:pPr algn="ctr"/>
            <a:r>
              <a:rPr lang="en-GB" b="1" dirty="0">
                <a:solidFill>
                  <a:schemeClr val="bg1"/>
                </a:solidFill>
              </a:rPr>
              <a:t>Strategies</a:t>
            </a:r>
            <a:endParaRPr lang="en-GB" sz="1400" b="1" dirty="0">
              <a:solidFill>
                <a:schemeClr val="bg1"/>
              </a:solidFill>
            </a:endParaRPr>
          </a:p>
        </p:txBody>
      </p:sp>
      <p:pic>
        <p:nvPicPr>
          <p:cNvPr id="22" name="Picture 21"/>
          <p:cNvPicPr/>
          <p:nvPr/>
        </p:nvPicPr>
        <p:blipFill rotWithShape="1">
          <a:blip r:embed="rId2" cstate="print">
            <a:extLst>
              <a:ext uri="{28A0092B-C50C-407E-A947-70E740481C1C}">
                <a14:useLocalDpi xmlns:a14="http://schemas.microsoft.com/office/drawing/2010/main" val="0"/>
              </a:ext>
            </a:extLst>
          </a:blip>
          <a:srcRect l="2675" t="2596" r="49709" b="85233"/>
          <a:stretch/>
        </p:blipFill>
        <p:spPr>
          <a:xfrm>
            <a:off x="292144" y="67135"/>
            <a:ext cx="1015362" cy="366971"/>
          </a:xfrm>
          <a:prstGeom prst="rect">
            <a:avLst/>
          </a:prstGeom>
        </p:spPr>
      </p:pic>
      <p:sp>
        <p:nvSpPr>
          <p:cNvPr id="6" name="Rectangle 5"/>
          <p:cNvSpPr/>
          <p:nvPr/>
        </p:nvSpPr>
        <p:spPr>
          <a:xfrm>
            <a:off x="292144" y="1790952"/>
            <a:ext cx="6396638" cy="626646"/>
          </a:xfrm>
          <a:prstGeom prst="rect">
            <a:avLst/>
          </a:prstGeom>
        </p:spPr>
        <p:txBody>
          <a:bodyPr wrap="square">
            <a:spAutoFit/>
          </a:bodyPr>
          <a:lstStyle/>
          <a:p>
            <a:pPr>
              <a:lnSpc>
                <a:spcPct val="107000"/>
              </a:lnSpc>
              <a:spcAft>
                <a:spcPts val="800"/>
              </a:spcAft>
            </a:pPr>
            <a:r>
              <a:rPr lang="en-GB" sz="1100" b="1" dirty="0">
                <a:latin typeface="Arial" panose="020B0604020202020204" pitchFamily="34" charset="0"/>
                <a:ea typeface="Calibri" panose="020F0502020204030204" pitchFamily="34" charset="0"/>
                <a:cs typeface="Times New Roman" panose="02020603050405020304" pitchFamily="18" charset="0"/>
              </a:rPr>
              <a:t>Planning should start at the beginning of your child’s last year in their early years setting, ideally before the school applications deadline. The more complex your child’s additional support needs, the more time is advised for planning and preparation.</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1675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0" y="1700107"/>
            <a:ext cx="6858000" cy="819239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200" dirty="0">
              <a:solidFill>
                <a:schemeClr val="tx1"/>
              </a:solidFill>
            </a:endParaRPr>
          </a:p>
        </p:txBody>
      </p:sp>
      <p:sp>
        <p:nvSpPr>
          <p:cNvPr id="4" name="Rectangle 3"/>
          <p:cNvSpPr/>
          <p:nvPr/>
        </p:nvSpPr>
        <p:spPr>
          <a:xfrm>
            <a:off x="0" y="0"/>
            <a:ext cx="6858000" cy="13577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extBox 7"/>
          <p:cNvSpPr txBox="1"/>
          <p:nvPr/>
        </p:nvSpPr>
        <p:spPr>
          <a:xfrm>
            <a:off x="678269" y="173831"/>
            <a:ext cx="5382290" cy="1031051"/>
          </a:xfrm>
          <a:prstGeom prst="rect">
            <a:avLst/>
          </a:prstGeom>
          <a:noFill/>
        </p:spPr>
        <p:txBody>
          <a:bodyPr wrap="square" rtlCol="0">
            <a:spAutoFit/>
          </a:bodyPr>
          <a:lstStyle/>
          <a:p>
            <a:pPr algn="ctr"/>
            <a:r>
              <a:rPr lang="en-GB" b="1" i="1" dirty="0">
                <a:solidFill>
                  <a:schemeClr val="bg1"/>
                </a:solidFill>
              </a:rPr>
              <a:t>North Yorkshire Inclusion Service</a:t>
            </a:r>
          </a:p>
          <a:p>
            <a:pPr algn="ctr"/>
            <a:endParaRPr lang="en-GB" sz="1100" b="1" i="1" dirty="0">
              <a:solidFill>
                <a:schemeClr val="bg1"/>
              </a:solidFill>
            </a:endParaRPr>
          </a:p>
          <a:p>
            <a:pPr algn="ctr"/>
            <a:r>
              <a:rPr lang="en-GB" sz="1600" b="1" dirty="0">
                <a:solidFill>
                  <a:schemeClr val="bg1"/>
                </a:solidFill>
              </a:rPr>
              <a:t>Supporting Effective Transitions for Moving from EYFS to Primary School</a:t>
            </a:r>
          </a:p>
        </p:txBody>
      </p:sp>
      <p:pic>
        <p:nvPicPr>
          <p:cNvPr id="22" name="Picture 21"/>
          <p:cNvPicPr/>
          <p:nvPr/>
        </p:nvPicPr>
        <p:blipFill rotWithShape="1">
          <a:blip r:embed="rId2" cstate="print">
            <a:extLst>
              <a:ext uri="{28A0092B-C50C-407E-A947-70E740481C1C}">
                <a14:useLocalDpi xmlns:a14="http://schemas.microsoft.com/office/drawing/2010/main" val="0"/>
              </a:ext>
            </a:extLst>
          </a:blip>
          <a:srcRect l="2675" t="2596" r="49709" b="85233"/>
          <a:stretch/>
        </p:blipFill>
        <p:spPr>
          <a:xfrm>
            <a:off x="292144" y="242629"/>
            <a:ext cx="1015362" cy="366971"/>
          </a:xfrm>
          <a:prstGeom prst="rect">
            <a:avLst/>
          </a:prstGeom>
        </p:spPr>
      </p:pic>
      <p:grpSp>
        <p:nvGrpSpPr>
          <p:cNvPr id="6" name="Group 5"/>
          <p:cNvGrpSpPr/>
          <p:nvPr/>
        </p:nvGrpSpPr>
        <p:grpSpPr>
          <a:xfrm>
            <a:off x="0" y="1346569"/>
            <a:ext cx="6858000" cy="5664161"/>
            <a:chOff x="0" y="6028046"/>
            <a:chExt cx="6858000" cy="5724663"/>
          </a:xfrm>
        </p:grpSpPr>
        <p:sp>
          <p:nvSpPr>
            <p:cNvPr id="26" name="Rectangle 25"/>
            <p:cNvSpPr/>
            <p:nvPr/>
          </p:nvSpPr>
          <p:spPr>
            <a:xfrm>
              <a:off x="0" y="6028046"/>
              <a:ext cx="6858000" cy="56898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TextBox 26"/>
            <p:cNvSpPr txBox="1"/>
            <p:nvPr/>
          </p:nvSpPr>
          <p:spPr>
            <a:xfrm>
              <a:off x="292144" y="6682364"/>
              <a:ext cx="3048000" cy="5070345"/>
            </a:xfrm>
            <a:prstGeom prst="rect">
              <a:avLst/>
            </a:prstGeom>
            <a:noFill/>
          </p:spPr>
          <p:txBody>
            <a:bodyPr wrap="square" rtlCol="0">
              <a:spAutoFit/>
            </a:bodyPr>
            <a:lstStyle/>
            <a:p>
              <a:pPr marL="88900" indent="-88900"/>
              <a:r>
                <a:rPr lang="en-GB" sz="1100" dirty="0"/>
                <a:t>•   Going to school when it is quiet to become familiar with the physical environment before going to join in with key times such as play times / story time / lunch time / PE / assembly for special events / time using school playground equipment</a:t>
              </a:r>
            </a:p>
            <a:p>
              <a:pPr marL="171450" indent="-171450">
                <a:buFont typeface="Arial" panose="020B0604020202020204" pitchFamily="34" charset="0"/>
                <a:buChar char="•"/>
              </a:pPr>
              <a:r>
                <a:rPr lang="en-GB" sz="1100" dirty="0"/>
                <a:t>On visits take photos or videos of key areas and the staff at school, e.g. the dinner hall/classroom/toilets,/cloakroom etc.  display these at home and regularly talk to your child about school</a:t>
              </a:r>
            </a:p>
            <a:p>
              <a:pPr marL="88900" indent="-88900"/>
              <a:r>
                <a:rPr lang="en-GB" sz="1100" dirty="0"/>
                <a:t>•   Stay and play sessions at the school</a:t>
              </a:r>
            </a:p>
            <a:p>
              <a:pPr marL="88900" indent="-88900"/>
              <a:r>
                <a:rPr lang="en-GB" sz="1100" dirty="0"/>
                <a:t>•  Arrange home visits or video calls with your child’s teacher</a:t>
              </a:r>
            </a:p>
            <a:p>
              <a:pPr marL="88900" indent="-88900"/>
              <a:r>
                <a:rPr lang="en-GB" sz="1100" dirty="0"/>
                <a:t>•  During the summer holidays, practise getting ready for school in the morning and develop a morning routine in advance. This could include practising:</a:t>
              </a:r>
            </a:p>
            <a:p>
              <a:pPr marL="88900" indent="-88900"/>
              <a:r>
                <a:rPr lang="en-GB" sz="1100" dirty="0"/>
                <a:t>		- wearing the school uniform</a:t>
              </a:r>
            </a:p>
            <a:p>
              <a:pPr marL="88900" indent="-88900"/>
              <a:r>
                <a:rPr lang="en-GB" sz="1100" dirty="0"/>
                <a:t>		- eating from a packed lunch box including opening packages </a:t>
              </a:r>
            </a:p>
            <a:p>
              <a:pPr marL="88900" indent="-88900"/>
              <a:r>
                <a:rPr lang="en-GB" sz="1100" dirty="0"/>
                <a:t>		- carrying a tray for cooked dinner (ideally school may be able to lend you one of theirs)</a:t>
              </a:r>
            </a:p>
            <a:p>
              <a:pPr marL="88900" indent="-88900"/>
              <a:r>
                <a:rPr lang="en-GB" sz="1100" dirty="0"/>
                <a:t>		- packing your child’s book bags</a:t>
              </a:r>
            </a:p>
            <a:p>
              <a:pPr marL="88900" indent="-88900"/>
              <a:r>
                <a:rPr lang="en-GB" sz="1100" dirty="0"/>
                <a:t>		- doing the ‘school run’, become familiar with the journey</a:t>
              </a:r>
            </a:p>
            <a:p>
              <a:pPr marL="171450" indent="-171450">
                <a:buFont typeface="Arial" panose="020B0604020202020204" pitchFamily="34" charset="0"/>
                <a:buChar char="•"/>
              </a:pPr>
              <a:endParaRPr lang="en-GB" sz="1100" dirty="0"/>
            </a:p>
            <a:p>
              <a:endParaRPr lang="en-GB" sz="1100" dirty="0"/>
            </a:p>
            <a:p>
              <a:pPr marL="88900" indent="-88900"/>
              <a:endParaRPr lang="en-GB" sz="1200" dirty="0"/>
            </a:p>
          </p:txBody>
        </p:sp>
        <p:sp>
          <p:nvSpPr>
            <p:cNvPr id="28" name="TextBox 27"/>
            <p:cNvSpPr txBox="1"/>
            <p:nvPr/>
          </p:nvSpPr>
          <p:spPr>
            <a:xfrm>
              <a:off x="3632288" y="6682364"/>
              <a:ext cx="3053706" cy="3515024"/>
            </a:xfrm>
            <a:prstGeom prst="rect">
              <a:avLst/>
            </a:prstGeom>
            <a:noFill/>
          </p:spPr>
          <p:txBody>
            <a:bodyPr wrap="square" rtlCol="0">
              <a:spAutoFit/>
            </a:bodyPr>
            <a:lstStyle/>
            <a:p>
              <a:pPr marL="88900" indent="-88900">
                <a:buFont typeface="Arial" panose="020B0604020202020204" pitchFamily="34" charset="0"/>
                <a:buChar char="•"/>
              </a:pPr>
              <a:r>
                <a:rPr lang="en-GB" sz="1100" dirty="0"/>
                <a:t>Keep language positive - talk to your child about how they are feeling – acknowledge any worries, this is normal, and talk in positive language about all the things to look forwards to</a:t>
              </a:r>
            </a:p>
            <a:p>
              <a:pPr marL="88900" indent="-88900"/>
              <a:r>
                <a:rPr lang="en-GB" sz="1100" dirty="0"/>
                <a:t>• Work on child’s independence skills to prepare for the next stage – see school readiness</a:t>
              </a:r>
            </a:p>
            <a:p>
              <a:pPr marL="88900" indent="-88900"/>
              <a:r>
                <a:rPr lang="en-GB" sz="1100" dirty="0"/>
                <a:t>• Discuss with the new school an activity around your child’s interests, which will help your child to settle in</a:t>
              </a:r>
            </a:p>
            <a:p>
              <a:pPr marL="88900" indent="-88900"/>
              <a:r>
                <a:rPr lang="en-GB" sz="1100" dirty="0"/>
                <a:t>• Provide a transitional object/item to take to new setting</a:t>
              </a:r>
            </a:p>
            <a:p>
              <a:pPr marL="88900" indent="-88900"/>
              <a:r>
                <a:rPr lang="en-GB" sz="1100" dirty="0"/>
                <a:t>• If your child finds it hard to talk about their new school you could use a visual approach to gain their views e.g. pointing at pictures of different expressions for different statements</a:t>
              </a:r>
            </a:p>
            <a:p>
              <a:pPr marL="88900" indent="-88900"/>
              <a:r>
                <a:rPr lang="en-GB" sz="1100" dirty="0"/>
                <a:t>• Arrange something special for the last day at your child’s early years setting – saying goodbye and having a clear finish is an important part of the transition process – create a memento book to look back on</a:t>
              </a:r>
            </a:p>
          </p:txBody>
        </p:sp>
        <p:sp>
          <p:nvSpPr>
            <p:cNvPr id="29" name="TextBox 28"/>
            <p:cNvSpPr txBox="1"/>
            <p:nvPr/>
          </p:nvSpPr>
          <p:spPr>
            <a:xfrm>
              <a:off x="292144" y="6073808"/>
              <a:ext cx="3048000" cy="307777"/>
            </a:xfrm>
            <a:prstGeom prst="rect">
              <a:avLst/>
            </a:prstGeom>
            <a:noFill/>
          </p:spPr>
          <p:txBody>
            <a:bodyPr wrap="square" rtlCol="0">
              <a:spAutoFit/>
            </a:bodyPr>
            <a:lstStyle/>
            <a:p>
              <a:pPr algn="ctr"/>
              <a:r>
                <a:rPr lang="en-GB" sz="1400" dirty="0">
                  <a:solidFill>
                    <a:schemeClr val="bg1"/>
                  </a:solidFill>
                </a:rPr>
                <a:t>Enhanced Transition Tips</a:t>
              </a:r>
            </a:p>
          </p:txBody>
        </p:sp>
        <p:sp>
          <p:nvSpPr>
            <p:cNvPr id="30" name="TextBox 29"/>
            <p:cNvSpPr txBox="1"/>
            <p:nvPr/>
          </p:nvSpPr>
          <p:spPr>
            <a:xfrm>
              <a:off x="3632288" y="6028046"/>
              <a:ext cx="3048000" cy="523220"/>
            </a:xfrm>
            <a:prstGeom prst="rect">
              <a:avLst/>
            </a:prstGeom>
            <a:noFill/>
          </p:spPr>
          <p:txBody>
            <a:bodyPr wrap="square" rtlCol="0">
              <a:spAutoFit/>
            </a:bodyPr>
            <a:lstStyle/>
            <a:p>
              <a:pPr algn="ctr"/>
              <a:r>
                <a:rPr lang="en-GB" sz="1400" dirty="0">
                  <a:solidFill>
                    <a:schemeClr val="bg1"/>
                  </a:solidFill>
                </a:rPr>
                <a:t>Suggestions for moving on, saying goodbye &amp; reducing anxiety</a:t>
              </a:r>
            </a:p>
          </p:txBody>
        </p:sp>
      </p:grpSp>
      <p:grpSp>
        <p:nvGrpSpPr>
          <p:cNvPr id="31" name="Group 30"/>
          <p:cNvGrpSpPr/>
          <p:nvPr/>
        </p:nvGrpSpPr>
        <p:grpSpPr>
          <a:xfrm>
            <a:off x="0" y="6443663"/>
            <a:ext cx="6858000" cy="3561276"/>
            <a:chOff x="0" y="5004472"/>
            <a:chExt cx="6858000" cy="5363299"/>
          </a:xfrm>
        </p:grpSpPr>
        <p:sp>
          <p:nvSpPr>
            <p:cNvPr id="32" name="Rectangle 31"/>
            <p:cNvSpPr/>
            <p:nvPr/>
          </p:nvSpPr>
          <p:spPr>
            <a:xfrm>
              <a:off x="0" y="5004472"/>
              <a:ext cx="6858000" cy="56898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TextBox 32"/>
            <p:cNvSpPr txBox="1"/>
            <p:nvPr/>
          </p:nvSpPr>
          <p:spPr>
            <a:xfrm>
              <a:off x="292144" y="5871694"/>
              <a:ext cx="3048000" cy="4496077"/>
            </a:xfrm>
            <a:prstGeom prst="rect">
              <a:avLst/>
            </a:prstGeom>
            <a:noFill/>
          </p:spPr>
          <p:txBody>
            <a:bodyPr wrap="square" rtlCol="0">
              <a:spAutoFit/>
            </a:bodyPr>
            <a:lstStyle/>
            <a:p>
              <a:pPr marL="171450" indent="-171450">
                <a:buFont typeface="Arial" panose="020B0604020202020204" pitchFamily="34" charset="0"/>
                <a:buChar char="•"/>
              </a:pPr>
              <a:r>
                <a:rPr lang="en-GB" sz="1100" dirty="0"/>
                <a:t>PACEY Toolkit to support school readiness–</a:t>
              </a:r>
            </a:p>
            <a:p>
              <a:r>
                <a:rPr lang="en-GB" sz="1100" dirty="0"/>
                <a:t> </a:t>
              </a:r>
              <a:r>
                <a:rPr lang="en-GB" sz="1100" dirty="0">
                  <a:hlinkClick r:id="rId3"/>
                </a:rPr>
                <a:t>Starting school toolkit | PACEY</a:t>
              </a:r>
              <a:endParaRPr lang="en-GB" sz="1100" dirty="0"/>
            </a:p>
            <a:p>
              <a:r>
                <a:rPr lang="en-GB" sz="1100" dirty="0">
                  <a:hlinkClick r:id="rId4"/>
                </a:rPr>
                <a:t>Preparation for starting school | PACEY</a:t>
              </a:r>
              <a:endParaRPr lang="en-GB" sz="1100" dirty="0"/>
            </a:p>
            <a:p>
              <a:pPr marL="171450" indent="-171450">
                <a:buFont typeface="Arial" panose="020B0604020202020204" pitchFamily="34" charset="0"/>
                <a:buChar char="•"/>
              </a:pPr>
              <a:r>
                <a:rPr lang="en-GB" sz="1100" dirty="0"/>
                <a:t>Early Years Alliance, Hello ‘big school’: Managing Transitions –</a:t>
              </a:r>
              <a:r>
                <a:rPr lang="en-GB" sz="1100" u="sng" dirty="0">
                  <a:hlinkClick r:id="rId5"/>
                </a:rPr>
                <a:t>https://www.eyalliance.org.uk/hello-big-school-managing-transitions</a:t>
              </a:r>
              <a:r>
                <a:rPr lang="en-GB" sz="1100" dirty="0"/>
                <a:t>  </a:t>
              </a:r>
            </a:p>
            <a:p>
              <a:pPr marL="171450" indent="-171450">
                <a:buFont typeface="Arial" panose="020B0604020202020204" pitchFamily="34" charset="0"/>
                <a:buChar char="•"/>
              </a:pPr>
              <a:r>
                <a:rPr lang="en-GB" sz="1100" dirty="0"/>
                <a:t>BBC Bite Size: Starting Primary School – </a:t>
              </a:r>
              <a:r>
                <a:rPr lang="en-GB" sz="1100" u="sng" dirty="0">
                  <a:hlinkClick r:id="rId6"/>
                </a:rPr>
                <a:t>https://www.bbc.co.uk/bitesize/collections/starting-primary-school/1</a:t>
              </a:r>
              <a:r>
                <a:rPr lang="en-GB" sz="1100" dirty="0"/>
                <a:t>  </a:t>
              </a:r>
            </a:p>
            <a:p>
              <a:pPr marL="171450" indent="-171450">
                <a:buFont typeface="Arial" panose="020B0604020202020204" pitchFamily="34" charset="0"/>
                <a:buChar char="•"/>
              </a:pPr>
              <a:r>
                <a:rPr lang="en-GB" sz="1100" dirty="0"/>
                <a:t>BBC Bite Size: Things to Consider on a School Visit for Your Child with SEND – </a:t>
              </a:r>
              <a:r>
                <a:rPr lang="en-GB" sz="1100" u="sng" dirty="0">
                  <a:hlinkClick r:id="rId7"/>
                </a:rPr>
                <a:t>https://www.bbc.co.uk/bitesize/articles</a:t>
              </a:r>
              <a:r>
                <a:rPr lang="en-GB" sz="1100" dirty="0"/>
                <a:t> </a:t>
              </a:r>
            </a:p>
            <a:p>
              <a:pPr marL="171450" indent="-171450">
                <a:buFont typeface="Arial" panose="020B0604020202020204" pitchFamily="34" charset="0"/>
                <a:buChar char="•"/>
              </a:pPr>
              <a:r>
                <a:rPr lang="en-GB" sz="1100" dirty="0"/>
                <a:t>CBeebies for grown ups – tops tips: </a:t>
              </a:r>
              <a:r>
                <a:rPr lang="en-GB" sz="1100" dirty="0">
                  <a:hlinkClick r:id="rId8"/>
                </a:rPr>
                <a:t>CBeebies Grown-ups: Time For School: Tips for preparing your child for Reception</a:t>
              </a:r>
              <a:endParaRPr lang="en-GB" sz="1100" dirty="0"/>
            </a:p>
            <a:p>
              <a:endParaRPr lang="en-GB" sz="1200" dirty="0"/>
            </a:p>
          </p:txBody>
        </p:sp>
        <p:sp>
          <p:nvSpPr>
            <p:cNvPr id="34" name="TextBox 33"/>
            <p:cNvSpPr txBox="1"/>
            <p:nvPr/>
          </p:nvSpPr>
          <p:spPr>
            <a:xfrm>
              <a:off x="3632288" y="5871694"/>
              <a:ext cx="3053706" cy="3708105"/>
            </a:xfrm>
            <a:prstGeom prst="rect">
              <a:avLst/>
            </a:prstGeom>
            <a:noFill/>
          </p:spPr>
          <p:txBody>
            <a:bodyPr wrap="square" rtlCol="0">
              <a:spAutoFit/>
            </a:bodyPr>
            <a:lstStyle/>
            <a:p>
              <a:pPr marL="171450" indent="-171450">
                <a:spcAft>
                  <a:spcPts val="0"/>
                </a:spcAft>
                <a:buFont typeface="Arial" panose="020B0604020202020204" pitchFamily="34" charset="0"/>
                <a:buChar char="•"/>
              </a:pPr>
              <a:r>
                <a:rPr lang="en-GB" sz="1100" dirty="0">
                  <a:ea typeface="Calibri" panose="020F0502020204030204" pitchFamily="34" charset="0"/>
                  <a:cs typeface="Times New Roman" panose="02020603050405020304" pitchFamily="18" charset="0"/>
                </a:rPr>
                <a:t>Autism Education Trust – Working together with your child’s School –</a:t>
              </a:r>
              <a:r>
                <a:rPr lang="en-GB" sz="1100" dirty="0">
                  <a:hlinkClick r:id="rId9"/>
                </a:rPr>
                <a:t>AET-Working-Together-With-Childs-School.pdf </a:t>
              </a:r>
              <a:endParaRPr lang="en-GB" sz="1100" dirty="0">
                <a:ea typeface="Calibri" panose="020F0502020204030204" pitchFamily="34" charset="0"/>
                <a:cs typeface="Times New Roman" panose="02020603050405020304" pitchFamily="18" charset="0"/>
              </a:endParaRPr>
            </a:p>
            <a:p>
              <a:pPr>
                <a:spcAft>
                  <a:spcPts val="0"/>
                </a:spcAft>
              </a:pPr>
              <a:r>
                <a:rPr lang="en-GB" sz="1100" dirty="0">
                  <a:ea typeface="Calibri" panose="020F0502020204030204" pitchFamily="34" charset="0"/>
                  <a:cs typeface="Times New Roman" panose="02020603050405020304" pitchFamily="18" charset="0"/>
                </a:rPr>
                <a:t> </a:t>
              </a:r>
            </a:p>
            <a:p>
              <a:pPr marL="171450" indent="-171450">
                <a:spcAft>
                  <a:spcPts val="0"/>
                </a:spcAft>
                <a:buFont typeface="Arial" panose="020B0604020202020204" pitchFamily="34" charset="0"/>
                <a:buChar char="•"/>
              </a:pPr>
              <a:r>
                <a:rPr lang="en-GB" sz="1100" dirty="0">
                  <a:ea typeface="Calibri" panose="020F0502020204030204" pitchFamily="34" charset="0"/>
                  <a:cs typeface="Times New Roman" panose="02020603050405020304" pitchFamily="18" charset="0"/>
                </a:rPr>
                <a:t>NYCC school readiness – </a:t>
              </a:r>
              <a:r>
                <a:rPr lang="en-GB" sz="1100" u="sng" dirty="0">
                  <a:solidFill>
                    <a:srgbClr val="0563C1"/>
                  </a:solidFill>
                  <a:ea typeface="Calibri" panose="020F0502020204030204" pitchFamily="34" charset="0"/>
                  <a:cs typeface="Times New Roman" panose="02020603050405020304" pitchFamily="18" charset="0"/>
                  <a:hlinkClick r:id="rId10"/>
                </a:rPr>
                <a:t>https://cyps.northyorks.gov.uk/school-readiness</a:t>
              </a:r>
              <a:r>
                <a:rPr lang="en-GB" sz="1100" dirty="0">
                  <a:ea typeface="Calibri" panose="020F0502020204030204" pitchFamily="34" charset="0"/>
                  <a:cs typeface="Times New Roman" panose="02020603050405020304" pitchFamily="18" charset="0"/>
                </a:rPr>
                <a:t> </a:t>
              </a:r>
            </a:p>
            <a:p>
              <a:pPr>
                <a:spcAft>
                  <a:spcPts val="0"/>
                </a:spcAft>
              </a:pPr>
              <a:r>
                <a:rPr lang="en-GB" sz="1100" dirty="0">
                  <a:ea typeface="Calibri" panose="020F0502020204030204" pitchFamily="34" charset="0"/>
                  <a:cs typeface="Times New Roman" panose="02020603050405020304" pitchFamily="18" charset="0"/>
                </a:rPr>
                <a:t> </a:t>
              </a:r>
            </a:p>
            <a:p>
              <a:pPr marL="171450" indent="-171450">
                <a:spcAft>
                  <a:spcPts val="0"/>
                </a:spcAft>
                <a:buFont typeface="Arial" panose="020B0604020202020204" pitchFamily="34" charset="0"/>
                <a:buChar char="•"/>
              </a:pPr>
              <a:r>
                <a:rPr lang="en-GB" sz="1100" dirty="0">
                  <a:ea typeface="Calibri" panose="020F0502020204030204" pitchFamily="34" charset="0"/>
                  <a:cs typeface="Times New Roman" panose="02020603050405020304" pitchFamily="18" charset="0"/>
                </a:rPr>
                <a:t>I Can Changing places in the early years transition resource -</a:t>
              </a:r>
              <a:r>
                <a:rPr lang="en-GB" sz="1100" u="sng" dirty="0">
                  <a:solidFill>
                    <a:srgbClr val="0563C1"/>
                  </a:solidFill>
                  <a:ea typeface="Calibri" panose="020F0502020204030204" pitchFamily="34" charset="0"/>
                  <a:cs typeface="Times New Roman" panose="02020603050405020304" pitchFamily="18" charset="0"/>
                  <a:hlinkClick r:id="rId11"/>
                </a:rPr>
                <a:t> Transition resource.I CAN.</a:t>
              </a:r>
              <a:endParaRPr lang="en-GB" sz="1100" u="sng" dirty="0">
                <a:solidFill>
                  <a:srgbClr val="0563C1"/>
                </a:solidFill>
                <a:ea typeface="Calibri" panose="020F0502020204030204" pitchFamily="34" charset="0"/>
                <a:cs typeface="Times New Roman" panose="02020603050405020304" pitchFamily="18" charset="0"/>
              </a:endParaRPr>
            </a:p>
            <a:p>
              <a:pPr marL="171450" indent="-171450">
                <a:spcAft>
                  <a:spcPts val="0"/>
                </a:spcAft>
                <a:buFont typeface="Arial" panose="020B0604020202020204" pitchFamily="34" charset="0"/>
                <a:buChar char="•"/>
              </a:pPr>
              <a:endParaRPr lang="en-GB" sz="1100" dirty="0"/>
            </a:p>
            <a:p>
              <a:pPr marL="171450" indent="-171450">
                <a:buFont typeface="Arial" panose="020B0604020202020204" pitchFamily="34" charset="0"/>
                <a:buChar char="•"/>
              </a:pPr>
              <a:r>
                <a:rPr lang="en-GB" sz="1100" dirty="0">
                  <a:cs typeface="Arial" panose="020B0604020202020204" pitchFamily="34" charset="0"/>
                </a:rPr>
                <a:t>Communication Passports: </a:t>
              </a:r>
              <a:r>
                <a:rPr lang="en-GB" sz="1100" dirty="0">
                  <a:cs typeface="Arial" panose="020B0604020202020204" pitchFamily="34" charset="0"/>
                  <a:hlinkClick r:id="rId12"/>
                </a:rPr>
                <a:t>Communication Passports – Communication Matters</a:t>
              </a:r>
              <a:r>
                <a:rPr lang="en-GB" sz="1100" dirty="0">
                  <a:cs typeface="Arial" panose="020B0604020202020204" pitchFamily="34" charset="0"/>
                </a:rPr>
                <a:t> </a:t>
              </a:r>
              <a:r>
                <a:rPr lang="en-GB" sz="1100" dirty="0">
                  <a:cs typeface="Arial" panose="020B0604020202020204" pitchFamily="34" charset="0"/>
                  <a:hlinkClick r:id="rId13"/>
                </a:rPr>
                <a:t>Creating communication passports</a:t>
              </a:r>
              <a:endParaRPr lang="en-GB" sz="1100" dirty="0">
                <a:cs typeface="Arial" panose="020B0604020202020204" pitchFamily="34" charset="0"/>
              </a:endParaRPr>
            </a:p>
          </p:txBody>
        </p:sp>
        <p:sp>
          <p:nvSpPr>
            <p:cNvPr id="35" name="TextBox 34"/>
            <p:cNvSpPr txBox="1"/>
            <p:nvPr/>
          </p:nvSpPr>
          <p:spPr>
            <a:xfrm>
              <a:off x="321414" y="5135389"/>
              <a:ext cx="3048000" cy="307777"/>
            </a:xfrm>
            <a:prstGeom prst="rect">
              <a:avLst/>
            </a:prstGeom>
            <a:noFill/>
          </p:spPr>
          <p:txBody>
            <a:bodyPr wrap="square" rtlCol="0">
              <a:spAutoFit/>
            </a:bodyPr>
            <a:lstStyle/>
            <a:p>
              <a:pPr algn="ctr"/>
              <a:r>
                <a:rPr lang="en-GB" sz="1400" dirty="0">
                  <a:solidFill>
                    <a:schemeClr val="bg1"/>
                  </a:solidFill>
                </a:rPr>
                <a:t>Support for parents/carers</a:t>
              </a:r>
            </a:p>
          </p:txBody>
        </p:sp>
        <p:sp>
          <p:nvSpPr>
            <p:cNvPr id="36" name="TextBox 35"/>
            <p:cNvSpPr txBox="1"/>
            <p:nvPr/>
          </p:nvSpPr>
          <p:spPr>
            <a:xfrm>
              <a:off x="3719428" y="5135389"/>
              <a:ext cx="3048000" cy="307777"/>
            </a:xfrm>
            <a:prstGeom prst="rect">
              <a:avLst/>
            </a:prstGeom>
            <a:noFill/>
          </p:spPr>
          <p:txBody>
            <a:bodyPr wrap="square" rtlCol="0">
              <a:spAutoFit/>
            </a:bodyPr>
            <a:lstStyle/>
            <a:p>
              <a:pPr algn="ctr"/>
              <a:r>
                <a:rPr lang="en-GB" sz="1400" dirty="0">
                  <a:solidFill>
                    <a:schemeClr val="bg1"/>
                  </a:solidFill>
                </a:rPr>
                <a:t>Useful Links &amp; Resources </a:t>
              </a:r>
            </a:p>
          </p:txBody>
        </p:sp>
      </p:grpSp>
    </p:spTree>
    <p:extLst>
      <p:ext uri="{BB962C8B-B14F-4D97-AF65-F5344CB8AC3E}">
        <p14:creationId xmlns:p14="http://schemas.microsoft.com/office/powerpoint/2010/main" val="3652838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2EF7E92B03693458356DF3123F80F10" ma:contentTypeVersion="5" ma:contentTypeDescription="Create a new document." ma:contentTypeScope="" ma:versionID="a0a507ca3b5f60322317172a2c390be0">
  <xsd:schema xmlns:xsd="http://www.w3.org/2001/XMLSchema" xmlns:xs="http://www.w3.org/2001/XMLSchema" xmlns:p="http://schemas.microsoft.com/office/2006/metadata/properties" xmlns:ns2="32bf6adb-58b4-4253-b585-f4be108a8b9b" targetNamespace="http://schemas.microsoft.com/office/2006/metadata/properties" ma:root="true" ma:fieldsID="1db9a5a6cf70c37782afe98dbb3d6bbb" ns2:_="">
    <xsd:import namespace="32bf6adb-58b4-4253-b585-f4be108a8b9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bf6adb-58b4-4253-b585-f4be108a8b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3C77C33-0E53-45E9-99D7-99A931D892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2bf6adb-58b4-4253-b585-f4be108a8b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28C501B-BF84-43EE-89E2-FDF1B1BFFDAC}">
  <ds:schemaRefs>
    <ds:schemaRef ds:uri="http://schemas.microsoft.com/sharepoint/v3/contenttype/forms"/>
  </ds:schemaRefs>
</ds:datastoreItem>
</file>

<file path=customXml/itemProps3.xml><?xml version="1.0" encoding="utf-8"?>
<ds:datastoreItem xmlns:ds="http://schemas.openxmlformats.org/officeDocument/2006/customXml" ds:itemID="{9B3A65F0-05F4-4467-A998-3B89693F9636}">
  <ds:schemaRefs>
    <ds:schemaRef ds:uri="http://purl.org/dc/terms/"/>
    <ds:schemaRef ds:uri="http://purl.org/dc/elements/1.1/"/>
    <ds:schemaRef ds:uri="http://schemas.microsoft.com/office/2006/metadata/properties"/>
    <ds:schemaRef ds:uri="http://www.w3.org/XML/1998/namespace"/>
    <ds:schemaRef ds:uri="http://schemas.microsoft.com/office/infopath/2007/PartnerControls"/>
    <ds:schemaRef ds:uri="32bf6adb-58b4-4253-b585-f4be108a8b9b"/>
    <ds:schemaRef ds:uri="http://purl.org/dc/dcmitype/"/>
    <ds:schemaRef ds:uri="http://schemas.microsoft.com/office/2006/documentManagement/typ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456</TotalTime>
  <Words>944</Words>
  <Application>Microsoft Office PowerPoint</Application>
  <PresentationFormat>A4 Paper (210x297 mm)</PresentationFormat>
  <Paragraphs>61</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Times New Roman</vt:lpstr>
      <vt:lpstr>Wingdings</vt:lpstr>
      <vt:lpstr>Office Theme</vt:lpstr>
      <vt:lpstr>PowerPoint Presentation</vt:lpstr>
      <vt:lpstr>PowerPoint Presentation</vt:lpstr>
    </vt:vector>
  </TitlesOfParts>
  <Company>NYCC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Bethany Hardy</dc:creator>
  <cp:lastModifiedBy>Admin Grewelthorpe Primary School</cp:lastModifiedBy>
  <cp:revision>52</cp:revision>
  <dcterms:created xsi:type="dcterms:W3CDTF">2021-04-29T09:33:04Z</dcterms:created>
  <dcterms:modified xsi:type="dcterms:W3CDTF">2021-05-25T12:48:43Z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ecdfc32-7be5-4b17-9f97-00453388bdd7_Enabled">
    <vt:lpwstr>true</vt:lpwstr>
  </property>
  <property fmtid="{D5CDD505-2E9C-101B-9397-08002B2CF9AE}" pid="3" name="MSIP_Label_3ecdfc32-7be5-4b17-9f97-00453388bdd7_SetDate">
    <vt:lpwstr>2021-04-29T10:26:20Z</vt:lpwstr>
  </property>
  <property fmtid="{D5CDD505-2E9C-101B-9397-08002B2CF9AE}" pid="4" name="MSIP_Label_3ecdfc32-7be5-4b17-9f97-00453388bdd7_Method">
    <vt:lpwstr>Standard</vt:lpwstr>
  </property>
  <property fmtid="{D5CDD505-2E9C-101B-9397-08002B2CF9AE}" pid="5" name="MSIP_Label_3ecdfc32-7be5-4b17-9f97-00453388bdd7_Name">
    <vt:lpwstr>OFFICIAL</vt:lpwstr>
  </property>
  <property fmtid="{D5CDD505-2E9C-101B-9397-08002B2CF9AE}" pid="6" name="MSIP_Label_3ecdfc32-7be5-4b17-9f97-00453388bdd7_SiteId">
    <vt:lpwstr>ad3d9c73-9830-44a1-b487-e1055441c70e</vt:lpwstr>
  </property>
  <property fmtid="{D5CDD505-2E9C-101B-9397-08002B2CF9AE}" pid="7" name="MSIP_Label_3ecdfc32-7be5-4b17-9f97-00453388bdd7_ActionId">
    <vt:lpwstr>8c4c9de3-a36c-43f6-a255-0000887a848d</vt:lpwstr>
  </property>
  <property fmtid="{D5CDD505-2E9C-101B-9397-08002B2CF9AE}" pid="8" name="MSIP_Label_3ecdfc32-7be5-4b17-9f97-00453388bdd7_ContentBits">
    <vt:lpwstr>2</vt:lpwstr>
  </property>
  <property fmtid="{D5CDD505-2E9C-101B-9397-08002B2CF9AE}" pid="9" name="ContentTypeId">
    <vt:lpwstr>0x010100A2EF7E92B03693458356DF3123F80F10</vt:lpwstr>
  </property>
</Properties>
</file>