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2" r:id="rId6"/>
    <p:sldId id="273" r:id="rId7"/>
    <p:sldId id="277" r:id="rId8"/>
    <p:sldId id="274" r:id="rId9"/>
    <p:sldId id="278" r:id="rId10"/>
    <p:sldId id="275" r:id="rId11"/>
    <p:sldId id="276" r:id="rId12"/>
    <p:sldId id="264" r:id="rId13"/>
  </p:sldIdLst>
  <p:sldSz cx="9144000" cy="6858000" type="screen4x3"/>
  <p:notesSz cx="6858000" cy="9144000"/>
  <p:embeddedFontLst>
    <p:embeddedFont>
      <p:font typeface="Kalam" panose="02000000000000000000" pitchFamily="2" charset="77"/>
      <p:regular r:id="rId14"/>
    </p:embeddedFont>
    <p:embeddedFont>
      <p:font typeface="Sassoon Infant Md" panose="02000603050000020003" pitchFamily="2" charset="0"/>
      <p:regular r:id="rId15"/>
    </p:embeddedFont>
    <p:embeddedFont>
      <p:font typeface="Tuffy" panose="020B0603060100000000" pitchFamily="34" charset="0"/>
      <p:regular r:id="rId16"/>
      <p:bold r:id="rId17"/>
      <p:italic r:id="rId18"/>
      <p:boldItalic r:id="rId19"/>
    </p:embeddedFont>
    <p:embeddedFont>
      <p:font typeface="Tuffy_TTF" panose="020B0603060100000000" pitchFamily="34" charset="0"/>
      <p:regular r:id="rId20"/>
      <p:bold r:id="rId21"/>
      <p:italic r:id="rId22"/>
      <p:boldItalic r:id="rId23"/>
    </p:embeddedFont>
    <p:embeddedFont>
      <p:font typeface="Twinkl" pitchFamily="2" charset="77"/>
      <p:regular r:id="rId24"/>
      <p:bold r:id="rId25"/>
    </p:embeddedFont>
    <p:embeddedFont>
      <p:font typeface="Twinkl SemiBold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840" userDrawn="1">
          <p15:clr>
            <a:srgbClr val="A4A3A4"/>
          </p15:clr>
        </p15:guide>
        <p15:guide id="10" orient="horz" pos="4008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520" y="184"/>
      </p:cViewPr>
      <p:guideLst>
        <p:guide orient="horz" pos="2160"/>
        <p:guide pos="2880"/>
        <p:guide pos="317"/>
        <p:guide pos="476"/>
        <p:guide pos="5284"/>
        <p:guide pos="5448"/>
        <p:guide orient="horz" pos="323"/>
        <p:guide orient="horz" pos="482"/>
        <p:guide orient="horz" pos="3840"/>
        <p:guide orient="horz" pos="4008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_TTF" panose="020B0603060100000000" pitchFamily="34" charset="0"/>
              </a:rPr>
              <a:t>Maths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5 | Multiplication and Division | Multiples and Factors | Lesson 3 of 3: Common Factors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_TTF" panose="020B0603060100000000" pitchFamily="34" charset="0"/>
              </a:rPr>
              <a:t>Maths</a:t>
            </a: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_TTF" panose="020B0603060100000000" pitchFamily="34" charset="0"/>
              </a:rPr>
              <a:t>Multiplication and Division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55649" y="1981201"/>
            <a:ext cx="7632700" cy="4114799"/>
            <a:chOff x="755649" y="1981201"/>
            <a:chExt cx="7632700" cy="4114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60"/>
            <a:stretch/>
          </p:blipFill>
          <p:spPr>
            <a:xfrm>
              <a:off x="755649" y="1981201"/>
              <a:ext cx="7632700" cy="41147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"/>
            <a:stretch/>
          </p:blipFill>
          <p:spPr>
            <a:xfrm>
              <a:off x="4928595" y="2521336"/>
              <a:ext cx="3159967" cy="357466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0" y="141710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Which of these numbers is a common factor of  20, 16 and 44?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5455" y="813743"/>
            <a:ext cx="6133090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000" b="1" dirty="0">
                <a:latin typeface="Twinkl" pitchFamily="2" charset="0"/>
              </a:rPr>
              <a:t>Common Factors of Three Numbers</a:t>
            </a:r>
            <a:endParaRPr lang="en-GB" sz="3000" b="1" dirty="0">
              <a:latin typeface="Twinkl" pitchFamily="2" charset="0"/>
            </a:endParaRPr>
          </a:p>
        </p:txBody>
      </p:sp>
      <p:pic>
        <p:nvPicPr>
          <p:cNvPr id="14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439955" y="2510017"/>
            <a:ext cx="1213165" cy="516908"/>
            <a:chOff x="2534970" y="2848718"/>
            <a:chExt cx="1213165" cy="516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34970" y="2860037"/>
              <a:ext cx="1213165" cy="5055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29342" y="2848718"/>
              <a:ext cx="224420" cy="4616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4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02809" y="2385380"/>
            <a:ext cx="1213165" cy="516908"/>
            <a:chOff x="5461659" y="3046269"/>
            <a:chExt cx="1213165" cy="5169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61659" y="3057588"/>
              <a:ext cx="1213165" cy="5055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64046" y="3046269"/>
              <a:ext cx="208390" cy="4616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5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29986" y="4755345"/>
            <a:ext cx="1213165" cy="516908"/>
            <a:chOff x="3524217" y="4396159"/>
            <a:chExt cx="1213165" cy="5169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24217" y="4407478"/>
              <a:ext cx="1213165" cy="50558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33817" y="4396159"/>
              <a:ext cx="193964" cy="4616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7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23526" y="4110450"/>
            <a:ext cx="1213165" cy="516908"/>
            <a:chOff x="5858484" y="4561683"/>
            <a:chExt cx="1213165" cy="5169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84" y="4573002"/>
              <a:ext cx="1213165" cy="5055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357665" y="4561683"/>
              <a:ext cx="214803" cy="4616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9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47917" y="3825544"/>
            <a:ext cx="1213165" cy="516908"/>
            <a:chOff x="1561011" y="4056094"/>
            <a:chExt cx="1213165" cy="5169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11" y="4067413"/>
              <a:ext cx="1213165" cy="50558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60805" y="4056094"/>
              <a:ext cx="413576" cy="4616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10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46023" y="3157522"/>
            <a:ext cx="1213165" cy="516908"/>
            <a:chOff x="6250500" y="3791981"/>
            <a:chExt cx="1213165" cy="5169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500" y="3803300"/>
              <a:ext cx="1213165" cy="50558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650294" y="3791981"/>
              <a:ext cx="413576" cy="4616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3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itchFamily="2" charset="0"/>
                </a:rPr>
                <a:t>12</a:t>
              </a:r>
              <a:endParaRPr lang="en-GB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15974" y="3772561"/>
            <a:ext cx="2173485" cy="1359246"/>
            <a:chOff x="4915974" y="3772561"/>
            <a:chExt cx="2173485" cy="135924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974" y="3772561"/>
              <a:ext cx="2173485" cy="1359246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4915974" y="4358804"/>
              <a:ext cx="1647788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15974" y="3772561"/>
            <a:ext cx="2173485" cy="1359246"/>
            <a:chOff x="4915974" y="3772561"/>
            <a:chExt cx="2173485" cy="135924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974" y="3772561"/>
              <a:ext cx="2173485" cy="135924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915974" y="4358804"/>
              <a:ext cx="1647788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9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55782" y="141710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Which of these numbers is a common factor of 36, 18 and 54?</a:t>
            </a:r>
          </a:p>
        </p:txBody>
      </p:sp>
    </p:spTree>
    <p:extLst>
      <p:ext uri="{BB962C8B-B14F-4D97-AF65-F5344CB8AC3E}">
        <p14:creationId xmlns:p14="http://schemas.microsoft.com/office/powerpoint/2010/main" val="40038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7 C 0.00538 0.00069 0.01059 0.00671 0.01337 0.01597 L 0.01979 0.0375 C 0.02135 0.04213 0.02344 0.04444 0.02639 0.04444 C 0.03021 0.04444 0.03368 0.03819 0.03403 0.02894 C 0.03368 0.0213 0.03021 0.01435 0.02639 0.01435 C 0.02344 0.01435 0.02135 0.01736 0.01979 0.0213 L 0.01337 0.04282 C 0.01059 0.05208 0.00538 0.0581 -0.00104 0.05903 C -0.00764 0.0581 -0.01302 0.05208 -0.0158 0.04282 L -0.02222 0.0213 C -0.02361 0.01736 -0.02587 0.01435 -0.02865 0.01435 C -0.03264 0.01435 -0.03594 0.0213 -0.03611 0.02894 C -0.03594 0.03819 -0.03264 0.04444 -0.02865 0.04444 C -0.02587 0.04444 -0.02361 0.04213 -0.02222 0.0375 L -0.0158 0.01597 C -0.01302 0.00671 -0.00764 0.00069 -0.00104 -3.7037E-7 Z " pathEditMode="relative" rAng="0" ptsTypes="AAAAAAAAAAAAAAAAA">
                                      <p:cBhvr>
                                        <p:cTn id="6" dur="8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6 C 0.00539 0.0007 0.0106 0.00672 0.01337 0.01598 L 0.0198 0.0375 C 0.02136 0.04213 0.02344 0.04445 0.02639 0.04445 C 0.03021 0.04445 0.03369 0.0382 0.03403 0.02894 C 0.03369 0.0213 0.03021 0.01436 0.02639 0.01436 C 0.02344 0.01436 0.02136 0.01736 0.0198 0.0213 L 0.01337 0.04283 C 0.0106 0.05209 0.00539 0.05811 -0.00104 0.05903 C -0.00763 0.05811 -0.01302 0.05209 -0.01579 0.04283 L -0.02222 0.0213 C -0.02361 0.01736 -0.02586 0.01436 -0.02864 0.01436 C -0.03263 0.01436 -0.03593 0.0213 -0.03611 0.02894 C -0.03593 0.0382 -0.03263 0.04445 -0.02864 0.04445 C -0.02586 0.04445 -0.02361 0.04213 -0.02222 0.0375 L -0.01579 0.01598 C -0.01302 0.00672 -0.00763 0.0007 -0.00104 -3.7037E-6 Z " pathEditMode="relative" rAng="0" ptsTypes="AAAAAAAAAAAAAAAAA">
                                      <p:cBhvr>
                                        <p:cTn id="8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48148E-6 C 0.00538 0.00069 0.01059 0.00671 0.01337 0.01597 L 0.01979 0.0375 C 0.02135 0.04213 0.02344 0.04444 0.02639 0.04444 C 0.03021 0.04444 0.03368 0.03819 0.03403 0.02893 C 0.03368 0.02129 0.03021 0.01435 0.02639 0.01435 C 0.02344 0.01435 0.02135 0.01736 0.01979 0.02129 L 0.01337 0.04282 C 0.01059 0.05208 0.00538 0.0581 -0.00104 0.05903 C -0.00764 0.0581 -0.01302 0.05208 -0.0158 0.04282 L -0.02222 0.02129 C -0.02361 0.01736 -0.02587 0.01435 -0.02865 0.01435 C -0.03264 0.01435 -0.03594 0.02129 -0.03611 0.02893 C -0.03594 0.03819 -0.03264 0.04444 -0.02865 0.04444 C -0.02587 0.04444 -0.02361 0.04213 -0.02222 0.0375 L -0.0158 0.01597 C -0.01302 0.00671 -0.00764 0.00069 -0.00104 1.48148E-6 Z " pathEditMode="relative" rAng="0" ptsTypes="AAAAAAAAAAAAAAAAA">
                                      <p:cBhvr>
                                        <p:cTn id="10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3.33333E-6 C 0.00538 0.00069 0.01059 0.00671 0.01337 0.01597 L 0.01979 0.0375 C 0.02135 0.04213 0.02344 0.04444 0.02639 0.04444 C 0.03021 0.04444 0.03368 0.03819 0.03403 0.02893 C 0.03368 0.02129 0.03021 0.01435 0.02639 0.01435 C 0.02344 0.01435 0.02135 0.01736 0.01979 0.02129 L 0.01337 0.04282 C 0.01059 0.05208 0.00538 0.0581 -0.00104 0.05902 C -0.00764 0.0581 -0.01302 0.05208 -0.0158 0.04282 L -0.02222 0.02129 C -0.02361 0.01736 -0.02587 0.01435 -0.02865 0.01435 C -0.03264 0.01435 -0.03594 0.02129 -0.03611 0.02893 C -0.03594 0.03819 -0.03264 0.04444 -0.02865 0.04444 C -0.02587 0.04444 -0.02361 0.04213 -0.02222 0.0375 L -0.0158 0.01597 C -0.01302 0.00671 -0.00764 0.00069 -0.00104 3.33333E-6 Z " pathEditMode="relative" rAng="0" ptsTypes="AAAAAAAAAAAAAAAAA">
                                      <p:cBhvr>
                                        <p:cTn id="12" dur="8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85185E-6 C 0.00539 0.00069 0.01059 0.00671 0.01337 0.01597 L 0.0198 0.0375 C 0.02136 0.04213 0.02344 0.04444 0.02639 0.04444 C 0.03021 0.04444 0.03368 0.03819 0.03403 0.02893 C 0.03368 0.02129 0.03021 0.01435 0.02639 0.01435 C 0.02344 0.01435 0.02136 0.01736 0.0198 0.02129 L 0.01337 0.04282 C 0.01059 0.05208 0.00539 0.0581 -0.00104 0.05903 C -0.00763 0.0581 -0.01302 0.05208 -0.01579 0.04282 L -0.02222 0.02129 C -0.02361 0.01736 -0.02586 0.01435 -0.02864 0.01435 C -0.03263 0.01435 -0.03593 0.02129 -0.03611 0.02893 C -0.03593 0.03819 -0.03263 0.04444 -0.02864 0.04444 C -0.02586 0.04444 -0.02361 0.04213 -0.02222 0.0375 L -0.01579 0.01597 C -0.01302 0.00671 -0.00763 0.00069 -0.00104 1.85185E-6 Z " pathEditMode="relative" rAng="0" ptsTypes="AAAAAAAAAAAAAAAAA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96296E-6 C 0.00538 0.00069 0.01059 0.00671 0.01337 0.01597 L 0.01979 0.0375 C 0.02135 0.04213 0.02344 0.04444 0.02639 0.04444 C 0.03021 0.04444 0.03368 0.03819 0.03403 0.02893 C 0.03368 0.02129 0.03021 0.01435 0.02639 0.01435 C 0.02344 0.01435 0.02135 0.01736 0.01979 0.02129 L 0.01337 0.04282 C 0.01059 0.05208 0.00538 0.0581 -0.00104 0.05902 C -0.00764 0.0581 -0.01302 0.05208 -0.0158 0.04282 L -0.02222 0.02129 C -0.02361 0.01736 -0.02587 0.01435 -0.02865 0.01435 C -0.03264 0.01435 -0.03594 0.02129 -0.03611 0.02893 C -0.03594 0.03819 -0.03264 0.04444 -0.02865 0.04444 C -0.02587 0.04444 -0.02361 0.04213 -0.02222 0.0375 L -0.0158 0.01597 C -0.01302 0.00671 -0.00764 0.00069 -0.00104 2.96296E-6 Z " pathEditMode="relative" rAng="0" ptsTypes="AAAAAAAAAAAAAAAAA">
                                      <p:cBhvr>
                                        <p:cTn id="16" dur="8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find the common factors of two numbers.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find the factors of numbers.</a:t>
            </a:r>
          </a:p>
          <a:p>
            <a:r>
              <a:rPr lang="en-GB" dirty="0"/>
              <a:t>I can use factor trees to find the common factors of two numbers.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86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24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 dirty="0">
                <a:solidFill>
                  <a:schemeClr val="tx1"/>
                </a:solidFill>
                <a:latin typeface="Twinkl" pitchFamily="2" charset="0"/>
              </a:rPr>
              <a:t>Common Factors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find the common factors of two numbers.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find the factors of numbers.</a:t>
            </a:r>
          </a:p>
          <a:p>
            <a:r>
              <a:rPr lang="en-GB" dirty="0"/>
              <a:t>I can use factor trees to find the common factors of two numbers.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4101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Your teacher will tell you which columns to complete.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94458" y="697112"/>
            <a:ext cx="335508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Beat the Clock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55649" y="1988189"/>
            <a:ext cx="7632701" cy="4104637"/>
            <a:chOff x="755649" y="1988189"/>
            <a:chExt cx="7632701" cy="41046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6" t="17614" r="7658" b="38947"/>
            <a:stretch/>
          </p:blipFill>
          <p:spPr>
            <a:xfrm>
              <a:off x="755650" y="1988190"/>
              <a:ext cx="7632700" cy="41046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85" r="3533"/>
            <a:stretch/>
          </p:blipFill>
          <p:spPr>
            <a:xfrm flipH="1">
              <a:off x="755649" y="1988191"/>
              <a:ext cx="2581388" cy="309080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27" b="2435"/>
            <a:stretch/>
          </p:blipFill>
          <p:spPr>
            <a:xfrm>
              <a:off x="1315665" y="1988189"/>
              <a:ext cx="5388771" cy="32163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4832477" y="3737716"/>
            <a:ext cx="3179805" cy="1610644"/>
            <a:chOff x="4832477" y="3647186"/>
            <a:chExt cx="3179805" cy="16106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30819" r="6451"/>
            <a:stretch/>
          </p:blipFill>
          <p:spPr>
            <a:xfrm>
              <a:off x="4832477" y="3647186"/>
              <a:ext cx="3179805" cy="161064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1" t="-336" r="91000" b="74982"/>
            <a:stretch/>
          </p:blipFill>
          <p:spPr>
            <a:xfrm>
              <a:off x="5400330" y="4157366"/>
              <a:ext cx="341087" cy="590285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58269" y="2183771"/>
            <a:ext cx="2510691" cy="263839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The stopwatch will stop after 3 minutes.</a:t>
            </a:r>
          </a:p>
          <a:p>
            <a:pPr algn="ctr"/>
            <a:endParaRPr lang="en-GB" altLang="en-US" dirty="0">
              <a:latin typeface="Kalam" panose="02000000000000000000" pitchFamily="2" charset="0"/>
              <a:cs typeface="Kalam" panose="02000000000000000000" pitchFamily="2" charset="0"/>
              <a:sym typeface="Sassoon Infant Rg" pitchFamily="2" charset="0"/>
            </a:endParaRP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If you finish before the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 minutes is up, shout ‘finished’ and your teacher will tell you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your time. Write this at the top of the sheet.</a:t>
            </a:r>
          </a:p>
        </p:txBody>
      </p:sp>
      <p:pic>
        <p:nvPicPr>
          <p:cNvPr id="34" name="U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6726356" y="4248280"/>
            <a:ext cx="341087" cy="590285"/>
          </a:xfrm>
          <a:prstGeom prst="rect">
            <a:avLst/>
          </a:prstGeom>
        </p:spPr>
      </p:pic>
      <p:pic>
        <p:nvPicPr>
          <p:cNvPr id="35" name="U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6793657" y="4248280"/>
            <a:ext cx="341087" cy="590285"/>
          </a:xfrm>
          <a:prstGeom prst="rect">
            <a:avLst/>
          </a:prstGeom>
        </p:spPr>
      </p:pic>
      <p:pic>
        <p:nvPicPr>
          <p:cNvPr id="36" name="U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6726356" y="4248280"/>
            <a:ext cx="341087" cy="590285"/>
          </a:xfrm>
          <a:prstGeom prst="rect">
            <a:avLst/>
          </a:prstGeom>
        </p:spPr>
      </p:pic>
      <p:pic>
        <p:nvPicPr>
          <p:cNvPr id="37" name="U -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-348" r="60633" b="74994"/>
          <a:stretch/>
        </p:blipFill>
        <p:spPr>
          <a:xfrm>
            <a:off x="6723188" y="4248279"/>
            <a:ext cx="341087" cy="590285"/>
          </a:xfrm>
          <a:prstGeom prst="rect">
            <a:avLst/>
          </a:prstGeom>
        </p:spPr>
      </p:pic>
      <p:pic>
        <p:nvPicPr>
          <p:cNvPr id="38" name="U -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-348" r="50581" b="74994"/>
          <a:stretch/>
        </p:blipFill>
        <p:spPr>
          <a:xfrm>
            <a:off x="6726356" y="4248280"/>
            <a:ext cx="341087" cy="590285"/>
          </a:xfrm>
          <a:prstGeom prst="rect">
            <a:avLst/>
          </a:prstGeom>
        </p:spPr>
      </p:pic>
      <p:pic>
        <p:nvPicPr>
          <p:cNvPr id="39" name="U -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-348" r="39873" b="74994"/>
          <a:stretch/>
        </p:blipFill>
        <p:spPr>
          <a:xfrm>
            <a:off x="6726356" y="4245491"/>
            <a:ext cx="341087" cy="590285"/>
          </a:xfrm>
          <a:prstGeom prst="rect">
            <a:avLst/>
          </a:prstGeom>
        </p:spPr>
      </p:pic>
      <p:pic>
        <p:nvPicPr>
          <p:cNvPr id="40" name="U -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8" t="-348" r="29821" b="74994"/>
          <a:stretch/>
        </p:blipFill>
        <p:spPr>
          <a:xfrm>
            <a:off x="6723397" y="4248279"/>
            <a:ext cx="341087" cy="590285"/>
          </a:xfrm>
          <a:prstGeom prst="rect">
            <a:avLst/>
          </a:prstGeom>
        </p:spPr>
      </p:pic>
      <p:pic>
        <p:nvPicPr>
          <p:cNvPr id="41" name="U -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5" t="-348" r="20424" b="74994"/>
          <a:stretch/>
        </p:blipFill>
        <p:spPr>
          <a:xfrm>
            <a:off x="6726355" y="4245321"/>
            <a:ext cx="341087" cy="590285"/>
          </a:xfrm>
          <a:prstGeom prst="rect">
            <a:avLst/>
          </a:prstGeom>
        </p:spPr>
      </p:pic>
      <p:pic>
        <p:nvPicPr>
          <p:cNvPr id="42" name="U -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3" t="-348" r="9716" b="74994"/>
          <a:stretch/>
        </p:blipFill>
        <p:spPr>
          <a:xfrm>
            <a:off x="6724597" y="4248280"/>
            <a:ext cx="341087" cy="590285"/>
          </a:xfrm>
          <a:prstGeom prst="rect">
            <a:avLst/>
          </a:prstGeom>
        </p:spPr>
      </p:pic>
      <p:pic>
        <p:nvPicPr>
          <p:cNvPr id="43" name="U -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7" t="-348" r="-118" b="74994"/>
          <a:stretch/>
        </p:blipFill>
        <p:spPr>
          <a:xfrm>
            <a:off x="6723396" y="4245321"/>
            <a:ext cx="341087" cy="590285"/>
          </a:xfrm>
          <a:prstGeom prst="rect">
            <a:avLst/>
          </a:prstGeom>
        </p:spPr>
      </p:pic>
      <p:pic>
        <p:nvPicPr>
          <p:cNvPr id="44" name="T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6361479" y="4245322"/>
            <a:ext cx="341087" cy="590285"/>
          </a:xfrm>
          <a:prstGeom prst="rect">
            <a:avLst/>
          </a:prstGeom>
        </p:spPr>
      </p:pic>
      <p:pic>
        <p:nvPicPr>
          <p:cNvPr id="45" name="T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6428864" y="4245322"/>
            <a:ext cx="341087" cy="590285"/>
          </a:xfrm>
          <a:prstGeom prst="rect">
            <a:avLst/>
          </a:prstGeom>
        </p:spPr>
      </p:pic>
      <p:pic>
        <p:nvPicPr>
          <p:cNvPr id="46" name="T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6361478" y="4245321"/>
            <a:ext cx="341087" cy="590285"/>
          </a:xfrm>
          <a:prstGeom prst="rect">
            <a:avLst/>
          </a:prstGeom>
        </p:spPr>
      </p:pic>
      <p:pic>
        <p:nvPicPr>
          <p:cNvPr id="47" name="T -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-348" r="60633" b="74994"/>
          <a:stretch/>
        </p:blipFill>
        <p:spPr>
          <a:xfrm>
            <a:off x="6358938" y="4245322"/>
            <a:ext cx="341087" cy="590285"/>
          </a:xfrm>
          <a:prstGeom prst="rect">
            <a:avLst/>
          </a:prstGeom>
        </p:spPr>
      </p:pic>
      <p:pic>
        <p:nvPicPr>
          <p:cNvPr id="48" name="T -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-348" r="50581" b="74994"/>
          <a:stretch/>
        </p:blipFill>
        <p:spPr>
          <a:xfrm>
            <a:off x="6361479" y="4245321"/>
            <a:ext cx="341087" cy="590285"/>
          </a:xfrm>
          <a:prstGeom prst="rect">
            <a:avLst/>
          </a:prstGeom>
        </p:spPr>
      </p:pic>
      <p:pic>
        <p:nvPicPr>
          <p:cNvPr id="49" name="T -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-348" r="39873" b="74994"/>
          <a:stretch/>
        </p:blipFill>
        <p:spPr>
          <a:xfrm>
            <a:off x="6361478" y="4245321"/>
            <a:ext cx="341087" cy="590285"/>
          </a:xfrm>
          <a:prstGeom prst="rect">
            <a:avLst/>
          </a:prstGeom>
        </p:spPr>
      </p:pic>
      <p:pic>
        <p:nvPicPr>
          <p:cNvPr id="50" name="M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5764676" y="4247897"/>
            <a:ext cx="341087" cy="590285"/>
          </a:xfrm>
          <a:prstGeom prst="rect">
            <a:avLst/>
          </a:prstGeom>
        </p:spPr>
      </p:pic>
      <p:pic>
        <p:nvPicPr>
          <p:cNvPr id="51" name="M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5833122" y="4245321"/>
            <a:ext cx="341087" cy="590285"/>
          </a:xfrm>
          <a:prstGeom prst="rect">
            <a:avLst/>
          </a:prstGeom>
        </p:spPr>
      </p:pic>
      <p:pic>
        <p:nvPicPr>
          <p:cNvPr id="52" name="M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5764676" y="4247897"/>
            <a:ext cx="341087" cy="590285"/>
          </a:xfrm>
          <a:prstGeom prst="rect">
            <a:avLst/>
          </a:prstGeom>
        </p:spPr>
      </p:pic>
      <p:pic>
        <p:nvPicPr>
          <p:cNvPr id="53" name="M -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-348" r="60633" b="74994"/>
          <a:stretch/>
        </p:blipFill>
        <p:spPr>
          <a:xfrm>
            <a:off x="5759523" y="4247896"/>
            <a:ext cx="341087" cy="590285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072964" y="2284072"/>
            <a:ext cx="2510691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When your work is marked, you will have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a score to write at the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top too.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458269" y="2737769"/>
            <a:ext cx="2510691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If you didn’t get them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all right, focus on that next time. Don’t worry if it takes you the full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 minutes.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072964" y="2007073"/>
            <a:ext cx="2510691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If you got them all</a:t>
            </a:r>
            <a:b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correct - well done! Next time, try to improve your time or choose a more tricky multiplication table.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58269" y="2876268"/>
            <a:ext cx="2510691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Remember that you are racing against yourself. Don’t worry about what your friends are doing!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072964" y="2561071"/>
            <a:ext cx="2510691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Click on the clock to begin the countdown.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565851" y="2066799"/>
            <a:ext cx="3869054" cy="2400974"/>
            <a:chOff x="1565851" y="2066799"/>
            <a:chExt cx="3869054" cy="24009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851" y="2066799"/>
              <a:ext cx="3869054" cy="240097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273280" y="2959510"/>
              <a:ext cx="245419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>
                  <a:latin typeface="Twinkl" pitchFamily="2" charset="0"/>
                </a:rPr>
                <a:t>Time’s Up!</a:t>
              </a:r>
              <a:endParaRPr lang="en-GB" sz="4000" b="1" dirty="0">
                <a:latin typeface="Twink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7500"/>
                            </p:stCondLst>
                            <p:childTnLst>
                              <p:par>
                                <p:cTn id="2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850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3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950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0500"/>
                            </p:stCondLst>
                            <p:childTnLst>
                              <p:par>
                                <p:cTn id="3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4050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4150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1500"/>
                            </p:stCondLst>
                            <p:childTnLst>
                              <p:par>
                                <p:cTn id="3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42500"/>
                            </p:stCondLst>
                            <p:childTnLst>
                              <p:par>
                                <p:cTn id="3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3500"/>
                            </p:stCondLst>
                            <p:childTnLst>
                              <p:par>
                                <p:cTn id="3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550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5500"/>
                            </p:stCondLst>
                            <p:childTnLst>
                              <p:par>
                                <p:cTn id="3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7500"/>
                            </p:stCondLst>
                            <p:childTnLst>
                              <p:par>
                                <p:cTn id="3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48500"/>
                            </p:stCondLst>
                            <p:childTnLst>
                              <p:par>
                                <p:cTn id="3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8500"/>
                            </p:stCondLst>
                            <p:childTnLst>
                              <p:par>
                                <p:cTn id="3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9500"/>
                            </p:stCondLst>
                            <p:childTnLst>
                              <p:par>
                                <p:cTn id="3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9500"/>
                            </p:stCondLst>
                            <p:childTnLst>
                              <p:par>
                                <p:cTn id="3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3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2500"/>
                            </p:stCondLst>
                            <p:childTnLst>
                              <p:par>
                                <p:cTn id="3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25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350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4500"/>
                            </p:stCondLst>
                            <p:childTnLst>
                              <p:par>
                                <p:cTn id="4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5500"/>
                            </p:stCondLst>
                            <p:childTnLst>
                              <p:par>
                                <p:cTn id="4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650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6500"/>
                            </p:stCondLst>
                            <p:childTnLst>
                              <p:par>
                                <p:cTn id="4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750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57500"/>
                            </p:stCondLst>
                            <p:childTnLst>
                              <p:par>
                                <p:cTn id="4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8500"/>
                            </p:stCondLst>
                            <p:childTnLst>
                              <p:par>
                                <p:cTn id="4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8500"/>
                            </p:stCondLst>
                            <p:childTnLst>
                              <p:par>
                                <p:cTn id="4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9500"/>
                            </p:stCondLst>
                            <p:childTnLst>
                              <p:par>
                                <p:cTn id="4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9500"/>
                            </p:stCondLst>
                            <p:childTnLst>
                              <p:par>
                                <p:cTn id="4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60500"/>
                            </p:stCondLst>
                            <p:childTnLst>
                              <p:par>
                                <p:cTn id="4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60500"/>
                            </p:stCondLst>
                            <p:childTnLst>
                              <p:par>
                                <p:cTn id="4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60500"/>
                            </p:stCondLst>
                            <p:childTnLst>
                              <p:par>
                                <p:cTn id="4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60500"/>
                            </p:stCondLst>
                            <p:childTnLst>
                              <p:par>
                                <p:cTn id="4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60500"/>
                            </p:stCondLst>
                            <p:childTnLst>
                              <p:par>
                                <p:cTn id="4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6150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250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2500"/>
                            </p:stCondLst>
                            <p:childTnLst>
                              <p:par>
                                <p:cTn id="4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63500"/>
                            </p:stCondLst>
                            <p:childTnLst>
                              <p:par>
                                <p:cTn id="4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63500"/>
                            </p:stCondLst>
                            <p:childTnLst>
                              <p:par>
                                <p:cTn id="4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4500"/>
                            </p:stCondLst>
                            <p:childTnLst>
                              <p:par>
                                <p:cTn id="4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500"/>
                            </p:stCondLst>
                            <p:childTnLst>
                              <p:par>
                                <p:cTn id="4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65500"/>
                            </p:stCondLst>
                            <p:childTnLst>
                              <p:par>
                                <p:cTn id="4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65500"/>
                            </p:stCondLst>
                            <p:childTnLst>
                              <p:par>
                                <p:cTn id="4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6500"/>
                            </p:stCondLst>
                            <p:childTnLst>
                              <p:par>
                                <p:cTn id="4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6500"/>
                            </p:stCondLst>
                            <p:childTnLst>
                              <p:par>
                                <p:cTn id="4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67500"/>
                            </p:stCondLst>
                            <p:childTnLst>
                              <p:par>
                                <p:cTn id="5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67500"/>
                            </p:stCondLst>
                            <p:childTnLst>
                              <p:par>
                                <p:cTn id="50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500"/>
                            </p:stCondLst>
                            <p:childTnLst>
                              <p:par>
                                <p:cTn id="5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8500"/>
                            </p:stCondLst>
                            <p:childTnLst>
                              <p:par>
                                <p:cTn id="5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69500"/>
                            </p:stCondLst>
                            <p:childTnLst>
                              <p:par>
                                <p:cTn id="5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69500"/>
                            </p:stCondLst>
                            <p:childTnLst>
                              <p:par>
                                <p:cTn id="5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70500"/>
                            </p:stCondLst>
                            <p:childTnLst>
                              <p:par>
                                <p:cTn id="5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70500"/>
                            </p:stCondLst>
                            <p:childTnLst>
                              <p:par>
                                <p:cTn id="5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70500"/>
                            </p:stCondLst>
                            <p:childTnLst>
                              <p:par>
                                <p:cTn id="5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5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71500"/>
                            </p:stCondLst>
                            <p:childTnLst>
                              <p:par>
                                <p:cTn id="5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71500"/>
                            </p:stCondLst>
                            <p:childTnLst>
                              <p:par>
                                <p:cTn id="5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5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5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5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5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5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74500"/>
                            </p:stCondLst>
                            <p:childTnLst>
                              <p:par>
                                <p:cTn id="5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75500"/>
                            </p:stCondLst>
                            <p:childTnLst>
                              <p:par>
                                <p:cTn id="5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75500"/>
                            </p:stCondLst>
                            <p:childTnLst>
                              <p:par>
                                <p:cTn id="5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6500"/>
                            </p:stCondLst>
                            <p:childTnLst>
                              <p:par>
                                <p:cTn id="5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5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5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7500"/>
                            </p:stCondLst>
                            <p:childTnLst>
                              <p:par>
                                <p:cTn id="5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78500"/>
                            </p:stCondLst>
                            <p:childTnLst>
                              <p:par>
                                <p:cTn id="5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78500"/>
                            </p:stCondLst>
                            <p:childTnLst>
                              <p:par>
                                <p:cTn id="5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7950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9500"/>
                            </p:stCondLst>
                            <p:childTnLst>
                              <p:par>
                                <p:cTn id="5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80500"/>
                            </p:stCondLst>
                            <p:childTnLst>
                              <p:par>
                                <p:cTn id="5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80500"/>
                            </p:stCondLst>
                            <p:childTnLst>
                              <p:par>
                                <p:cTn id="5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5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80500"/>
                            </p:stCondLst>
                            <p:childTnLst>
                              <p:par>
                                <p:cTn id="5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81500"/>
                            </p:stCondLst>
                            <p:childTnLst>
                              <p:par>
                                <p:cTn id="5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81500"/>
                            </p:stCondLst>
                            <p:childTnLst>
                              <p:par>
                                <p:cTn id="5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82500"/>
                            </p:stCondLst>
                            <p:childTnLst>
                              <p:par>
                                <p:cTn id="6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83500"/>
                            </p:stCondLst>
                            <p:childTnLst>
                              <p:par>
                                <p:cTn id="6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83500"/>
                            </p:stCondLst>
                            <p:childTnLst>
                              <p:par>
                                <p:cTn id="6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84500"/>
                            </p:stCondLst>
                            <p:childTnLst>
                              <p:par>
                                <p:cTn id="6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84500"/>
                            </p:stCondLst>
                            <p:childTnLst>
                              <p:par>
                                <p:cTn id="61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85250"/>
                            </p:stCondLst>
                            <p:childTnLst>
                              <p:par>
                                <p:cTn id="6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85250"/>
                            </p:stCondLst>
                            <p:childTnLst>
                              <p:par>
                                <p:cTn id="6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86250"/>
                            </p:stCondLst>
                            <p:childTnLst>
                              <p:par>
                                <p:cTn id="6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86250"/>
                            </p:stCondLst>
                            <p:childTnLst>
                              <p:par>
                                <p:cTn id="6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87250"/>
                            </p:stCondLst>
                            <p:childTnLst>
                              <p:par>
                                <p:cTn id="6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87250"/>
                            </p:stCondLst>
                            <p:childTnLst>
                              <p:par>
                                <p:cTn id="6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88250"/>
                            </p:stCondLst>
                            <p:childTnLst>
                              <p:par>
                                <p:cTn id="6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88250"/>
                            </p:stCondLst>
                            <p:childTnLst>
                              <p:par>
                                <p:cTn id="6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89250"/>
                            </p:stCondLst>
                            <p:childTnLst>
                              <p:par>
                                <p:cTn id="6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89250"/>
                            </p:stCondLst>
                            <p:childTnLst>
                              <p:par>
                                <p:cTn id="6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90250"/>
                            </p:stCondLst>
                            <p:childTnLst>
                              <p:par>
                                <p:cTn id="6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90250"/>
                            </p:stCondLst>
                            <p:childTnLst>
                              <p:par>
                                <p:cTn id="6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90250"/>
                            </p:stCondLst>
                            <p:childTnLst>
                              <p:par>
                                <p:cTn id="6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90250"/>
                            </p:stCondLst>
                            <p:childTnLst>
                              <p:par>
                                <p:cTn id="6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91250"/>
                            </p:stCondLst>
                            <p:childTnLst>
                              <p:par>
                                <p:cTn id="6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91250"/>
                            </p:stCondLst>
                            <p:childTnLst>
                              <p:par>
                                <p:cTn id="6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92250"/>
                            </p:stCondLst>
                            <p:childTnLst>
                              <p:par>
                                <p:cTn id="6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92250"/>
                            </p:stCondLst>
                            <p:childTnLst>
                              <p:par>
                                <p:cTn id="6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93250"/>
                            </p:stCondLst>
                            <p:childTnLst>
                              <p:par>
                                <p:cTn id="6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93250"/>
                            </p:stCondLst>
                            <p:childTnLst>
                              <p:par>
                                <p:cTn id="6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94250"/>
                            </p:stCondLst>
                            <p:childTnLst>
                              <p:par>
                                <p:cTn id="6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94250"/>
                            </p:stCondLst>
                            <p:childTnLst>
                              <p:par>
                                <p:cTn id="6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95250"/>
                            </p:stCondLst>
                            <p:childTnLst>
                              <p:par>
                                <p:cTn id="6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95250"/>
                            </p:stCondLst>
                            <p:childTnLst>
                              <p:par>
                                <p:cTn id="6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96250"/>
                            </p:stCondLst>
                            <p:childTnLst>
                              <p:par>
                                <p:cTn id="6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96250"/>
                            </p:stCondLst>
                            <p:childTnLst>
                              <p:par>
                                <p:cTn id="6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97250"/>
                            </p:stCondLst>
                            <p:childTnLst>
                              <p:par>
                                <p:cTn id="6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97250"/>
                            </p:stCondLst>
                            <p:childTnLst>
                              <p:par>
                                <p:cTn id="7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98250"/>
                            </p:stCondLst>
                            <p:childTnLst>
                              <p:par>
                                <p:cTn id="7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98250"/>
                            </p:stCondLst>
                            <p:childTnLst>
                              <p:par>
                                <p:cTn id="7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99250"/>
                            </p:stCondLst>
                            <p:childTnLst>
                              <p:par>
                                <p:cTn id="7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99250"/>
                            </p:stCondLst>
                            <p:childTnLst>
                              <p:par>
                                <p:cTn id="7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100250"/>
                            </p:stCondLst>
                            <p:childTnLst>
                              <p:par>
                                <p:cTn id="7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100250"/>
                            </p:stCondLst>
                            <p:childTnLst>
                              <p:par>
                                <p:cTn id="7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100250"/>
                            </p:stCondLst>
                            <p:childTnLst>
                              <p:par>
                                <p:cTn id="7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00250"/>
                            </p:stCondLst>
                            <p:childTnLst>
                              <p:par>
                                <p:cTn id="7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01250"/>
                            </p:stCondLst>
                            <p:childTnLst>
                              <p:par>
                                <p:cTn id="7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1250"/>
                            </p:stCondLst>
                            <p:childTnLst>
                              <p:par>
                                <p:cTn id="7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102250"/>
                            </p:stCondLst>
                            <p:childTnLst>
                              <p:par>
                                <p:cTn id="7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102250"/>
                            </p:stCondLst>
                            <p:childTnLst>
                              <p:par>
                                <p:cTn id="7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3250"/>
                            </p:stCondLst>
                            <p:childTnLst>
                              <p:par>
                                <p:cTn id="7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103250"/>
                            </p:stCondLst>
                            <p:childTnLst>
                              <p:par>
                                <p:cTn id="7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104250"/>
                            </p:stCondLst>
                            <p:childTnLst>
                              <p:par>
                                <p:cTn id="7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4250"/>
                            </p:stCondLst>
                            <p:childTnLst>
                              <p:par>
                                <p:cTn id="7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05250"/>
                            </p:stCondLst>
                            <p:childTnLst>
                              <p:par>
                                <p:cTn id="7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105250"/>
                            </p:stCondLst>
                            <p:childTnLst>
                              <p:par>
                                <p:cTn id="7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106250"/>
                            </p:stCondLst>
                            <p:childTnLst>
                              <p:par>
                                <p:cTn id="7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106250"/>
                            </p:stCondLst>
                            <p:childTnLst>
                              <p:par>
                                <p:cTn id="7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07250"/>
                            </p:stCondLst>
                            <p:childTnLst>
                              <p:par>
                                <p:cTn id="7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107250"/>
                            </p:stCondLst>
                            <p:childTnLst>
                              <p:par>
                                <p:cTn id="7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108250"/>
                            </p:stCondLst>
                            <p:childTnLst>
                              <p:par>
                                <p:cTn id="7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08250"/>
                            </p:stCondLst>
                            <p:childTnLst>
                              <p:par>
                                <p:cTn id="7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09250"/>
                            </p:stCondLst>
                            <p:childTnLst>
                              <p:par>
                                <p:cTn id="7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09250"/>
                            </p:stCondLst>
                            <p:childTnLst>
                              <p:par>
                                <p:cTn id="7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110250"/>
                            </p:stCondLst>
                            <p:childTnLst>
                              <p:par>
                                <p:cTn id="7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110250"/>
                            </p:stCondLst>
                            <p:childTnLst>
                              <p:par>
                                <p:cTn id="7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110250"/>
                            </p:stCondLst>
                            <p:childTnLst>
                              <p:par>
                                <p:cTn id="7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110250"/>
                            </p:stCondLst>
                            <p:childTnLst>
                              <p:par>
                                <p:cTn id="7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111250"/>
                            </p:stCondLst>
                            <p:childTnLst>
                              <p:par>
                                <p:cTn id="7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111250"/>
                            </p:stCondLst>
                            <p:childTnLst>
                              <p:par>
                                <p:cTn id="7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112250"/>
                            </p:stCondLst>
                            <p:childTnLst>
                              <p:par>
                                <p:cTn id="8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112250"/>
                            </p:stCondLst>
                            <p:childTnLst>
                              <p:par>
                                <p:cTn id="803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8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8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8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8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8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8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8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8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8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8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8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8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8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8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121000"/>
                            </p:stCondLst>
                            <p:childTnLst>
                              <p:par>
                                <p:cTn id="8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8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8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8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8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8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8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8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8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8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8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8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9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9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9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28000"/>
                            </p:stCondLst>
                            <p:childTnLst>
                              <p:par>
                                <p:cTn id="9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129000"/>
                            </p:stCondLst>
                            <p:childTnLst>
                              <p:par>
                                <p:cTn id="9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9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9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30000"/>
                            </p:stCondLst>
                            <p:childTnLst>
                              <p:par>
                                <p:cTn id="9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9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9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9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9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9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9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9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9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9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9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9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9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9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36000"/>
                            </p:stCondLst>
                            <p:childTnLst>
                              <p:par>
                                <p:cTn id="9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9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9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9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9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39000"/>
                            </p:stCondLst>
                            <p:childTnLst>
                              <p:par>
                                <p:cTn id="9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9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9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9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9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9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9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0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0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0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0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0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0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0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0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0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0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0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0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0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0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0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0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0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0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0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0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0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0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0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0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0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0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0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0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0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0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0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0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0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0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1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6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1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8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1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1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1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1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1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1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1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1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2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1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1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2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2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2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2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2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2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0" grpId="0" build="allAtOnce"/>
      <p:bldP spid="54" grpId="0" build="allAtOnce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710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Factors are numbers you can multiply together to get another number.</a:t>
            </a:r>
          </a:p>
          <a:p>
            <a:pPr algn="ctr"/>
            <a:r>
              <a:rPr lang="en-GB" dirty="0">
                <a:latin typeface="Twinkl" pitchFamily="50" charset="0"/>
              </a:rPr>
              <a:t>8 and 4 are factors of 32 because 8 × 4 = 32.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1573" y="697112"/>
            <a:ext cx="430085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What Is a Factor? </a:t>
            </a:r>
            <a:endParaRPr lang="en-GB" sz="4000" b="1" dirty="0">
              <a:latin typeface="Twinkl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5649" y="1988190"/>
            <a:ext cx="7632701" cy="4106287"/>
            <a:chOff x="755649" y="1988190"/>
            <a:chExt cx="7632701" cy="410628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2" t="13839" r="14948" b="32696"/>
            <a:stretch/>
          </p:blipFill>
          <p:spPr>
            <a:xfrm>
              <a:off x="755650" y="1988190"/>
              <a:ext cx="7632700" cy="410463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397" b="45953"/>
            <a:stretch/>
          </p:blipFill>
          <p:spPr>
            <a:xfrm>
              <a:off x="7946545" y="2389466"/>
              <a:ext cx="441805" cy="370336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12"/>
            <a:stretch/>
          </p:blipFill>
          <p:spPr>
            <a:xfrm>
              <a:off x="2681139" y="2389465"/>
              <a:ext cx="5050973" cy="370336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6"/>
            <a:stretch/>
          </p:blipFill>
          <p:spPr>
            <a:xfrm>
              <a:off x="755650" y="3113709"/>
              <a:ext cx="1035914" cy="275492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7" b="46822"/>
            <a:stretch/>
          </p:blipFill>
          <p:spPr>
            <a:xfrm>
              <a:off x="755649" y="4634888"/>
              <a:ext cx="2104997" cy="145793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6" b="56150"/>
            <a:stretch/>
          </p:blipFill>
          <p:spPr>
            <a:xfrm>
              <a:off x="755649" y="2299554"/>
              <a:ext cx="2199963" cy="3794923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2877297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1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30056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582815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4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35574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8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288333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16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141092" y="5477595"/>
            <a:ext cx="40858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32</a:t>
            </a:r>
          </a:p>
        </p:txBody>
      </p:sp>
      <p:sp>
        <p:nvSpPr>
          <p:cNvPr id="77" name="Arc 76"/>
          <p:cNvSpPr/>
          <p:nvPr/>
        </p:nvSpPr>
        <p:spPr>
          <a:xfrm>
            <a:off x="3079059" y="3344625"/>
            <a:ext cx="4265940" cy="4265940"/>
          </a:xfrm>
          <a:prstGeom prst="arc">
            <a:avLst>
              <a:gd name="adj1" fmla="val 10792651"/>
              <a:gd name="adj2" fmla="val 0"/>
            </a:avLst>
          </a:prstGeom>
          <a:ln w="1270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c 77"/>
          <p:cNvSpPr/>
          <p:nvPr/>
        </p:nvSpPr>
        <p:spPr>
          <a:xfrm>
            <a:off x="3943681" y="4204770"/>
            <a:ext cx="2536697" cy="2536697"/>
          </a:xfrm>
          <a:prstGeom prst="arc">
            <a:avLst>
              <a:gd name="adj1" fmla="val 10792651"/>
              <a:gd name="adj2" fmla="val 0"/>
            </a:avLst>
          </a:prstGeom>
          <a:ln w="127000">
            <a:solidFill>
              <a:srgbClr val="FFC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c 78"/>
          <p:cNvSpPr/>
          <p:nvPr/>
        </p:nvSpPr>
        <p:spPr>
          <a:xfrm>
            <a:off x="4789012" y="5050567"/>
            <a:ext cx="846034" cy="846034"/>
          </a:xfrm>
          <a:prstGeom prst="arc">
            <a:avLst>
              <a:gd name="adj1" fmla="val 10792651"/>
              <a:gd name="adj2" fmla="val 0"/>
            </a:avLst>
          </a:prstGeom>
          <a:ln w="127000">
            <a:solidFill>
              <a:srgbClr val="92D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2911050" y="5477595"/>
            <a:ext cx="46019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2393110" y="2477111"/>
            <a:ext cx="2856215" cy="1611237"/>
            <a:chOff x="3048476" y="2036260"/>
            <a:chExt cx="2856215" cy="161123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76" y="2036260"/>
              <a:ext cx="2856214" cy="1611237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3491619" y="2349166"/>
              <a:ext cx="2413072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How do we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find all the factors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of numbers?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393110" y="2477111"/>
            <a:ext cx="2856215" cy="1611237"/>
            <a:chOff x="3048476" y="2036260"/>
            <a:chExt cx="2856215" cy="161123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76" y="2036260"/>
              <a:ext cx="2856214" cy="1611237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3491619" y="2349166"/>
              <a:ext cx="2413072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One way is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to draw a factor rainbow.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393110" y="2477111"/>
            <a:ext cx="2856215" cy="1611237"/>
            <a:chOff x="3048476" y="2036260"/>
            <a:chExt cx="2856215" cy="161123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76" y="2036260"/>
              <a:ext cx="2856214" cy="1611237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3491619" y="2213366"/>
              <a:ext cx="2413072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This factor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rainbow shows all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factor pairs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for 32.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0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4" grpId="0"/>
      <p:bldP spid="75" grpId="0"/>
      <p:bldP spid="76" grpId="0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You can also draw factor trees to show the factors of numbers.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4107" y="697112"/>
            <a:ext cx="287578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Factor Trees</a:t>
            </a:r>
            <a:endParaRPr lang="en-GB" sz="4000" b="1" dirty="0">
              <a:latin typeface="Twinkl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5649" y="1981200"/>
            <a:ext cx="7632701" cy="4114801"/>
            <a:chOff x="755649" y="1828800"/>
            <a:chExt cx="7632701" cy="4114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" t="-1" r="4242" b="13827"/>
            <a:stretch/>
          </p:blipFill>
          <p:spPr>
            <a:xfrm>
              <a:off x="755649" y="1838325"/>
              <a:ext cx="7632701" cy="41052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9" t="10008" r="-1" b="10204"/>
            <a:stretch/>
          </p:blipFill>
          <p:spPr>
            <a:xfrm>
              <a:off x="2209315" y="1828800"/>
              <a:ext cx="4725370" cy="411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13"/>
            <a:stretch/>
          </p:blipFill>
          <p:spPr>
            <a:xfrm>
              <a:off x="849116" y="2426329"/>
              <a:ext cx="2191104" cy="35172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312305" y="3830202"/>
            <a:ext cx="2195060" cy="1571516"/>
            <a:chOff x="2209315" y="3661387"/>
            <a:chExt cx="2195060" cy="15715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2209315" y="4170661"/>
              <a:ext cx="2195060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Write the number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in the circle.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801180" y="2423181"/>
            <a:ext cx="77457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1 × 18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84599" y="2865586"/>
            <a:ext cx="71205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2 × 9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27636" y="3522575"/>
            <a:ext cx="70724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3 × 6</a:t>
            </a:r>
          </a:p>
        </p:txBody>
      </p:sp>
      <p:sp>
        <p:nvSpPr>
          <p:cNvPr id="24" name="Arrow: Up 23"/>
          <p:cNvSpPr/>
          <p:nvPr/>
        </p:nvSpPr>
        <p:spPr>
          <a:xfrm rot="1095639">
            <a:off x="4679426" y="2847074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Up 57"/>
          <p:cNvSpPr/>
          <p:nvPr/>
        </p:nvSpPr>
        <p:spPr>
          <a:xfrm rot="3069387">
            <a:off x="4990835" y="3068287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Up 59"/>
          <p:cNvSpPr/>
          <p:nvPr/>
        </p:nvSpPr>
        <p:spPr>
          <a:xfrm rot="4776578">
            <a:off x="5151113" y="3376437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2312305" y="3830202"/>
            <a:ext cx="2204585" cy="1571516"/>
            <a:chOff x="2209315" y="3661387"/>
            <a:chExt cx="2204585" cy="157151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2218840" y="4008736"/>
              <a:ext cx="2195060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Find all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pairs of factors for the number.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312305" y="3830202"/>
            <a:ext cx="2204585" cy="1571516"/>
            <a:chOff x="2209315" y="3661387"/>
            <a:chExt cx="2204585" cy="15715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218840" y="4094461"/>
              <a:ext cx="2195060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Let’s try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another number.</a:t>
              </a:r>
            </a:p>
          </p:txBody>
        </p:sp>
      </p:grpSp>
      <p:sp>
        <p:nvSpPr>
          <p:cNvPr id="92" name="Arrow: Up 91"/>
          <p:cNvSpPr/>
          <p:nvPr/>
        </p:nvSpPr>
        <p:spPr>
          <a:xfrm rot="20834540">
            <a:off x="4303991" y="2823060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844569" y="2423181"/>
            <a:ext cx="8050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1 × 24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778738" y="2423181"/>
            <a:ext cx="79701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2 × 12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484599" y="2865586"/>
            <a:ext cx="7152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3 × 8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727636" y="3522575"/>
            <a:ext cx="72006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4 × 6</a:t>
            </a:r>
          </a:p>
        </p:txBody>
      </p:sp>
      <p:sp>
        <p:nvSpPr>
          <p:cNvPr id="9" name="Oval 8"/>
          <p:cNvSpPr/>
          <p:nvPr/>
        </p:nvSpPr>
        <p:spPr>
          <a:xfrm>
            <a:off x="4209863" y="3530701"/>
            <a:ext cx="808022" cy="80802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1" name="Rectangle 80"/>
          <p:cNvSpPr/>
          <p:nvPr/>
        </p:nvSpPr>
        <p:spPr>
          <a:xfrm>
            <a:off x="4209863" y="3585010"/>
            <a:ext cx="80802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24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09863" y="3585010"/>
            <a:ext cx="80802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18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312305" y="3830202"/>
            <a:ext cx="2204585" cy="1571516"/>
            <a:chOff x="2209315" y="3661387"/>
            <a:chExt cx="2204585" cy="1571516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2218840" y="4008736"/>
              <a:ext cx="2195060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Find all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pairs of factors for the number.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2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47" grpId="0" animBg="1"/>
      <p:bldP spid="47" grpId="1" animBg="1"/>
      <p:bldP spid="50" grpId="0" animBg="1"/>
      <p:bldP spid="50" grpId="1" animBg="1"/>
      <p:bldP spid="24" grpId="0" animBg="1"/>
      <p:bldP spid="24" grpId="1" animBg="1"/>
      <p:bldP spid="24" grpId="2" animBg="1"/>
      <p:bldP spid="58" grpId="0" animBg="1"/>
      <p:bldP spid="58" grpId="1" animBg="1"/>
      <p:bldP spid="58" grpId="2" animBg="1"/>
      <p:bldP spid="60" grpId="0" animBg="1"/>
      <p:bldP spid="60" grpId="1" animBg="1"/>
      <p:bldP spid="60" grpId="2" animBg="1"/>
      <p:bldP spid="92" grpId="0" animBg="1"/>
      <p:bldP spid="93" grpId="0" animBg="1"/>
      <p:bldP spid="94" grpId="0" animBg="1"/>
      <p:bldP spid="95" grpId="0" animBg="1"/>
      <p:bldP spid="96" grpId="0" animBg="1"/>
      <p:bldP spid="81" grpId="0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5648" y="1982733"/>
            <a:ext cx="7632702" cy="4113268"/>
            <a:chOff x="755648" y="1982733"/>
            <a:chExt cx="7632702" cy="4113268"/>
          </a:xfrm>
        </p:grpSpPr>
        <p:grpSp>
          <p:nvGrpSpPr>
            <p:cNvPr id="14" name="Group 13"/>
            <p:cNvGrpSpPr/>
            <p:nvPr/>
          </p:nvGrpSpPr>
          <p:grpSpPr>
            <a:xfrm>
              <a:off x="755648" y="1982733"/>
              <a:ext cx="7632702" cy="4113268"/>
              <a:chOff x="755648" y="1982733"/>
              <a:chExt cx="7632702" cy="41132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6" b="1772"/>
              <a:stretch/>
            </p:blipFill>
            <p:spPr>
              <a:xfrm>
                <a:off x="755650" y="1982735"/>
                <a:ext cx="7632700" cy="4113266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23" t="7265" r="-1" b="12976"/>
              <a:stretch/>
            </p:blipFill>
            <p:spPr>
              <a:xfrm>
                <a:off x="755649" y="1982733"/>
                <a:ext cx="3948457" cy="4113267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11" t="7265" r="5569" b="12976"/>
              <a:stretch/>
            </p:blipFill>
            <p:spPr>
              <a:xfrm>
                <a:off x="3927475" y="1982733"/>
                <a:ext cx="4460875" cy="411326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36" b="21918"/>
              <a:stretch/>
            </p:blipFill>
            <p:spPr>
              <a:xfrm>
                <a:off x="6109944" y="4248149"/>
                <a:ext cx="2278406" cy="184785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24"/>
              <a:stretch/>
            </p:blipFill>
            <p:spPr>
              <a:xfrm>
                <a:off x="755648" y="4714399"/>
                <a:ext cx="2734297" cy="1381601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8375"/>
            <a:stretch/>
          </p:blipFill>
          <p:spPr>
            <a:xfrm>
              <a:off x="2456270" y="3241351"/>
              <a:ext cx="2763148" cy="28546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0" y="1283331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Look for factors that appear in both trees.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These are called common factors.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6576" y="697112"/>
            <a:ext cx="451085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Factors in Common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42" name="Arrow: Up 41"/>
          <p:cNvSpPr/>
          <p:nvPr/>
        </p:nvSpPr>
        <p:spPr>
          <a:xfrm rot="20563986">
            <a:off x="2055642" y="2867076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Up 43"/>
          <p:cNvSpPr/>
          <p:nvPr/>
        </p:nvSpPr>
        <p:spPr>
          <a:xfrm rot="1164540">
            <a:off x="2486183" y="2913032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Up 44"/>
          <p:cNvSpPr/>
          <p:nvPr/>
        </p:nvSpPr>
        <p:spPr>
          <a:xfrm rot="3349348">
            <a:off x="6758865" y="3207003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Up 45"/>
          <p:cNvSpPr/>
          <p:nvPr/>
        </p:nvSpPr>
        <p:spPr>
          <a:xfrm rot="18869732">
            <a:off x="1725707" y="3076862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79340" y="2766882"/>
            <a:ext cx="8050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1 × 18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753245" y="2442960"/>
            <a:ext cx="71205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2 × 9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49958" y="2506592"/>
            <a:ext cx="7152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3 × 6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253482" y="2942121"/>
            <a:ext cx="72006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4 × 6</a:t>
            </a:r>
          </a:p>
        </p:txBody>
      </p:sp>
      <p:sp>
        <p:nvSpPr>
          <p:cNvPr id="53" name="Oval 52"/>
          <p:cNvSpPr/>
          <p:nvPr/>
        </p:nvSpPr>
        <p:spPr>
          <a:xfrm>
            <a:off x="1997773" y="3556676"/>
            <a:ext cx="808022" cy="80802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4" name="Rectangle 53"/>
          <p:cNvSpPr/>
          <p:nvPr/>
        </p:nvSpPr>
        <p:spPr>
          <a:xfrm>
            <a:off x="1997773" y="3610985"/>
            <a:ext cx="80802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18</a:t>
            </a:r>
          </a:p>
        </p:txBody>
      </p:sp>
      <p:sp>
        <p:nvSpPr>
          <p:cNvPr id="55" name="Arrow: Up 54"/>
          <p:cNvSpPr/>
          <p:nvPr/>
        </p:nvSpPr>
        <p:spPr>
          <a:xfrm rot="20647351">
            <a:off x="5991888" y="2856921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Up 55"/>
          <p:cNvSpPr/>
          <p:nvPr/>
        </p:nvSpPr>
        <p:spPr>
          <a:xfrm rot="1067532">
            <a:off x="6441310" y="2923609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Up 56"/>
          <p:cNvSpPr/>
          <p:nvPr/>
        </p:nvSpPr>
        <p:spPr>
          <a:xfrm rot="18869732">
            <a:off x="5654122" y="3076862"/>
            <a:ext cx="309452" cy="77568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807755" y="2766882"/>
            <a:ext cx="8050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1 × 24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681660" y="2442960"/>
            <a:ext cx="79701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2 × 12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42111" y="2505735"/>
            <a:ext cx="7152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3 × 8</a:t>
            </a:r>
          </a:p>
        </p:txBody>
      </p:sp>
      <p:sp>
        <p:nvSpPr>
          <p:cNvPr id="63" name="Oval 62"/>
          <p:cNvSpPr/>
          <p:nvPr/>
        </p:nvSpPr>
        <p:spPr>
          <a:xfrm>
            <a:off x="5926188" y="3556676"/>
            <a:ext cx="808022" cy="80802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4" name="Rectangle 63"/>
          <p:cNvSpPr/>
          <p:nvPr/>
        </p:nvSpPr>
        <p:spPr>
          <a:xfrm>
            <a:off x="5926188" y="3610985"/>
            <a:ext cx="80802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24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107976" y="4451802"/>
            <a:ext cx="2204585" cy="1571516"/>
            <a:chOff x="2209315" y="3661387"/>
            <a:chExt cx="2204585" cy="157151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218840" y="3903961"/>
              <a:ext cx="2195060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Highlight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factors that both numbers have in common.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112738" y="4451325"/>
            <a:ext cx="2204585" cy="1571516"/>
            <a:chOff x="2209315" y="3661387"/>
            <a:chExt cx="2204585" cy="1571516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09315" y="3661387"/>
              <a:ext cx="2195057" cy="1571516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2218840" y="3951586"/>
              <a:ext cx="2195060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common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factors of 18 and 24 are 1, 2, 3 and 6.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869477" y="2729525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759457" y="2404709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554978" y="2472846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3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949124" y="2468966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6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800526" y="2729524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1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688915" y="2404709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42886" y="2468966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3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665145" y="2905013"/>
            <a:ext cx="292102" cy="4377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900" dirty="0">
                <a:solidFill>
                  <a:srgbClr val="00B050"/>
                </a:solidFill>
                <a:latin typeface="Twinkl" pitchFamily="2" charset="0"/>
                <a:sym typeface="Sassoon Infant Rg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894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9" grpId="0" animBg="1"/>
      <p:bldP spid="61" grpId="0" animBg="1"/>
      <p:bldP spid="62" grpId="0" animBg="1"/>
      <p:bldP spid="65" grpId="0"/>
      <p:bldP spid="67" grpId="0"/>
      <p:bldP spid="68" grpId="0"/>
      <p:bldP spid="69" grpId="0"/>
      <p:bldP spid="74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 your marvellous maths skills to complete these activity sheets: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1146" y="697112"/>
            <a:ext cx="390170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Common Factors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14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 b="16688"/>
          <a:stretch/>
        </p:blipFill>
        <p:spPr>
          <a:xfrm>
            <a:off x="755650" y="1981201"/>
            <a:ext cx="7632700" cy="4114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7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40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63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86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09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30" y="2116276"/>
            <a:ext cx="2717995" cy="384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4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BAF4CA-550F-4CB5-B11C-2F792AF194E6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851F80-082C-4542-A695-E787C73A0CBF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5A2736-5984-4CE4-B19F-C1B861B69E41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220472-636D-4B2B-B758-F5E981CD6A38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4ABFDB-C02E-4F33-8370-8EBEE4842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3EA5CB-6E33-4D28-AA6C-9BF858E77A9A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CC87E85-C849-4B83-8FA5-33E144294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0"/>
          <a:stretch/>
        </p:blipFill>
        <p:spPr>
          <a:xfrm rot="1514042">
            <a:off x="1109194" y="2279077"/>
            <a:ext cx="1503265" cy="1550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5D32AB-F1E3-4F2F-828B-D77D3F059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3" b="39358"/>
          <a:stretch/>
        </p:blipFill>
        <p:spPr>
          <a:xfrm rot="1514042">
            <a:off x="2739340" y="2886803"/>
            <a:ext cx="741820" cy="1289490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A61CE6B8-A08C-41FA-A8D8-B2630088C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D20780-8506-493D-B2C6-F6C137ED9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92DD32-EAB0-4A47-B092-9B797E42CB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4269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784</TotalTime>
  <Words>552</Words>
  <Application>Microsoft Macintosh PowerPoint</Application>
  <PresentationFormat>On-screen Show (4:3)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Kalam</vt:lpstr>
      <vt:lpstr>Tuffy_TTF</vt:lpstr>
      <vt:lpstr>Twinkl</vt:lpstr>
      <vt:lpstr>Sassoon Infant Md</vt:lpstr>
      <vt:lpstr>Twinkl SemiBold</vt:lpstr>
      <vt:lpstr>Tuffy</vt:lpstr>
      <vt:lpstr>Arial</vt:lpstr>
      <vt:lpstr>1_Office Theme</vt:lpstr>
      <vt:lpstr>Maths</vt:lpstr>
      <vt:lpstr>Common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Headteacher Grewelthorpe and Fountains CofE Primary Schools</cp:lastModifiedBy>
  <cp:revision>105</cp:revision>
  <dcterms:created xsi:type="dcterms:W3CDTF">2017-03-16T17:37:56Z</dcterms:created>
  <dcterms:modified xsi:type="dcterms:W3CDTF">2020-11-08T10:45:09Z</dcterms:modified>
</cp:coreProperties>
</file>