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715" r:id="rId5"/>
    <p:sldMasterId id="2147483695" r:id="rId6"/>
    <p:sldMasterId id="2147483674" r:id="rId7"/>
    <p:sldMasterId id="2147483714" r:id="rId8"/>
    <p:sldMasterId id="2147483683" r:id="rId9"/>
  </p:sldMasterIdLst>
  <p:sldIdLst>
    <p:sldId id="256" r:id="rId10"/>
    <p:sldId id="259" r:id="rId11"/>
    <p:sldId id="258" r:id="rId12"/>
    <p:sldId id="260" r:id="rId13"/>
    <p:sldId id="261" r:id="rId14"/>
    <p:sldId id="262" r:id="rId15"/>
    <p:sldId id="265"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36BB"/>
    <a:srgbClr val="FF4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2194444" cy="6858001"/>
          </a:xfrm>
          <a:prstGeom prst="rect">
            <a:avLst/>
          </a:prstGeom>
        </p:spPr>
      </p:pic>
      <p:sp>
        <p:nvSpPr>
          <p:cNvPr id="8" name="TextBox 7"/>
          <p:cNvSpPr txBox="1"/>
          <p:nvPr userDrawn="1"/>
        </p:nvSpPr>
        <p:spPr>
          <a:xfrm>
            <a:off x="442469" y="262276"/>
            <a:ext cx="9870587" cy="923330"/>
          </a:xfrm>
          <a:prstGeom prst="rect">
            <a:avLst/>
          </a:prstGeom>
          <a:noFill/>
        </p:spPr>
        <p:txBody>
          <a:bodyPr wrap="none" rtlCol="0">
            <a:spAutoFit/>
          </a:bodyPr>
          <a:lstStyle/>
          <a:p>
            <a:r>
              <a:rPr lang="en-GB" sz="5400" b="1" dirty="0">
                <a:ln w="3175">
                  <a:solidFill>
                    <a:srgbClr val="7030A0"/>
                  </a:solidFill>
                </a:ln>
                <a:solidFill>
                  <a:schemeClr val="bg1"/>
                </a:solidFill>
                <a:latin typeface="Bodoni MT" panose="02070603080606020203" pitchFamily="18" charset="0"/>
              </a:rPr>
              <a:t>The Rhythm of Life Lent Journey</a:t>
            </a:r>
          </a:p>
        </p:txBody>
      </p:sp>
    </p:spTree>
    <p:extLst>
      <p:ext uri="{BB962C8B-B14F-4D97-AF65-F5344CB8AC3E}">
        <p14:creationId xmlns:p14="http://schemas.microsoft.com/office/powerpoint/2010/main" val="149436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5" name="TextBox 4"/>
          <p:cNvSpPr txBox="1"/>
          <p:nvPr userDrawn="1"/>
        </p:nvSpPr>
        <p:spPr>
          <a:xfrm>
            <a:off x="551186" y="548639"/>
            <a:ext cx="4818114"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praying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pic>
        <p:nvPicPr>
          <p:cNvPr id="7" name="Picture 6"/>
          <p:cNvPicPr>
            <a:picLocks/>
          </p:cNvPicPr>
          <p:nvPr userDrawn="1"/>
        </p:nvPicPr>
        <p:blipFill>
          <a:blip r:embed="rId3"/>
          <a:stretch>
            <a:fillRect/>
          </a:stretch>
        </p:blipFill>
        <p:spPr>
          <a:xfrm>
            <a:off x="10964865" y="143555"/>
            <a:ext cx="1080000" cy="1080000"/>
          </a:xfrm>
          <a:prstGeom prst="rect">
            <a:avLst/>
          </a:prstGeom>
          <a:ln w="12700">
            <a:solidFill>
              <a:srgbClr val="000000"/>
            </a:solidFill>
          </a:ln>
        </p:spPr>
      </p:pic>
    </p:spTree>
    <p:extLst>
      <p:ext uri="{BB962C8B-B14F-4D97-AF65-F5344CB8AC3E}">
        <p14:creationId xmlns:p14="http://schemas.microsoft.com/office/powerpoint/2010/main" val="34360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5" name="TextBox 4"/>
          <p:cNvSpPr txBox="1"/>
          <p:nvPr userDrawn="1"/>
        </p:nvSpPr>
        <p:spPr>
          <a:xfrm>
            <a:off x="551186" y="548639"/>
            <a:ext cx="4713919"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a:t>
            </a:r>
            <a:r>
              <a:rPr lang="en-GB" sz="3200" dirty="0">
                <a:solidFill>
                  <a:schemeClr val="tx1"/>
                </a:solidFill>
              </a:rPr>
              <a:t>sharing</a:t>
            </a:r>
            <a:r>
              <a:rPr lang="en-GB" sz="3200" dirty="0">
                <a:solidFill>
                  <a:srgbClr val="FFFF00"/>
                </a:solidFill>
              </a:rPr>
              <a:t> </a:t>
            </a:r>
            <a:r>
              <a:rPr lang="en-GB" sz="3200" dirty="0">
                <a:solidFill>
                  <a:schemeClr val="bg1"/>
                </a:solidFill>
              </a:rPr>
              <a:t>into</a:t>
            </a:r>
            <a:r>
              <a:rPr lang="en-GB" sz="3200" dirty="0">
                <a:solidFill>
                  <a:srgbClr val="FFFF00"/>
                </a:solidFill>
              </a:rPr>
              <a:t> </a:t>
            </a:r>
            <a:r>
              <a:rPr lang="en-GB" sz="3200" dirty="0">
                <a:solidFill>
                  <a:schemeClr val="tx1"/>
                </a:solidFill>
              </a:rPr>
              <a:t>action</a:t>
            </a:r>
            <a:r>
              <a:rPr lang="en-GB" sz="3200" dirty="0">
                <a:solidFill>
                  <a:schemeClr val="bg1"/>
                </a:solidFill>
              </a:rPr>
              <a:t>!</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chemeClr val="tx1"/>
                </a:solidFill>
              </a:rPr>
              <a:t>You might like to try:</a:t>
            </a:r>
          </a:p>
        </p:txBody>
      </p:sp>
      <p:pic>
        <p:nvPicPr>
          <p:cNvPr id="8" name="Picture 7"/>
          <p:cNvPicPr>
            <a:picLocks/>
          </p:cNvPicPr>
          <p:nvPr userDrawn="1"/>
        </p:nvPicPr>
        <p:blipFill>
          <a:blip r:embed="rId3"/>
          <a:stretch>
            <a:fillRect/>
          </a:stretch>
        </p:blipFill>
        <p:spPr>
          <a:xfrm>
            <a:off x="10973573" y="170262"/>
            <a:ext cx="1080000" cy="1080000"/>
          </a:xfrm>
          <a:prstGeom prst="rect">
            <a:avLst/>
          </a:prstGeom>
          <a:ln>
            <a:solidFill>
              <a:srgbClr val="000000"/>
            </a:solidFill>
          </a:ln>
        </p:spPr>
      </p:pic>
    </p:spTree>
    <p:extLst>
      <p:ext uri="{BB962C8B-B14F-4D97-AF65-F5344CB8AC3E}">
        <p14:creationId xmlns:p14="http://schemas.microsoft.com/office/powerpoint/2010/main" val="9960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8" name="TextBox 7"/>
          <p:cNvSpPr txBox="1"/>
          <p:nvPr userDrawn="1"/>
        </p:nvSpPr>
        <p:spPr>
          <a:xfrm>
            <a:off x="551186" y="548639"/>
            <a:ext cx="5545301"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encouraging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9" name="Picture 8"/>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264702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10" name="TextBox 9"/>
          <p:cNvSpPr txBox="1"/>
          <p:nvPr userDrawn="1"/>
        </p:nvSpPr>
        <p:spPr>
          <a:xfrm>
            <a:off x="551186" y="548639"/>
            <a:ext cx="4842608"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creating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13624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8" name="TextBox 7"/>
          <p:cNvSpPr txBox="1"/>
          <p:nvPr userDrawn="1"/>
        </p:nvSpPr>
        <p:spPr>
          <a:xfrm>
            <a:off x="551186" y="548639"/>
            <a:ext cx="5354158"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celebrating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0947934" y="143555"/>
            <a:ext cx="1080000" cy="1080000"/>
          </a:xfrm>
          <a:prstGeom prst="rect">
            <a:avLst/>
          </a:prstGeom>
          <a:ln>
            <a:solidFill>
              <a:srgbClr val="000000"/>
            </a:solidFill>
          </a:ln>
        </p:spPr>
      </p:pic>
    </p:spTree>
    <p:extLst>
      <p:ext uri="{BB962C8B-B14F-4D97-AF65-F5344CB8AC3E}">
        <p14:creationId xmlns:p14="http://schemas.microsoft.com/office/powerpoint/2010/main" val="202778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10" name="TextBox 9"/>
          <p:cNvSpPr txBox="1"/>
          <p:nvPr userDrawn="1"/>
        </p:nvSpPr>
        <p:spPr>
          <a:xfrm>
            <a:off x="551186" y="548639"/>
            <a:ext cx="4631781" cy="584775"/>
          </a:xfrm>
          <a:prstGeom prst="rect">
            <a:avLst/>
          </a:prstGeom>
          <a:noFill/>
        </p:spPr>
        <p:txBody>
          <a:bodyPr wrap="none" rtlCol="0">
            <a:spAutoFit/>
          </a:bodyPr>
          <a:lstStyle/>
          <a:p>
            <a:r>
              <a:rPr lang="en-GB" sz="3200" dirty="0">
                <a:solidFill>
                  <a:schemeClr val="tx1"/>
                </a:solidFill>
              </a:rPr>
              <a:t>Putting</a:t>
            </a:r>
            <a:r>
              <a:rPr lang="en-GB" sz="3200" dirty="0">
                <a:solidFill>
                  <a:srgbClr val="FFFF00"/>
                </a:solidFill>
              </a:rPr>
              <a:t> </a:t>
            </a:r>
            <a:r>
              <a:rPr lang="en-GB" sz="3200" dirty="0">
                <a:solidFill>
                  <a:srgbClr val="0070C0"/>
                </a:solidFill>
              </a:rPr>
              <a:t>resting</a:t>
            </a:r>
            <a:r>
              <a:rPr lang="en-GB" sz="3200" dirty="0">
                <a:solidFill>
                  <a:srgbClr val="FFFF00"/>
                </a:solidFill>
              </a:rPr>
              <a:t> </a:t>
            </a:r>
            <a:r>
              <a:rPr lang="en-GB" sz="3200" dirty="0">
                <a:solidFill>
                  <a:schemeClr val="tx1"/>
                </a:solidFill>
              </a:rPr>
              <a:t>into</a:t>
            </a:r>
            <a:r>
              <a:rPr lang="en-GB" sz="3200" dirty="0">
                <a:solidFill>
                  <a:srgbClr val="FFFF00"/>
                </a:solidFill>
              </a:rPr>
              <a:t> </a:t>
            </a:r>
            <a:r>
              <a:rPr lang="en-GB" sz="3200" dirty="0">
                <a:solidFill>
                  <a:srgbClr val="0070C0"/>
                </a:solidFill>
              </a:rPr>
              <a:t>action</a:t>
            </a:r>
            <a:r>
              <a:rPr lang="en-GB" sz="3200" dirty="0">
                <a:solidFill>
                  <a:schemeClr val="tx1"/>
                </a:solidFill>
              </a:rPr>
              <a:t>!</a:t>
            </a:r>
          </a:p>
        </p:txBody>
      </p:sp>
      <p:sp>
        <p:nvSpPr>
          <p:cNvPr id="11" name="TextBox 10"/>
          <p:cNvSpPr txBox="1"/>
          <p:nvPr userDrawn="1"/>
        </p:nvSpPr>
        <p:spPr>
          <a:xfrm>
            <a:off x="551186" y="1389665"/>
            <a:ext cx="3621504" cy="584775"/>
          </a:xfrm>
          <a:prstGeom prst="rect">
            <a:avLst/>
          </a:prstGeom>
          <a:noFill/>
        </p:spPr>
        <p:txBody>
          <a:bodyPr wrap="none" rtlCol="0">
            <a:spAutoFit/>
          </a:bodyPr>
          <a:lstStyle/>
          <a:p>
            <a:r>
              <a:rPr lang="en-GB" sz="3200" dirty="0">
                <a:solidFill>
                  <a:srgbClr val="0070C0"/>
                </a:solidFill>
              </a:rPr>
              <a:t>You might like to try:</a:t>
            </a:r>
          </a:p>
        </p:txBody>
      </p:sp>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007057" y="143555"/>
            <a:ext cx="1080000" cy="1080000"/>
          </a:xfrm>
          <a:prstGeom prst="rect">
            <a:avLst/>
          </a:prstGeom>
          <a:ln>
            <a:solidFill>
              <a:schemeClr val="tx1"/>
            </a:solidFill>
          </a:ln>
        </p:spPr>
      </p:pic>
    </p:spTree>
    <p:extLst>
      <p:ext uri="{BB962C8B-B14F-4D97-AF65-F5344CB8AC3E}">
        <p14:creationId xmlns:p14="http://schemas.microsoft.com/office/powerpoint/2010/main" val="318332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10" name="TextBox 9"/>
          <p:cNvSpPr txBox="1"/>
          <p:nvPr userDrawn="1"/>
        </p:nvSpPr>
        <p:spPr>
          <a:xfrm>
            <a:off x="551186" y="548639"/>
            <a:ext cx="5068824"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reflecting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1006287" y="170262"/>
            <a:ext cx="1080000" cy="1080000"/>
          </a:xfrm>
          <a:prstGeom prst="rect">
            <a:avLst/>
          </a:prstGeom>
          <a:ln>
            <a:solidFill>
              <a:srgbClr val="000000"/>
            </a:solidFill>
          </a:ln>
        </p:spPr>
      </p:pic>
    </p:spTree>
    <p:extLst>
      <p:ext uri="{BB962C8B-B14F-4D97-AF65-F5344CB8AC3E}">
        <p14:creationId xmlns:p14="http://schemas.microsoft.com/office/powerpoint/2010/main" val="387971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a:stretch>
            <a:fillRect/>
          </a:stretch>
        </p:blipFill>
        <p:spPr>
          <a:xfrm>
            <a:off x="10886487" y="147659"/>
            <a:ext cx="1080000" cy="1080000"/>
          </a:xfrm>
          <a:prstGeom prst="rect">
            <a:avLst/>
          </a:prstGeom>
          <a:ln w="12700">
            <a:solidFill>
              <a:srgbClr val="000000"/>
            </a:solidFill>
          </a:ln>
        </p:spPr>
      </p:pic>
      <p:sp>
        <p:nvSpPr>
          <p:cNvPr id="5" name="Rectangle 4"/>
          <p:cNvSpPr/>
          <p:nvPr userDrawn="1"/>
        </p:nvSpPr>
        <p:spPr>
          <a:xfrm>
            <a:off x="6061167" y="1126649"/>
            <a:ext cx="4469493"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1" name="TextBox 10"/>
          <p:cNvSpPr txBox="1"/>
          <p:nvPr userDrawn="1"/>
        </p:nvSpPr>
        <p:spPr>
          <a:xfrm>
            <a:off x="6061167" y="1906168"/>
            <a:ext cx="5905320"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encouraging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31951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8" name="Picture 7"/>
          <p:cNvPicPr>
            <a:picLocks/>
          </p:cNvPicPr>
          <p:nvPr userDrawn="1"/>
        </p:nvPicPr>
        <p:blipFill>
          <a:blip r:embed="rId3"/>
          <a:stretch>
            <a:fillRect/>
          </a:stretch>
        </p:blipFill>
        <p:spPr>
          <a:xfrm>
            <a:off x="10886487" y="147659"/>
            <a:ext cx="1080000" cy="1080000"/>
          </a:xfrm>
          <a:prstGeom prst="rect">
            <a:avLst/>
          </a:prstGeom>
          <a:ln>
            <a:solidFill>
              <a:srgbClr val="000000"/>
            </a:solidFill>
          </a:ln>
        </p:spPr>
      </p:pic>
      <p:sp>
        <p:nvSpPr>
          <p:cNvPr id="11" name="Rectangle 10"/>
          <p:cNvSpPr/>
          <p:nvPr userDrawn="1"/>
        </p:nvSpPr>
        <p:spPr>
          <a:xfrm>
            <a:off x="6061168" y="1130554"/>
            <a:ext cx="4600782" cy="584775"/>
          </a:xfrm>
          <a:prstGeom prst="rect">
            <a:avLst/>
          </a:prstGeom>
        </p:spPr>
        <p:txBody>
          <a:bodyPr wrap="square">
            <a:spAutoFit/>
          </a:bodyPr>
          <a:lstStyle/>
          <a:p>
            <a:r>
              <a:rPr lang="en-GB" sz="3200" u="sng" dirty="0">
                <a:solidFill>
                  <a:schemeClr val="tx1"/>
                </a:solidFill>
                <a:latin typeface="Calibri" panose="020F0502020204030204" pitchFamily="34" charset="0"/>
                <a:cs typeface="Calibri" panose="020F0502020204030204" pitchFamily="34" charset="0"/>
              </a:rPr>
              <a:t>The Rhythm of Life Prayer</a:t>
            </a:r>
          </a:p>
        </p:txBody>
      </p:sp>
      <p:sp>
        <p:nvSpPr>
          <p:cNvPr id="12" name="Rectangle 11"/>
          <p:cNvSpPr/>
          <p:nvPr userDrawn="1"/>
        </p:nvSpPr>
        <p:spPr>
          <a:xfrm>
            <a:off x="600635" y="1126649"/>
            <a:ext cx="3518527" cy="584775"/>
          </a:xfrm>
          <a:prstGeom prst="rect">
            <a:avLst/>
          </a:prstGeom>
        </p:spPr>
        <p:txBody>
          <a:bodyPr wrap="none">
            <a:spAutoFit/>
          </a:bodyPr>
          <a:lstStyle/>
          <a:p>
            <a:r>
              <a:rPr lang="en-GB" sz="3200" u="sng" dirty="0">
                <a:solidFill>
                  <a:schemeClr val="tx1"/>
                </a:solidFill>
                <a:latin typeface="Calibri" panose="020F0502020204030204" pitchFamily="34" charset="0"/>
                <a:cs typeface="Calibri" panose="020F0502020204030204" pitchFamily="34" charset="0"/>
              </a:rPr>
              <a:t>A Prayer for the Day</a:t>
            </a:r>
          </a:p>
        </p:txBody>
      </p:sp>
      <p:sp>
        <p:nvSpPr>
          <p:cNvPr id="13"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4"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5" name="TextBox 14"/>
          <p:cNvSpPr txBox="1"/>
          <p:nvPr userDrawn="1"/>
        </p:nvSpPr>
        <p:spPr>
          <a:xfrm>
            <a:off x="6061167" y="1906168"/>
            <a:ext cx="5905320"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encouraging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125552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5"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8" name="Rectangle 7"/>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2" name="TextBox 11"/>
          <p:cNvSpPr txBox="1"/>
          <p:nvPr userDrawn="1"/>
        </p:nvSpPr>
        <p:spPr>
          <a:xfrm>
            <a:off x="6061167" y="1906168"/>
            <a:ext cx="5905320"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encouraging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214700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12190052" cy="6858000"/>
          </a:xfrm>
          <a:prstGeom prst="rect">
            <a:avLst/>
          </a:prstGeom>
        </p:spPr>
      </p:pic>
      <p:sp>
        <p:nvSpPr>
          <p:cNvPr id="3" name="Text Placeholder 2"/>
          <p:cNvSpPr>
            <a:spLocks noGrp="1"/>
          </p:cNvSpPr>
          <p:nvPr>
            <p:ph type="body" idx="1" hasCustomPrompt="1"/>
          </p:nvPr>
        </p:nvSpPr>
        <p:spPr>
          <a:xfrm>
            <a:off x="498934" y="461555"/>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22657" y="5594193"/>
            <a:ext cx="1080000" cy="1080000"/>
          </a:xfrm>
          <a:prstGeom prst="rect">
            <a:avLst/>
          </a:prstGeom>
          <a:ln w="12700">
            <a:solidFill>
              <a:srgbClr val="000000"/>
            </a:solidFill>
          </a:ln>
        </p:spPr>
      </p:pic>
    </p:spTree>
    <p:extLst>
      <p:ext uri="{BB962C8B-B14F-4D97-AF65-F5344CB8AC3E}">
        <p14:creationId xmlns:p14="http://schemas.microsoft.com/office/powerpoint/2010/main" val="253677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4" name="Picture 3"/>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7" name="Rectangle 6"/>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1" name="TextBox 10"/>
          <p:cNvSpPr txBox="1"/>
          <p:nvPr userDrawn="1"/>
        </p:nvSpPr>
        <p:spPr>
          <a:xfrm>
            <a:off x="6061167" y="1906168"/>
            <a:ext cx="5905320"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encouraging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63203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8" name="Rectangle 7"/>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0"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2" name="TextBox 11"/>
          <p:cNvSpPr txBox="1"/>
          <p:nvPr userDrawn="1"/>
        </p:nvSpPr>
        <p:spPr>
          <a:xfrm>
            <a:off x="6061167" y="1906168"/>
            <a:ext cx="5905320"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encouraging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319087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886487" y="165078"/>
            <a:ext cx="1080000" cy="1080000"/>
          </a:xfrm>
          <a:prstGeom prst="rect">
            <a:avLst/>
          </a:prstGeom>
          <a:ln>
            <a:solidFill>
              <a:schemeClr val="tx1"/>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a:solidFill>
                  <a:srgbClr val="0070C0"/>
                </a:solidFill>
                <a:latin typeface="Calibri" panose="020F0502020204030204" pitchFamily="34" charset="0"/>
                <a:cs typeface="Calibri" panose="020F0502020204030204" pitchFamily="34" charset="0"/>
              </a:rPr>
              <a:t>The 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0070C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tx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tx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tx1"/>
              </a:solidFill>
              <a:latin typeface="+mn-lt"/>
            </a:endParaRPr>
          </a:p>
        </p:txBody>
      </p:sp>
      <p:sp>
        <p:nvSpPr>
          <p:cNvPr id="13" name="TextBox 12"/>
          <p:cNvSpPr txBox="1"/>
          <p:nvPr userDrawn="1"/>
        </p:nvSpPr>
        <p:spPr>
          <a:xfrm>
            <a:off x="6061167" y="1906168"/>
            <a:ext cx="6000204" cy="4031873"/>
          </a:xfrm>
          <a:prstGeom prst="rect">
            <a:avLst/>
          </a:prstGeom>
          <a:noFill/>
        </p:spPr>
        <p:txBody>
          <a:bodyPr wrap="square" rtlCol="0">
            <a:spAutoFit/>
          </a:bodyPr>
          <a:lstStyle/>
          <a:p>
            <a:r>
              <a:rPr lang="en-GB" sz="3200" dirty="0">
                <a:solidFill>
                  <a:schemeClr val="tx1"/>
                </a:solidFill>
              </a:rPr>
              <a:t>Loving God,</a:t>
            </a:r>
          </a:p>
          <a:p>
            <a:r>
              <a:rPr lang="en-GB" sz="3200" dirty="0">
                <a:solidFill>
                  <a:schemeClr val="tx1"/>
                </a:solidFill>
              </a:rPr>
              <a:t>a</a:t>
            </a:r>
            <a:r>
              <a:rPr lang="en-GB" sz="3200" dirty="0" smtClean="0">
                <a:solidFill>
                  <a:schemeClr val="tx1"/>
                </a:solidFill>
              </a:rPr>
              <a:t>s </a:t>
            </a:r>
            <a:r>
              <a:rPr lang="en-GB" sz="3200" dirty="0">
                <a:solidFill>
                  <a:schemeClr val="tx1"/>
                </a:solidFill>
              </a:rPr>
              <a:t>we journey through this </a:t>
            </a:r>
            <a:r>
              <a:rPr lang="en-GB" sz="3200" dirty="0" smtClean="0">
                <a:solidFill>
                  <a:schemeClr val="tx1"/>
                </a:solidFill>
              </a:rPr>
              <a:t>season,</a:t>
            </a:r>
            <a:endParaRPr lang="en-GB" sz="3200" dirty="0">
              <a:solidFill>
                <a:schemeClr val="tx1"/>
              </a:solidFill>
            </a:endParaRPr>
          </a:p>
          <a:p>
            <a:r>
              <a:rPr lang="en-GB" sz="3200" dirty="0">
                <a:solidFill>
                  <a:schemeClr val="tx1"/>
                </a:solidFill>
              </a:rPr>
              <a:t>h</a:t>
            </a:r>
            <a:r>
              <a:rPr lang="en-GB" sz="3200" dirty="0" smtClean="0">
                <a:solidFill>
                  <a:schemeClr val="tx1"/>
                </a:solidFill>
              </a:rPr>
              <a:t>elp </a:t>
            </a:r>
            <a:r>
              <a:rPr lang="en-GB" sz="3200" dirty="0">
                <a:solidFill>
                  <a:schemeClr val="tx1"/>
                </a:solidFill>
              </a:rPr>
              <a:t>us to practice </a:t>
            </a:r>
          </a:p>
          <a:p>
            <a:r>
              <a:rPr lang="en-GB" sz="3200" dirty="0">
                <a:solidFill>
                  <a:schemeClr val="tx1"/>
                </a:solidFill>
              </a:rPr>
              <a:t>the habit of encouraging</a:t>
            </a:r>
          </a:p>
          <a:p>
            <a:r>
              <a:rPr lang="en-GB" sz="3200" dirty="0">
                <a:solidFill>
                  <a:schemeClr val="tx1"/>
                </a:solidFill>
              </a:rPr>
              <a:t>s</a:t>
            </a:r>
            <a:r>
              <a:rPr lang="en-GB" sz="3200" dirty="0" smtClean="0">
                <a:solidFill>
                  <a:schemeClr val="tx1"/>
                </a:solidFill>
              </a:rPr>
              <a:t>o </a:t>
            </a:r>
            <a:r>
              <a:rPr lang="en-GB" sz="3200" dirty="0">
                <a:solidFill>
                  <a:schemeClr val="tx1"/>
                </a:solidFill>
              </a:rPr>
              <a:t>that the rhythm of our lives</a:t>
            </a:r>
          </a:p>
          <a:p>
            <a:r>
              <a:rPr lang="en-GB" sz="3200" dirty="0">
                <a:solidFill>
                  <a:schemeClr val="tx1"/>
                </a:solidFill>
              </a:rPr>
              <a:t>c</a:t>
            </a:r>
            <a:r>
              <a:rPr lang="en-GB" sz="3200" dirty="0" smtClean="0">
                <a:solidFill>
                  <a:schemeClr val="tx1"/>
                </a:solidFill>
              </a:rPr>
              <a:t>an </a:t>
            </a:r>
            <a:r>
              <a:rPr lang="en-GB" sz="3200" dirty="0">
                <a:solidFill>
                  <a:schemeClr val="tx1"/>
                </a:solidFill>
              </a:rPr>
              <a:t>bring us closer to each other </a:t>
            </a:r>
          </a:p>
          <a:p>
            <a:r>
              <a:rPr lang="en-GB" sz="3200" dirty="0">
                <a:solidFill>
                  <a:schemeClr val="tx1"/>
                </a:solidFill>
              </a:rPr>
              <a:t>and to you.</a:t>
            </a:r>
          </a:p>
          <a:p>
            <a:r>
              <a:rPr lang="en-GB" sz="3200" dirty="0">
                <a:solidFill>
                  <a:schemeClr val="tx1"/>
                </a:solidFill>
              </a:rPr>
              <a:t>Amen</a:t>
            </a:r>
          </a:p>
        </p:txBody>
      </p:sp>
    </p:spTree>
    <p:extLst>
      <p:ext uri="{BB962C8B-B14F-4D97-AF65-F5344CB8AC3E}">
        <p14:creationId xmlns:p14="http://schemas.microsoft.com/office/powerpoint/2010/main" val="112322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991100" y="147659"/>
            <a:ext cx="1080000" cy="1080000"/>
          </a:xfrm>
          <a:prstGeom prst="rect">
            <a:avLst/>
          </a:prstGeom>
          <a:ln>
            <a:solidFill>
              <a:srgbClr val="000000"/>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3" name="TextBox 12"/>
          <p:cNvSpPr txBox="1"/>
          <p:nvPr userDrawn="1"/>
        </p:nvSpPr>
        <p:spPr>
          <a:xfrm>
            <a:off x="6061167" y="1906168"/>
            <a:ext cx="5905320"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encouraging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76989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65421877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25854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093399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86459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4250AD-5494-40E5-8A1F-923D3B709D0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46515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4250AD-5494-40E5-8A1F-923D3B709D0B}" type="datetimeFigureOut">
              <a:rPr lang="en-GB" smtClean="0"/>
              <a:t>08/02/2021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94734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07644" y="435430"/>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46096" y="5650183"/>
            <a:ext cx="1080000" cy="1080000"/>
          </a:xfrm>
          <a:prstGeom prst="rect">
            <a:avLst/>
          </a:prstGeom>
          <a:ln>
            <a:solidFill>
              <a:srgbClr val="000000"/>
            </a:solidFill>
          </a:ln>
        </p:spPr>
      </p:pic>
    </p:spTree>
    <p:extLst>
      <p:ext uri="{BB962C8B-B14F-4D97-AF65-F5344CB8AC3E}">
        <p14:creationId xmlns:p14="http://schemas.microsoft.com/office/powerpoint/2010/main" val="13490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4250AD-5494-40E5-8A1F-923D3B709D0B}" type="datetimeFigureOut">
              <a:rPr lang="en-GB" smtClean="0"/>
              <a:t>08/02/2021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330664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250AD-5494-40E5-8A1F-923D3B709D0B}" type="datetimeFigureOut">
              <a:rPr lang="en-GB" smtClean="0"/>
              <a:t>08/02/2021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86569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622990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017765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5439305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83032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33769" y="487682"/>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30140" y="5570028"/>
            <a:ext cx="1080000" cy="1080000"/>
          </a:xfrm>
          <a:prstGeom prst="rect">
            <a:avLst/>
          </a:prstGeom>
          <a:ln>
            <a:solidFill>
              <a:srgbClr val="000000"/>
            </a:solidFill>
          </a:ln>
        </p:spPr>
      </p:pic>
    </p:spTree>
    <p:extLst>
      <p:ext uri="{BB962C8B-B14F-4D97-AF65-F5344CB8AC3E}">
        <p14:creationId xmlns:p14="http://schemas.microsoft.com/office/powerpoint/2010/main" val="265128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07643" y="487681"/>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34018" y="5632406"/>
            <a:ext cx="1080000" cy="1080000"/>
          </a:xfrm>
          <a:prstGeom prst="rect">
            <a:avLst/>
          </a:prstGeom>
          <a:ln>
            <a:solidFill>
              <a:srgbClr val="000000"/>
            </a:solidFill>
          </a:ln>
        </p:spPr>
      </p:pic>
    </p:spTree>
    <p:extLst>
      <p:ext uri="{BB962C8B-B14F-4D97-AF65-F5344CB8AC3E}">
        <p14:creationId xmlns:p14="http://schemas.microsoft.com/office/powerpoint/2010/main" val="338383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61693" y="5628331"/>
            <a:ext cx="1080000" cy="1080000"/>
          </a:xfrm>
          <a:prstGeom prst="rect">
            <a:avLst/>
          </a:prstGeom>
          <a:ln>
            <a:solidFill>
              <a:srgbClr val="000000"/>
            </a:solidFill>
          </a:ln>
        </p:spPr>
      </p:pic>
    </p:spTree>
    <p:extLst>
      <p:ext uri="{BB962C8B-B14F-4D97-AF65-F5344CB8AC3E}">
        <p14:creationId xmlns:p14="http://schemas.microsoft.com/office/powerpoint/2010/main" val="16908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25060" y="548641"/>
            <a:ext cx="10796264" cy="679268"/>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72222" y="5602759"/>
            <a:ext cx="1080000" cy="1080000"/>
          </a:xfrm>
          <a:prstGeom prst="rect">
            <a:avLst/>
          </a:prstGeom>
          <a:ln>
            <a:solidFill>
              <a:schemeClr val="tx1"/>
            </a:solidFill>
          </a:ln>
        </p:spPr>
      </p:pic>
    </p:spTree>
    <p:extLst>
      <p:ext uri="{BB962C8B-B14F-4D97-AF65-F5344CB8AC3E}">
        <p14:creationId xmlns:p14="http://schemas.microsoft.com/office/powerpoint/2010/main" val="337672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52228" y="5601302"/>
            <a:ext cx="1080000" cy="1080000"/>
          </a:xfrm>
          <a:prstGeom prst="rect">
            <a:avLst/>
          </a:prstGeom>
          <a:ln>
            <a:solidFill>
              <a:srgbClr val="000000"/>
            </a:solidFill>
          </a:ln>
        </p:spPr>
      </p:pic>
    </p:spTree>
    <p:extLst>
      <p:ext uri="{BB962C8B-B14F-4D97-AF65-F5344CB8AC3E}">
        <p14:creationId xmlns:p14="http://schemas.microsoft.com/office/powerpoint/2010/main" val="165633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176169060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Opening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770A8-3A89-46B9-AF68-21608693CBF6}"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65C49-F22D-44D2-B583-76EE0CBC5EBD}" type="slidenum">
              <a:rPr lang="en-GB" smtClean="0"/>
              <a:t>‹#›</a:t>
            </a:fld>
            <a:endParaRPr lang="en-GB"/>
          </a:p>
        </p:txBody>
      </p:sp>
    </p:spTree>
    <p:extLst>
      <p:ext uri="{BB962C8B-B14F-4D97-AF65-F5344CB8AC3E}">
        <p14:creationId xmlns:p14="http://schemas.microsoft.com/office/powerpoint/2010/main" val="225072530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Content Slides</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51C53-32F0-4BF9-B10A-24C5700C230B}"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A6986-F85A-4B16-A6DE-240BAD5C02B3}" type="slidenum">
              <a:rPr lang="en-GB" smtClean="0"/>
              <a:t>‹#›</a:t>
            </a:fld>
            <a:endParaRPr lang="en-GB"/>
          </a:p>
        </p:txBody>
      </p:sp>
    </p:spTree>
    <p:extLst>
      <p:ext uri="{BB962C8B-B14F-4D97-AF65-F5344CB8AC3E}">
        <p14:creationId xmlns:p14="http://schemas.microsoft.com/office/powerpoint/2010/main" val="241220633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Action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CC6D7-32C3-40BC-81FE-6ACF58FC6C6D}"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00D01-505F-4A60-8FF8-4367090B9F0B}" type="slidenum">
              <a:rPr lang="en-GB" smtClean="0"/>
              <a:t>‹#›</a:t>
            </a:fld>
            <a:endParaRPr lang="en-GB"/>
          </a:p>
        </p:txBody>
      </p:sp>
    </p:spTree>
    <p:extLst>
      <p:ext uri="{BB962C8B-B14F-4D97-AF65-F5344CB8AC3E}">
        <p14:creationId xmlns:p14="http://schemas.microsoft.com/office/powerpoint/2010/main" val="14020601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Prayer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47BF4-E585-463A-A85A-8ED2375C59D2}"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CD434-FC01-406E-A299-280C20C82524}" type="slidenum">
              <a:rPr lang="en-GB" smtClean="0"/>
              <a:t>‹#›</a:t>
            </a:fld>
            <a:endParaRPr lang="en-GB"/>
          </a:p>
        </p:txBody>
      </p:sp>
    </p:spTree>
    <p:extLst>
      <p:ext uri="{BB962C8B-B14F-4D97-AF65-F5344CB8AC3E}">
        <p14:creationId xmlns:p14="http://schemas.microsoft.com/office/powerpoint/2010/main" val="15568172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07886-FD9D-4B2B-86BD-075D0231177E}"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5013B-9ED7-4A74-80A1-DBAB3F225D8E}" type="slidenum">
              <a:rPr lang="en-GB" smtClean="0"/>
              <a:t>‹#›</a:t>
            </a:fld>
            <a:endParaRPr lang="en-GB"/>
          </a:p>
        </p:txBody>
      </p:sp>
    </p:spTree>
    <p:extLst>
      <p:ext uri="{BB962C8B-B14F-4D97-AF65-F5344CB8AC3E}">
        <p14:creationId xmlns:p14="http://schemas.microsoft.com/office/powerpoint/2010/main" val="177729404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250AD-5494-40E5-8A1F-923D3B709D0B}"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0940-D09B-4A5D-8396-7662EEC4494A}" type="slidenum">
              <a:rPr lang="en-GB" smtClean="0"/>
              <a:t>‹#›</a:t>
            </a:fld>
            <a:endParaRPr lang="en-GB"/>
          </a:p>
        </p:txBody>
      </p:sp>
    </p:spTree>
    <p:extLst>
      <p:ext uri="{BB962C8B-B14F-4D97-AF65-F5344CB8AC3E}">
        <p14:creationId xmlns:p14="http://schemas.microsoft.com/office/powerpoint/2010/main" val="227190044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mailto:simon.sloan@leeds.anglican.org" TargetMode="External"/><Relationship Id="rId7" Type="http://schemas.openxmlformats.org/officeDocument/2006/relationships/hyperlink" Target="mailto:rupert.madeley@leeds.anglican.org" TargetMode="External"/><Relationship Id="rId2" Type="http://schemas.openxmlformats.org/officeDocument/2006/relationships/hyperlink" Target="mailto:simone.bennett@leeds.anglican.org" TargetMode="External"/><Relationship Id="rId1" Type="http://schemas.openxmlformats.org/officeDocument/2006/relationships/slideLayout" Target="../slideLayouts/slideLayout9.xml"/><Relationship Id="rId6" Type="http://schemas.openxmlformats.org/officeDocument/2006/relationships/hyperlink" Target="mailto:lee.talbot@leeds.anglican.org" TargetMode="External"/><Relationship Id="rId5" Type="http://schemas.openxmlformats.org/officeDocument/2006/relationships/hyperlink" Target="mailto:janet.tringham@leeds.anglican.org" TargetMode="External"/><Relationship Id="rId4" Type="http://schemas.openxmlformats.org/officeDocument/2006/relationships/hyperlink" Target="mailto:darren.dudman@leeds.anglica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554" y="1123406"/>
            <a:ext cx="1938800" cy="769441"/>
          </a:xfrm>
          <a:prstGeom prst="rect">
            <a:avLst/>
          </a:prstGeom>
          <a:noFill/>
        </p:spPr>
        <p:txBody>
          <a:bodyPr wrap="none" rtlCol="0">
            <a:spAutoFit/>
          </a:bodyPr>
          <a:lstStyle/>
          <a:p>
            <a:r>
              <a:rPr lang="en-GB" sz="4400" b="1" dirty="0">
                <a:ln>
                  <a:solidFill>
                    <a:srgbClr val="7030A0"/>
                  </a:solidFill>
                </a:ln>
                <a:solidFill>
                  <a:schemeClr val="bg1"/>
                </a:solidFill>
                <a:latin typeface="Bodoni MT" panose="02070603080606020203" pitchFamily="18" charset="0"/>
              </a:rPr>
              <a:t>Resting</a:t>
            </a:r>
          </a:p>
        </p:txBody>
      </p:sp>
    </p:spTree>
    <p:extLst>
      <p:ext uri="{BB962C8B-B14F-4D97-AF65-F5344CB8AC3E}">
        <p14:creationId xmlns:p14="http://schemas.microsoft.com/office/powerpoint/2010/main" val="4210914156"/>
      </p:ext>
    </p:extLst>
  </p:cSld>
  <p:clrMapOvr>
    <a:masterClrMapping/>
  </p:clrMapOvr>
  <mc:AlternateContent xmlns:mc="http://schemas.openxmlformats.org/markup-compatibility/2006" xmlns:p14="http://schemas.microsoft.com/office/powerpoint/2010/main">
    <mc:Choice Requires="p14">
      <p:transition spd="slow" p14:dur="2000" advTm="2643"/>
    </mc:Choice>
    <mc:Fallback xmlns="">
      <p:transition spd="slow" advTm="264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5862A8-EF29-E942-9B30-A8E2303284CB}"/>
              </a:ext>
            </a:extLst>
          </p:cNvPr>
          <p:cNvSpPr>
            <a:spLocks noGrp="1"/>
          </p:cNvSpPr>
          <p:nvPr>
            <p:ph type="body" idx="1"/>
          </p:nvPr>
        </p:nvSpPr>
        <p:spPr>
          <a:xfrm>
            <a:off x="525060" y="548641"/>
            <a:ext cx="10796264" cy="1158238"/>
          </a:xfrm>
        </p:spPr>
        <p:txBody>
          <a:bodyPr>
            <a:normAutofit/>
          </a:bodyPr>
          <a:lstStyle/>
          <a:p>
            <a:r>
              <a:rPr lang="en-US" dirty="0"/>
              <a:t>Today, we continue our journey and conclude the story of Jesus’ temptation</a:t>
            </a:r>
            <a:r>
              <a:rPr lang="en-US" dirty="0" smtClean="0"/>
              <a:t>. Our theme is </a:t>
            </a:r>
            <a:r>
              <a:rPr lang="en-US" dirty="0" smtClean="0">
                <a:solidFill>
                  <a:srgbClr val="0070C0"/>
                </a:solidFill>
              </a:rPr>
              <a:t>resting.</a:t>
            </a:r>
            <a:endParaRPr lang="en-US" dirty="0">
              <a:solidFill>
                <a:srgbClr val="0070C0"/>
              </a:solidFill>
            </a:endParaRPr>
          </a:p>
        </p:txBody>
      </p:sp>
      <p:sp>
        <p:nvSpPr>
          <p:cNvPr id="3" name="Text Placeholder 1">
            <a:extLst>
              <a:ext uri="{FF2B5EF4-FFF2-40B4-BE49-F238E27FC236}">
                <a16:creationId xmlns:a16="http://schemas.microsoft.com/office/drawing/2014/main" id="{5308F317-1706-2B43-B382-74F91601EA01}"/>
              </a:ext>
            </a:extLst>
          </p:cNvPr>
          <p:cNvSpPr txBox="1">
            <a:spLocks/>
          </p:cNvSpPr>
          <p:nvPr/>
        </p:nvSpPr>
        <p:spPr>
          <a:xfrm>
            <a:off x="525060" y="2146662"/>
            <a:ext cx="10796264" cy="47897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solidFill>
                  <a:srgbClr val="0070C0"/>
                </a:solidFill>
              </a:rPr>
              <a:t>Before we start, </a:t>
            </a:r>
            <a:r>
              <a:rPr lang="en-GB" dirty="0" smtClean="0">
                <a:solidFill>
                  <a:srgbClr val="0070C0"/>
                </a:solidFill>
              </a:rPr>
              <a:t>consider </a:t>
            </a:r>
            <a:r>
              <a:rPr lang="en-GB" dirty="0">
                <a:solidFill>
                  <a:srgbClr val="0070C0"/>
                </a:solidFill>
              </a:rPr>
              <a:t>these questions:</a:t>
            </a:r>
          </a:p>
        </p:txBody>
      </p:sp>
      <p:sp>
        <p:nvSpPr>
          <p:cNvPr id="4" name="Text Placeholder 1">
            <a:extLst>
              <a:ext uri="{FF2B5EF4-FFF2-40B4-BE49-F238E27FC236}">
                <a16:creationId xmlns:a16="http://schemas.microsoft.com/office/drawing/2014/main" id="{5A6E2F1B-15C7-4B41-9606-E97C21EEC3C3}"/>
              </a:ext>
            </a:extLst>
          </p:cNvPr>
          <p:cNvSpPr txBox="1">
            <a:spLocks/>
          </p:cNvSpPr>
          <p:nvPr/>
        </p:nvSpPr>
        <p:spPr>
          <a:xfrm>
            <a:off x="507643" y="3143793"/>
            <a:ext cx="11211606" cy="20331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2800" dirty="0">
                <a:solidFill>
                  <a:schemeClr val="tx1"/>
                </a:solidFill>
              </a:rPr>
              <a:t>How do you feel when you have just completed something really difficult?</a:t>
            </a:r>
          </a:p>
          <a:p>
            <a:pPr marL="457200" indent="-457200">
              <a:buFont typeface="Arial" panose="020B0604020202020204" pitchFamily="34" charset="0"/>
              <a:buChar char="•"/>
            </a:pPr>
            <a:endParaRPr lang="en-GB" sz="2400" dirty="0">
              <a:solidFill>
                <a:schemeClr val="tx1"/>
              </a:solidFill>
            </a:endParaRPr>
          </a:p>
          <a:p>
            <a:r>
              <a:rPr lang="en-GB" sz="2800" dirty="0">
                <a:solidFill>
                  <a:schemeClr val="tx1"/>
                </a:solidFill>
              </a:rPr>
              <a:t>Which is more tired: your body or your brain?</a:t>
            </a:r>
          </a:p>
          <a:p>
            <a:endParaRPr lang="en-GB" sz="2800" dirty="0">
              <a:solidFill>
                <a:schemeClr val="tx1"/>
              </a:solidFill>
            </a:endParaRPr>
          </a:p>
          <a:p>
            <a:r>
              <a:rPr lang="en-GB" sz="2800" dirty="0">
                <a:solidFill>
                  <a:schemeClr val="tx1"/>
                </a:solidFill>
              </a:rPr>
              <a:t>What do you do to ‘recharge your batteries’?</a:t>
            </a:r>
          </a:p>
        </p:txBody>
      </p:sp>
    </p:spTree>
    <p:extLst>
      <p:ext uri="{BB962C8B-B14F-4D97-AF65-F5344CB8AC3E}">
        <p14:creationId xmlns:p14="http://schemas.microsoft.com/office/powerpoint/2010/main" val="9850030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C5954B-6446-5D4B-ADF9-C6062A0D98B6}"/>
              </a:ext>
            </a:extLst>
          </p:cNvPr>
          <p:cNvSpPr txBox="1">
            <a:spLocks/>
          </p:cNvSpPr>
          <p:nvPr/>
        </p:nvSpPr>
        <p:spPr>
          <a:xfrm>
            <a:off x="716281" y="2647439"/>
            <a:ext cx="10515600" cy="3005092"/>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baseline="30000" dirty="0"/>
              <a:t>12 </a:t>
            </a:r>
            <a:r>
              <a:rPr lang="en-GB" dirty="0"/>
              <a:t>Then the Spirit sent Jesus into the desert alone. </a:t>
            </a:r>
            <a:r>
              <a:rPr lang="en-GB" b="1" baseline="30000" dirty="0"/>
              <a:t>13 </a:t>
            </a:r>
            <a:r>
              <a:rPr lang="en-GB" dirty="0"/>
              <a:t>He was in the desert 40 days and was there with the wild animals. While he was in the desert, he was tempted by </a:t>
            </a:r>
            <a:r>
              <a:rPr lang="en-GB" dirty="0" smtClean="0"/>
              <a:t>the devil. </a:t>
            </a:r>
            <a:r>
              <a:rPr lang="en-GB" dirty="0"/>
              <a:t>Then angels came and took care of </a:t>
            </a:r>
            <a:r>
              <a:rPr lang="en-GB" dirty="0" smtClean="0"/>
              <a:t>Jesus.</a:t>
            </a:r>
            <a:endParaRPr lang="en-GB" dirty="0"/>
          </a:p>
        </p:txBody>
      </p:sp>
      <p:sp>
        <p:nvSpPr>
          <p:cNvPr id="4" name="Title 1">
            <a:extLst>
              <a:ext uri="{FF2B5EF4-FFF2-40B4-BE49-F238E27FC236}">
                <a16:creationId xmlns:a16="http://schemas.microsoft.com/office/drawing/2014/main" id="{9364686A-DF9F-F443-BD6C-54B7927FCFDE}"/>
              </a:ext>
            </a:extLst>
          </p:cNvPr>
          <p:cNvSpPr txBox="1">
            <a:spLocks/>
          </p:cNvSpPr>
          <p:nvPr/>
        </p:nvSpPr>
        <p:spPr>
          <a:xfrm>
            <a:off x="716281" y="385445"/>
            <a:ext cx="10515600" cy="96882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kern="1200">
                <a:solidFill>
                  <a:schemeClr val="bg1"/>
                </a:solidFill>
                <a:latin typeface="+mn-lt"/>
                <a:ea typeface="+mj-ea"/>
                <a:cs typeface="+mj-cs"/>
              </a:defRPr>
            </a:lvl1pPr>
          </a:lstStyle>
          <a:p>
            <a:r>
              <a:rPr lang="en-GB" dirty="0">
                <a:solidFill>
                  <a:schemeClr val="tx1"/>
                </a:solidFill>
              </a:rPr>
              <a:t>Mark’s gospel tells us this part of the story. Let’s revisit the passage…</a:t>
            </a:r>
          </a:p>
        </p:txBody>
      </p:sp>
      <p:sp>
        <p:nvSpPr>
          <p:cNvPr id="5" name="Title 1">
            <a:extLst>
              <a:ext uri="{FF2B5EF4-FFF2-40B4-BE49-F238E27FC236}">
                <a16:creationId xmlns:a16="http://schemas.microsoft.com/office/drawing/2014/main" id="{D9419C59-41A4-B64D-A227-035C75ED41BA}"/>
              </a:ext>
            </a:extLst>
          </p:cNvPr>
          <p:cNvSpPr txBox="1">
            <a:spLocks/>
          </p:cNvSpPr>
          <p:nvPr/>
        </p:nvSpPr>
        <p:spPr>
          <a:xfrm>
            <a:off x="716281" y="1824025"/>
            <a:ext cx="10515600" cy="684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n-lt"/>
                <a:ea typeface="+mj-ea"/>
                <a:cs typeface="+mj-cs"/>
              </a:defRPr>
            </a:lvl1pPr>
          </a:lstStyle>
          <a:p>
            <a:r>
              <a:rPr lang="en-GB" sz="4000" b="1" dirty="0">
                <a:solidFill>
                  <a:srgbClr val="0070C0"/>
                </a:solidFill>
              </a:rPr>
              <a:t>Mark - Chapter 1</a:t>
            </a:r>
          </a:p>
        </p:txBody>
      </p:sp>
    </p:spTree>
    <p:extLst>
      <p:ext uri="{BB962C8B-B14F-4D97-AF65-F5344CB8AC3E}">
        <p14:creationId xmlns:p14="http://schemas.microsoft.com/office/powerpoint/2010/main" val="1287572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917761-9775-5348-9E91-6D23E44CFF1E}"/>
              </a:ext>
            </a:extLst>
          </p:cNvPr>
          <p:cNvSpPr>
            <a:spLocks noGrp="1"/>
          </p:cNvSpPr>
          <p:nvPr>
            <p:ph type="body" idx="1"/>
          </p:nvPr>
        </p:nvSpPr>
        <p:spPr/>
        <p:txBody>
          <a:bodyPr/>
          <a:lstStyle/>
          <a:p>
            <a:endParaRPr lang="en-US"/>
          </a:p>
        </p:txBody>
      </p:sp>
      <p:pic>
        <p:nvPicPr>
          <p:cNvPr id="1026" name="Picture 2" descr="Jesus At Prayer - Gil Michelini">
            <a:extLst>
              <a:ext uri="{FF2B5EF4-FFF2-40B4-BE49-F238E27FC236}">
                <a16:creationId xmlns:a16="http://schemas.microsoft.com/office/drawing/2014/main" id="{E4A0C387-17FD-DC4B-A3AD-29EB37CA91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85" y="74902"/>
            <a:ext cx="5570403" cy="30621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ekly Faith and Health Scripture">
            <a:extLst>
              <a:ext uri="{FF2B5EF4-FFF2-40B4-BE49-F238E27FC236}">
                <a16:creationId xmlns:a16="http://schemas.microsoft.com/office/drawing/2014/main" id="{52AD28B4-A0EE-0E45-9EED-4AB9CB8A9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884" y="74902"/>
            <a:ext cx="5246556" cy="30621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Temptation of Jesus | Thinking Faith: The online journal of the Jesuits  in Britain">
            <a:extLst>
              <a:ext uri="{FF2B5EF4-FFF2-40B4-BE49-F238E27FC236}">
                <a16:creationId xmlns:a16="http://schemas.microsoft.com/office/drawing/2014/main" id="{F5D1A94C-5B05-9444-9586-EDA4D5F3B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85" y="3292719"/>
            <a:ext cx="5757662" cy="34903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Jesus At Prayer - Gil Michelini">
            <a:extLst>
              <a:ext uri="{FF2B5EF4-FFF2-40B4-BE49-F238E27FC236}">
                <a16:creationId xmlns:a16="http://schemas.microsoft.com/office/drawing/2014/main" id="{B955CA67-398E-E64D-99B0-139306D1E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44" y="74902"/>
            <a:ext cx="5570403" cy="30621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8826B46-7C4A-134D-A0F8-9FD4C89A1AE2}"/>
              </a:ext>
            </a:extLst>
          </p:cNvPr>
          <p:cNvSpPr/>
          <p:nvPr/>
        </p:nvSpPr>
        <p:spPr>
          <a:xfrm>
            <a:off x="6274884" y="3462968"/>
            <a:ext cx="5834743" cy="954107"/>
          </a:xfrm>
          <a:prstGeom prst="rect">
            <a:avLst/>
          </a:prstGeom>
        </p:spPr>
        <p:txBody>
          <a:bodyPr wrap="square">
            <a:spAutoFit/>
          </a:bodyPr>
          <a:lstStyle/>
          <a:p>
            <a:r>
              <a:rPr lang="en-GB" sz="2800" dirty="0" smtClean="0"/>
              <a:t>Which </a:t>
            </a:r>
            <a:r>
              <a:rPr lang="en-GB" sz="2800" dirty="0"/>
              <a:t>of these </a:t>
            </a:r>
            <a:r>
              <a:rPr lang="en-GB" sz="2800" dirty="0" smtClean="0"/>
              <a:t>images of the story </a:t>
            </a:r>
            <a:r>
              <a:rPr lang="en-GB" sz="2800" dirty="0"/>
              <a:t>is your favourite?  Can you say </a:t>
            </a:r>
            <a:r>
              <a:rPr lang="en-GB" sz="2800" dirty="0" smtClean="0"/>
              <a:t>why?</a:t>
            </a:r>
          </a:p>
        </p:txBody>
      </p:sp>
      <p:sp>
        <p:nvSpPr>
          <p:cNvPr id="4" name="Rectangle 3"/>
          <p:cNvSpPr/>
          <p:nvPr/>
        </p:nvSpPr>
        <p:spPr>
          <a:xfrm>
            <a:off x="6274884" y="4417075"/>
            <a:ext cx="4492643" cy="2246769"/>
          </a:xfrm>
          <a:prstGeom prst="rect">
            <a:avLst/>
          </a:prstGeom>
        </p:spPr>
        <p:txBody>
          <a:bodyPr wrap="square">
            <a:spAutoFit/>
          </a:bodyPr>
          <a:lstStyle/>
          <a:p>
            <a:r>
              <a:rPr lang="en-GB" sz="2800" dirty="0">
                <a:solidFill>
                  <a:srgbClr val="0070C0"/>
                </a:solidFill>
              </a:rPr>
              <a:t>Which one do you think is best at showing how Jesus would have been feeling?  </a:t>
            </a:r>
            <a:r>
              <a:rPr lang="en-GB" sz="2800" dirty="0" smtClean="0">
                <a:solidFill>
                  <a:srgbClr val="0070C0"/>
                </a:solidFill>
              </a:rPr>
              <a:t>Why would he be feeling this?</a:t>
            </a:r>
            <a:endParaRPr lang="en-GB" sz="2800" dirty="0">
              <a:solidFill>
                <a:srgbClr val="0070C0"/>
              </a:solidFill>
            </a:endParaRPr>
          </a:p>
        </p:txBody>
      </p:sp>
    </p:spTree>
    <p:extLst>
      <p:ext uri="{BB962C8B-B14F-4D97-AF65-F5344CB8AC3E}">
        <p14:creationId xmlns:p14="http://schemas.microsoft.com/office/powerpoint/2010/main" val="390131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FEE57F-E1C1-A04B-811E-BE1CFA4365FE}"/>
              </a:ext>
            </a:extLst>
          </p:cNvPr>
          <p:cNvSpPr txBox="1">
            <a:spLocks noGrp="1"/>
          </p:cNvSpPr>
          <p:nvPr>
            <p:ph type="body" idx="1"/>
          </p:nvPr>
        </p:nvSpPr>
        <p:spPr>
          <a:xfrm>
            <a:off x="482857" y="407964"/>
            <a:ext cx="10796264" cy="5518434"/>
          </a:xfrm>
          <a:prstGeom prst="rect">
            <a:avLst/>
          </a:prstGeom>
          <a:noFill/>
        </p:spPr>
        <p:txBody>
          <a:bodyPr wrap="square" rtlCol="0">
            <a:spAutoFit/>
          </a:bodyPr>
          <a:lstStyle/>
          <a:p>
            <a:r>
              <a:rPr lang="en-GB" sz="3200" dirty="0">
                <a:solidFill>
                  <a:srgbClr val="0070C0"/>
                </a:solidFill>
                <a:latin typeface="Calibri" panose="020F0502020204030204" pitchFamily="34" charset="0"/>
                <a:cs typeface="Calibri" panose="020F0502020204030204" pitchFamily="34" charset="0"/>
              </a:rPr>
              <a:t>A thought for today…</a:t>
            </a:r>
            <a:br>
              <a:rPr lang="en-GB" sz="3200" dirty="0">
                <a:solidFill>
                  <a:srgbClr val="0070C0"/>
                </a:solidFill>
                <a:latin typeface="Calibri" panose="020F0502020204030204" pitchFamily="34" charset="0"/>
                <a:cs typeface="Calibri" panose="020F0502020204030204" pitchFamily="34" charset="0"/>
              </a:rPr>
            </a:br>
            <a:endParaRPr lang="en-GB" dirty="0">
              <a:solidFill>
                <a:srgbClr val="0070C0"/>
              </a:solidFill>
              <a:latin typeface="Calibri" panose="020F0502020204030204" pitchFamily="34" charset="0"/>
              <a:cs typeface="Calibri" panose="020F0502020204030204" pitchFamily="34" charset="0"/>
            </a:endParaRPr>
          </a:p>
          <a:p>
            <a:r>
              <a:rPr lang="en-GB" sz="3000" dirty="0">
                <a:latin typeface="Calibri" panose="020F0502020204030204" pitchFamily="34" charset="0"/>
                <a:cs typeface="Calibri" panose="020F0502020204030204" pitchFamily="34" charset="0"/>
              </a:rPr>
              <a:t>Time spent resting is time well spent; </a:t>
            </a:r>
            <a:r>
              <a:rPr lang="en-GB" sz="3000" dirty="0" smtClean="0">
                <a:latin typeface="Calibri" panose="020F0502020204030204" pitchFamily="34" charset="0"/>
                <a:cs typeface="Calibri" panose="020F0502020204030204" pitchFamily="34" charset="0"/>
              </a:rPr>
              <a:t>it is </a:t>
            </a:r>
            <a:r>
              <a:rPr lang="en-GB" sz="3000" dirty="0">
                <a:latin typeface="Calibri" panose="020F0502020204030204" pitchFamily="34" charset="0"/>
                <a:cs typeface="Calibri" panose="020F0502020204030204" pitchFamily="34" charset="0"/>
              </a:rPr>
              <a:t>crucial to make sure our minds and bodies have the time to relax, restore and revive. If we don’t rest, we won’t be at our best or our strongest. </a:t>
            </a:r>
          </a:p>
          <a:p>
            <a:r>
              <a:rPr lang="en-GB" sz="3000" dirty="0">
                <a:latin typeface="Calibri" panose="020F0502020204030204" pitchFamily="34" charset="0"/>
                <a:cs typeface="Calibri" panose="020F0502020204030204" pitchFamily="34" charset="0"/>
              </a:rPr>
              <a:t>Equally, if we only rest and never take on the challenges ahead, we will also not achieve what we are capable of. Rest has its place in our lives. </a:t>
            </a:r>
          </a:p>
          <a:p>
            <a:r>
              <a:rPr lang="en-GB" sz="3000" dirty="0">
                <a:solidFill>
                  <a:srgbClr val="0070C0"/>
                </a:solidFill>
                <a:latin typeface="Calibri" panose="020F0502020204030204" pitchFamily="34" charset="0"/>
                <a:cs typeface="Calibri" panose="020F0502020204030204" pitchFamily="34" charset="0"/>
              </a:rPr>
              <a:t>Jesus knew that after an ordeal he needed to recharge his batteries to be ready for the next thing. We see him doing it on other occasions throughout the gospels. But the rest was always purposeful, and he always went on to face the next challenge.</a:t>
            </a:r>
          </a:p>
        </p:txBody>
      </p:sp>
    </p:spTree>
    <p:extLst>
      <p:ext uri="{BB962C8B-B14F-4D97-AF65-F5344CB8AC3E}">
        <p14:creationId xmlns:p14="http://schemas.microsoft.com/office/powerpoint/2010/main" val="3920601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4AA53CE-A701-424F-B63D-9289BC56553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Putting</a:t>
            </a:r>
            <a:r>
              <a:rPr lang="en-GB" dirty="0">
                <a:solidFill>
                  <a:srgbClr val="0070C0"/>
                </a:solidFill>
              </a:rPr>
              <a:t> </a:t>
            </a:r>
            <a:r>
              <a:rPr lang="en-GB" b="1" dirty="0">
                <a:solidFill>
                  <a:srgbClr val="0070C0"/>
                </a:solidFill>
              </a:rPr>
              <a:t>resting</a:t>
            </a:r>
            <a:r>
              <a:rPr lang="en-GB" dirty="0">
                <a:solidFill>
                  <a:srgbClr val="0070C0"/>
                </a:solidFill>
              </a:rPr>
              <a:t> </a:t>
            </a:r>
            <a:r>
              <a:rPr lang="en-GB" dirty="0"/>
              <a:t>into</a:t>
            </a:r>
            <a:r>
              <a:rPr lang="en-GB" dirty="0">
                <a:solidFill>
                  <a:srgbClr val="0070C0"/>
                </a:solidFill>
              </a:rPr>
              <a:t> </a:t>
            </a:r>
            <a:r>
              <a:rPr lang="en-GB" b="1" dirty="0">
                <a:solidFill>
                  <a:srgbClr val="0070C0"/>
                </a:solidFill>
              </a:rPr>
              <a:t>action</a:t>
            </a:r>
            <a:r>
              <a:rPr lang="en-GB" dirty="0"/>
              <a:t>!</a:t>
            </a:r>
          </a:p>
        </p:txBody>
      </p:sp>
      <p:sp>
        <p:nvSpPr>
          <p:cNvPr id="4" name="Title 1">
            <a:extLst>
              <a:ext uri="{FF2B5EF4-FFF2-40B4-BE49-F238E27FC236}">
                <a16:creationId xmlns:a16="http://schemas.microsoft.com/office/drawing/2014/main" id="{C7B88C6E-8234-FC4A-A416-5859505F4675}"/>
              </a:ext>
            </a:extLst>
          </p:cNvPr>
          <p:cNvSpPr txBox="1">
            <a:spLocks/>
          </p:cNvSpPr>
          <p:nvPr/>
        </p:nvSpPr>
        <p:spPr>
          <a:xfrm>
            <a:off x="838200" y="1291953"/>
            <a:ext cx="3968931" cy="7974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n-lt"/>
                <a:ea typeface="+mj-ea"/>
                <a:cs typeface="+mj-cs"/>
              </a:defRPr>
            </a:lvl1pPr>
          </a:lstStyle>
          <a:p>
            <a:r>
              <a:rPr lang="en-GB" dirty="0">
                <a:solidFill>
                  <a:srgbClr val="002060"/>
                </a:solidFill>
              </a:rPr>
              <a:t>You might want to try:</a:t>
            </a:r>
          </a:p>
        </p:txBody>
      </p:sp>
      <p:sp>
        <p:nvSpPr>
          <p:cNvPr id="5" name="Rectangle 4">
            <a:extLst>
              <a:ext uri="{FF2B5EF4-FFF2-40B4-BE49-F238E27FC236}">
                <a16:creationId xmlns:a16="http://schemas.microsoft.com/office/drawing/2014/main" id="{9BB2F555-0095-5C41-9DDC-E6E89321C6C9}"/>
              </a:ext>
            </a:extLst>
          </p:cNvPr>
          <p:cNvSpPr/>
          <p:nvPr/>
        </p:nvSpPr>
        <p:spPr>
          <a:xfrm>
            <a:off x="838200" y="2089423"/>
            <a:ext cx="9794966" cy="4031873"/>
          </a:xfrm>
          <a:prstGeom prst="rect">
            <a:avLst/>
          </a:prstGeom>
        </p:spPr>
        <p:txBody>
          <a:bodyPr wrap="square">
            <a:spAutoFit/>
          </a:bodyPr>
          <a:lstStyle/>
          <a:p>
            <a:pPr marL="457200" indent="-457200">
              <a:buFont typeface="Arial" panose="020B0604020202020204" pitchFamily="34" charset="0"/>
              <a:buChar char="•"/>
            </a:pPr>
            <a:r>
              <a:rPr lang="en-GB" sz="3200" dirty="0"/>
              <a:t>Find a new way to relax at home for at least ten minutes, every day this week (Golden Rule: this cannot involve anything with a screen!)</a:t>
            </a:r>
          </a:p>
          <a:p>
            <a:endParaRPr lang="en-GB" sz="3200" dirty="0"/>
          </a:p>
          <a:p>
            <a:r>
              <a:rPr lang="en-GB" sz="3200" dirty="0"/>
              <a:t>o</a:t>
            </a:r>
            <a:r>
              <a:rPr lang="en-GB" sz="3200" dirty="0" smtClean="0"/>
              <a:t>r</a:t>
            </a:r>
            <a:endParaRPr lang="en-GB" sz="3200" dirty="0"/>
          </a:p>
          <a:p>
            <a:endParaRPr lang="en-GB" sz="3200" dirty="0"/>
          </a:p>
          <a:p>
            <a:pPr marL="457200" indent="-457200">
              <a:buFont typeface="Arial" panose="020B0604020202020204" pitchFamily="34" charset="0"/>
              <a:buChar char="•"/>
            </a:pPr>
            <a:r>
              <a:rPr lang="en-GB" sz="3200" dirty="0"/>
              <a:t>Undertake a job at home so that someone else can have a rest from doing it this week</a:t>
            </a:r>
          </a:p>
        </p:txBody>
      </p:sp>
    </p:spTree>
    <p:extLst>
      <p:ext uri="{BB962C8B-B14F-4D97-AF65-F5344CB8AC3E}">
        <p14:creationId xmlns:p14="http://schemas.microsoft.com/office/powerpoint/2010/main" val="2817087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78907-AAB2-754B-8C34-113E20655905}"/>
              </a:ext>
            </a:extLst>
          </p:cNvPr>
          <p:cNvSpPr>
            <a:spLocks noGrp="1"/>
          </p:cNvSpPr>
          <p:nvPr>
            <p:ph type="title"/>
          </p:nvPr>
        </p:nvSpPr>
        <p:spPr>
          <a:xfrm>
            <a:off x="600635" y="1965682"/>
            <a:ext cx="5051228" cy="4672623"/>
          </a:xfrm>
        </p:spPr>
        <p:txBody>
          <a:bodyPr>
            <a:normAutofit/>
          </a:bodyPr>
          <a:lstStyle/>
          <a:p>
            <a:r>
              <a:rPr lang="en-US" dirty="0"/>
              <a:t>Heavenly Father,</a:t>
            </a:r>
            <a:br>
              <a:rPr lang="en-US" dirty="0"/>
            </a:br>
            <a:r>
              <a:rPr lang="en-US" dirty="0" smtClean="0"/>
              <a:t>help </a:t>
            </a:r>
            <a:r>
              <a:rPr lang="en-US" dirty="0"/>
              <a:t>me to understand the importance of resting my body and my mind.</a:t>
            </a:r>
            <a:br>
              <a:rPr lang="en-US" dirty="0"/>
            </a:br>
            <a:r>
              <a:rPr lang="en-US" dirty="0"/>
              <a:t>Help me to be calm, fair and strong when I face challenges and to care for others in the way that you care for me.</a:t>
            </a:r>
            <a:br>
              <a:rPr lang="en-US" dirty="0"/>
            </a:br>
            <a:r>
              <a:rPr lang="en-US" dirty="0"/>
              <a:t>Amen</a:t>
            </a:r>
          </a:p>
        </p:txBody>
      </p:sp>
    </p:spTree>
    <p:extLst>
      <p:ext uri="{BB962C8B-B14F-4D97-AF65-F5344CB8AC3E}">
        <p14:creationId xmlns:p14="http://schemas.microsoft.com/office/powerpoint/2010/main" val="3533692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645020" y="4089455"/>
            <a:ext cx="6391470" cy="255454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pPr algn="r"/>
            <a:r>
              <a:rPr lang="en-GB" sz="1600" b="1" dirty="0">
                <a:solidFill>
                  <a:schemeClr val="bg1"/>
                </a:solidFill>
              </a:rPr>
              <a:t>This resource was produced by the Diocese of Leeds Education </a:t>
            </a:r>
            <a:r>
              <a:rPr lang="en-GB" sz="1600" b="1" dirty="0" smtClean="0">
                <a:solidFill>
                  <a:schemeClr val="bg1"/>
                </a:solidFill>
              </a:rPr>
              <a:t>Team. For </a:t>
            </a:r>
            <a:r>
              <a:rPr lang="en-GB" sz="1600" b="1" dirty="0">
                <a:solidFill>
                  <a:schemeClr val="bg1"/>
                </a:solidFill>
              </a:rPr>
              <a:t>more information about this or future resources, </a:t>
            </a:r>
          </a:p>
          <a:p>
            <a:pPr algn="r"/>
            <a:r>
              <a:rPr lang="en-GB" sz="1600" b="1" dirty="0">
                <a:solidFill>
                  <a:schemeClr val="bg1"/>
                </a:solidFill>
              </a:rPr>
              <a:t>please contact your named adviser:</a:t>
            </a:r>
          </a:p>
          <a:p>
            <a:pPr algn="r"/>
            <a:endParaRPr lang="en-GB" sz="1600" b="1" dirty="0">
              <a:solidFill>
                <a:schemeClr val="bg1"/>
              </a:solidFill>
            </a:endParaRPr>
          </a:p>
          <a:p>
            <a:pPr algn="r"/>
            <a:r>
              <a:rPr lang="en-GB" sz="1600" b="1" dirty="0">
                <a:solidFill>
                  <a:srgbClr val="FFFF00"/>
                </a:solidFill>
                <a:hlinkClick r:id="rId2"/>
              </a:rPr>
              <a:t>simone.bennett@leeds.anglican.org</a:t>
            </a:r>
            <a:endParaRPr lang="en-GB" sz="1600" b="1" dirty="0">
              <a:solidFill>
                <a:srgbClr val="FFFF00"/>
              </a:solidFill>
            </a:endParaRPr>
          </a:p>
          <a:p>
            <a:pPr algn="r"/>
            <a:r>
              <a:rPr lang="en-GB" sz="1600" b="1" dirty="0">
                <a:solidFill>
                  <a:srgbClr val="FFFF00"/>
                </a:solidFill>
                <a:hlinkClick r:id="rId3">
                  <a:extLst>
                    <a:ext uri="{A12FA001-AC4F-418D-AE19-62706E023703}">
                      <ahyp:hlinkClr xmlns="" xmlns:ahyp="http://schemas.microsoft.com/office/drawing/2018/hyperlinkcolor" xmlns:lc="http://schemas.openxmlformats.org/drawingml/2006/lockedCanvas" val="tx"/>
                    </a:ext>
                  </a:extLst>
                </a:hlinkClick>
              </a:rPr>
              <a:t>simon.sloan@leeds.anglican.org</a:t>
            </a:r>
            <a:endParaRPr lang="en-GB" sz="1600" b="1" dirty="0">
              <a:solidFill>
                <a:srgbClr val="FFFF00"/>
              </a:solidFill>
            </a:endParaRPr>
          </a:p>
          <a:p>
            <a:pPr algn="r"/>
            <a:r>
              <a:rPr lang="en-GB" sz="1600" b="1" dirty="0">
                <a:solidFill>
                  <a:srgbClr val="FFFF00"/>
                </a:solidFill>
                <a:hlinkClick r:id="rId4">
                  <a:extLst>
                    <a:ext uri="{A12FA001-AC4F-418D-AE19-62706E023703}">
                      <ahyp:hlinkClr xmlns="" xmlns:ahyp="http://schemas.microsoft.com/office/drawing/2018/hyperlinkcolor" xmlns:lc="http://schemas.openxmlformats.org/drawingml/2006/lockedCanvas" val="tx"/>
                    </a:ext>
                  </a:extLst>
                </a:hlinkClick>
              </a:rPr>
              <a:t>darren.dudman@leeds.anglican.org</a:t>
            </a:r>
            <a:endParaRPr lang="en-GB" sz="1600" b="1" dirty="0">
              <a:solidFill>
                <a:srgbClr val="FFFF00"/>
              </a:solidFill>
            </a:endParaRPr>
          </a:p>
          <a:p>
            <a:pPr algn="r"/>
            <a:r>
              <a:rPr lang="en-GB" sz="1600" b="1" dirty="0">
                <a:solidFill>
                  <a:srgbClr val="FFFF00"/>
                </a:solidFill>
                <a:hlinkClick r:id="rId5">
                  <a:extLst>
                    <a:ext uri="{A12FA001-AC4F-418D-AE19-62706E023703}">
                      <ahyp:hlinkClr xmlns="" xmlns:ahyp="http://schemas.microsoft.com/office/drawing/2018/hyperlinkcolor" xmlns:lc="http://schemas.openxmlformats.org/drawingml/2006/lockedCanvas" val="tx"/>
                    </a:ext>
                  </a:extLst>
                </a:hlinkClick>
              </a:rPr>
              <a:t>janet.tringham@leeds.anglican.org</a:t>
            </a:r>
            <a:endParaRPr lang="en-GB" sz="1600" b="1" dirty="0">
              <a:solidFill>
                <a:srgbClr val="FFFF00"/>
              </a:solidFill>
            </a:endParaRPr>
          </a:p>
          <a:p>
            <a:pPr algn="r"/>
            <a:r>
              <a:rPr lang="en-GB" sz="1600" b="1" dirty="0">
                <a:solidFill>
                  <a:srgbClr val="FFFF00"/>
                </a:solidFill>
                <a:hlinkClick r:id="rId6">
                  <a:extLst>
                    <a:ext uri="{A12FA001-AC4F-418D-AE19-62706E023703}">
                      <ahyp:hlinkClr xmlns="" xmlns:ahyp="http://schemas.microsoft.com/office/drawing/2018/hyperlinkcolor" xmlns:lc="http://schemas.openxmlformats.org/drawingml/2006/lockedCanvas" val="tx"/>
                    </a:ext>
                  </a:extLst>
                </a:hlinkClick>
              </a:rPr>
              <a:t>lee.talbot@leeds.anglican.org</a:t>
            </a:r>
            <a:endParaRPr lang="en-GB" sz="1600" b="1" dirty="0">
              <a:solidFill>
                <a:srgbClr val="FFFF00"/>
              </a:solidFill>
            </a:endParaRPr>
          </a:p>
          <a:p>
            <a:pPr algn="r"/>
            <a:r>
              <a:rPr lang="en-GB" sz="1600" b="1" dirty="0">
                <a:solidFill>
                  <a:srgbClr val="FFFF00"/>
                </a:solidFill>
                <a:hlinkClick r:id="rId7">
                  <a:extLst>
                    <a:ext uri="{A12FA001-AC4F-418D-AE19-62706E023703}">
                      <ahyp:hlinkClr xmlns="" xmlns:ahyp="http://schemas.microsoft.com/office/drawing/2018/hyperlinkcolor" xmlns:lc="http://schemas.openxmlformats.org/drawingml/2006/lockedCanvas" val="tx"/>
                    </a:ext>
                  </a:extLst>
                </a:hlinkClick>
              </a:rPr>
              <a:t>rupert.madeley@leeds.anglican.org</a:t>
            </a:r>
            <a:endParaRPr lang="en-GB" sz="1600" b="1" dirty="0">
              <a:solidFill>
                <a:srgbClr val="FFFF00"/>
              </a:solidFill>
            </a:endParaRPr>
          </a:p>
        </p:txBody>
      </p:sp>
      <p:pic>
        <p:nvPicPr>
          <p:cNvPr id="3" name="Picture 2"/>
          <p:cNvPicPr/>
          <p:nvPr/>
        </p:nvPicPr>
        <p:blipFill>
          <a:blip r:embed="rId8">
            <a:extLst>
              <a:ext uri="{28A0092B-C50C-407E-A947-70E740481C1C}">
                <a14:useLocalDpi xmlns:a14="http://schemas.microsoft.com/office/drawing/2010/main" val="0"/>
              </a:ext>
            </a:extLst>
          </a:blip>
          <a:stretch>
            <a:fillRect/>
          </a:stretch>
        </p:blipFill>
        <p:spPr>
          <a:xfrm>
            <a:off x="239405" y="188707"/>
            <a:ext cx="2208530" cy="1043940"/>
          </a:xfrm>
          <a:prstGeom prst="rect">
            <a:avLst/>
          </a:prstGeom>
        </p:spPr>
      </p:pic>
    </p:spTree>
    <p:extLst>
      <p:ext uri="{BB962C8B-B14F-4D97-AF65-F5344CB8AC3E}">
        <p14:creationId xmlns:p14="http://schemas.microsoft.com/office/powerpoint/2010/main" val="150480167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90F1FE-9903-477F-A092-77525066CB6C}">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b6ed18a8-783b-4a81-89cd-e7f1a6e75ffa"/>
    <ds:schemaRef ds:uri="48f09416-ac08-49d6-afd3-25b9b32af968"/>
    <ds:schemaRef ds:uri="http://www.w3.org/XML/1998/namespace"/>
  </ds:schemaRefs>
</ds:datastoreItem>
</file>

<file path=customXml/itemProps2.xml><?xml version="1.0" encoding="utf-8"?>
<ds:datastoreItem xmlns:ds="http://schemas.openxmlformats.org/officeDocument/2006/customXml" ds:itemID="{B345EEAE-B92E-4BB5-A3EB-0D3105CEE28F}">
  <ds:schemaRefs>
    <ds:schemaRef ds:uri="http://schemas.microsoft.com/sharepoint/v3/contenttype/forms"/>
  </ds:schemaRefs>
</ds:datastoreItem>
</file>

<file path=customXml/itemProps3.xml><?xml version="1.0" encoding="utf-8"?>
<ds:datastoreItem xmlns:ds="http://schemas.openxmlformats.org/officeDocument/2006/customXml" ds:itemID="{6180D111-0E14-43F4-8C59-837B99560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09416-ac08-49d6-afd3-25b9b32af968"/>
    <ds:schemaRef ds:uri="b6ed18a8-783b-4a81-89cd-e7f1a6e75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571</TotalTime>
  <Words>211</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8</vt:i4>
      </vt:variant>
    </vt:vector>
  </HeadingPairs>
  <TitlesOfParts>
    <vt:vector size="18" baseType="lpstr">
      <vt:lpstr>Arial</vt:lpstr>
      <vt:lpstr>Bodoni MT</vt:lpstr>
      <vt:lpstr>Calibri</vt:lpstr>
      <vt:lpstr>Calibri Light</vt:lpstr>
      <vt:lpstr>1_Custom Design</vt:lpstr>
      <vt:lpstr>5_Custom Design</vt:lpstr>
      <vt:lpstr>3_Custom Design</vt:lpstr>
      <vt:lpstr>Custom Design</vt:lpstr>
      <vt:lpstr>4_Custom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Heavenly Father, help me to understand the importance of resting my body and my mind. Help me to be calm, fair and strong when I face challenges and to care for others in the way that you care for me. Amen</vt:lpstr>
      <vt:lpstr>PowerPoint Presentation</vt:lpstr>
    </vt:vector>
  </TitlesOfParts>
  <Company>Diocese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Rupert Madeley</dc:creator>
  <cp:lastModifiedBy>Rupert Madeley</cp:lastModifiedBy>
  <cp:revision>46</cp:revision>
  <dcterms:created xsi:type="dcterms:W3CDTF">2021-01-07T12:37:56Z</dcterms:created>
  <dcterms:modified xsi:type="dcterms:W3CDTF">2021-02-08T14:12:53Z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