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4" r:id="rId3"/>
    <p:sldMasterId id="2147483666" r:id="rId4"/>
  </p:sldMasterIdLst>
  <p:notesMasterIdLst>
    <p:notesMasterId r:id="rId45"/>
  </p:notesMasterIdLst>
  <p:sldIdLst>
    <p:sldId id="257" r:id="rId5"/>
    <p:sldId id="390" r:id="rId6"/>
    <p:sldId id="386" r:id="rId7"/>
    <p:sldId id="455" r:id="rId8"/>
    <p:sldId id="387" r:id="rId9"/>
    <p:sldId id="256" r:id="rId10"/>
    <p:sldId id="335" r:id="rId11"/>
    <p:sldId id="458" r:id="rId12"/>
    <p:sldId id="459" r:id="rId13"/>
    <p:sldId id="460" r:id="rId14"/>
    <p:sldId id="462" r:id="rId15"/>
    <p:sldId id="351" r:id="rId16"/>
    <p:sldId id="374" r:id="rId17"/>
    <p:sldId id="310" r:id="rId18"/>
    <p:sldId id="311" r:id="rId19"/>
    <p:sldId id="375" r:id="rId20"/>
    <p:sldId id="376" r:id="rId21"/>
    <p:sldId id="377" r:id="rId22"/>
    <p:sldId id="378" r:id="rId23"/>
    <p:sldId id="353" r:id="rId24"/>
    <p:sldId id="306" r:id="rId25"/>
    <p:sldId id="298" r:id="rId26"/>
    <p:sldId id="461" r:id="rId27"/>
    <p:sldId id="300" r:id="rId28"/>
    <p:sldId id="309" r:id="rId29"/>
    <p:sldId id="307" r:id="rId30"/>
    <p:sldId id="308" r:id="rId31"/>
    <p:sldId id="304" r:id="rId32"/>
    <p:sldId id="456" r:id="rId33"/>
    <p:sldId id="440" r:id="rId34"/>
    <p:sldId id="443" r:id="rId35"/>
    <p:sldId id="442" r:id="rId36"/>
    <p:sldId id="441" r:id="rId37"/>
    <p:sldId id="444" r:id="rId38"/>
    <p:sldId id="445" r:id="rId39"/>
    <p:sldId id="446" r:id="rId40"/>
    <p:sldId id="414" r:id="rId41"/>
    <p:sldId id="411" r:id="rId42"/>
    <p:sldId id="438" r:id="rId43"/>
    <p:sldId id="439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B3B553F-7D85-4FC2-AA1C-3CA00DD71945}">
          <p14:sldIdLst>
            <p14:sldId id="257"/>
            <p14:sldId id="390"/>
            <p14:sldId id="386"/>
            <p14:sldId id="455"/>
            <p14:sldId id="387"/>
            <p14:sldId id="256"/>
            <p14:sldId id="335"/>
            <p14:sldId id="458"/>
            <p14:sldId id="459"/>
            <p14:sldId id="460"/>
            <p14:sldId id="462"/>
            <p14:sldId id="351"/>
            <p14:sldId id="374"/>
            <p14:sldId id="310"/>
            <p14:sldId id="311"/>
            <p14:sldId id="375"/>
            <p14:sldId id="376"/>
            <p14:sldId id="377"/>
            <p14:sldId id="378"/>
            <p14:sldId id="353"/>
            <p14:sldId id="306"/>
            <p14:sldId id="298"/>
            <p14:sldId id="461"/>
            <p14:sldId id="300"/>
            <p14:sldId id="309"/>
            <p14:sldId id="307"/>
            <p14:sldId id="308"/>
            <p14:sldId id="304"/>
            <p14:sldId id="456"/>
          </p14:sldIdLst>
        </p14:section>
        <p14:section name="Extension pack year 6" id="{CFDCA989-39A8-44F3-B04B-18EF95928C61}">
          <p14:sldIdLst>
            <p14:sldId id="440"/>
            <p14:sldId id="443"/>
            <p14:sldId id="442"/>
            <p14:sldId id="441"/>
            <p14:sldId id="444"/>
            <p14:sldId id="445"/>
            <p14:sldId id="446"/>
            <p14:sldId id="414"/>
            <p14:sldId id="411"/>
            <p14:sldId id="438"/>
            <p14:sldId id="43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0351" autoAdjust="0"/>
  </p:normalViewPr>
  <p:slideViewPr>
    <p:cSldViewPr snapToGrid="0">
      <p:cViewPr varScale="1">
        <p:scale>
          <a:sx n="92" d="100"/>
          <a:sy n="92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30006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8DD19-5985-4408-A746-4C8EB6949216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362A8-88D6-4C58-AB14-5E76BF38EE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038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362A8-88D6-4C58-AB14-5E76BF38EE6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737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If the last two questions were answered correctly students are asked to start the worksheets to confirm understanding.</a:t>
            </a:r>
          </a:p>
          <a:p>
            <a:r>
              <a:rPr lang="en-GB" dirty="0"/>
              <a:t>Ensure they have self assessed effectively - they understand if they are struggling with worksheet they must come back to the input or it will be caught up later – TA to monitor independent learners.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362A8-88D6-4C58-AB14-5E76BF38EE6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637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Those who are just understanding first section work with TA to put into practice – those who branched off earlier back to undertake second part of lesson.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362A8-88D6-4C58-AB14-5E76BF38EE6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898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362A8-88D6-4C58-AB14-5E76BF38EE67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189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b="1" dirty="0"/>
              <a:t>Angle e is the odd one out. </a:t>
            </a:r>
          </a:p>
          <a:p>
            <a:endParaRPr lang="en-GB" b="1" dirty="0"/>
          </a:p>
          <a:p>
            <a:r>
              <a:rPr lang="en-GB" b="1" dirty="0"/>
              <a:t>– if children are struggling as them to use a right angle checker – the corner of some paper to check each angle. </a:t>
            </a:r>
          </a:p>
          <a:p>
            <a:r>
              <a:rPr lang="en-GB" dirty="0"/>
              <a:t>Angle b and c are both right angles. </a:t>
            </a:r>
          </a:p>
          <a:p>
            <a:r>
              <a:rPr lang="en-GB" dirty="0"/>
              <a:t>Angle a and d are both half of a right angle or 45 degrees. </a:t>
            </a:r>
          </a:p>
          <a:p>
            <a:r>
              <a:rPr lang="en-GB" dirty="0"/>
              <a:t>Angle e is an obtuse angle.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044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All are </a:t>
            </a:r>
            <a:r>
              <a:rPr lang="en-GB" b="1" dirty="0"/>
              <a:t>sometimes</a:t>
            </a:r>
            <a:r>
              <a:rPr lang="en-GB" dirty="0"/>
              <a:t> true</a:t>
            </a:r>
          </a:p>
          <a:p>
            <a:endParaRPr lang="en-GB" dirty="0"/>
          </a:p>
          <a:p>
            <a:r>
              <a:rPr lang="en-GB" dirty="0"/>
              <a:t>Depending on whether you turn clockwise or anticlockwise or even more than one turn.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652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 to S = 90 degrees – </a:t>
            </a:r>
            <a:r>
              <a:rPr lang="en-GB" b="1" dirty="0"/>
              <a:t>Sometimes</a:t>
            </a:r>
            <a:r>
              <a:rPr lang="en-GB" dirty="0"/>
              <a:t> (dependent on direction of turn)</a:t>
            </a:r>
          </a:p>
          <a:p>
            <a:endParaRPr lang="en-GB" dirty="0"/>
          </a:p>
          <a:p>
            <a:r>
              <a:rPr lang="en-GB" dirty="0"/>
              <a:t>NE to SW = 180 degrees </a:t>
            </a:r>
            <a:r>
              <a:rPr lang="en-GB" b="1" dirty="0"/>
              <a:t>Always</a:t>
            </a:r>
            <a:r>
              <a:rPr lang="en-GB" dirty="0"/>
              <a:t> – regardless of turn direction)</a:t>
            </a:r>
          </a:p>
          <a:p>
            <a:r>
              <a:rPr lang="en-GB" dirty="0"/>
              <a:t> </a:t>
            </a:r>
          </a:p>
          <a:p>
            <a:r>
              <a:rPr lang="en-GB" dirty="0"/>
              <a:t>E to SE in a clockwise direction &gt; 90° </a:t>
            </a:r>
            <a:r>
              <a:rPr lang="en-GB" b="1" dirty="0"/>
              <a:t>Never</a:t>
            </a:r>
            <a:r>
              <a:rPr lang="en-GB" dirty="0"/>
              <a:t> (it is either 45 or 315 degrees)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74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access the question – how many degrees per minute? </a:t>
            </a:r>
          </a:p>
          <a:p>
            <a:endParaRPr lang="en-GB" dirty="0"/>
          </a:p>
          <a:p>
            <a:r>
              <a:rPr lang="en-GB" dirty="0"/>
              <a:t>360 ÷ 60 = 6 so the minute hand travels 6° per minute.</a:t>
            </a:r>
          </a:p>
          <a:p>
            <a:r>
              <a:rPr lang="en-GB" dirty="0"/>
              <a:t>7 minutes : 42° 	(7 x 6 = 42) </a:t>
            </a:r>
          </a:p>
          <a:p>
            <a:r>
              <a:rPr lang="en-GB" dirty="0"/>
              <a:t>12 minutes : 72° 	(12 x 6 = 72) </a:t>
            </a:r>
          </a:p>
          <a:p>
            <a:r>
              <a:rPr lang="en-GB" dirty="0"/>
              <a:t>162° : 27 minutes	(162 / 6 = 27)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104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B268A-292E-4D19-9623-7F0E2A847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4163CF-52AE-4C94-82AE-329BD488C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AA8D7-D96D-43FC-83AE-0A7CA2250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2B99-7E4D-4F85-AB6D-5DC575657034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0397B-147C-46A0-B9AE-602556E15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6C65A-810A-4AF7-9AA0-0DB346D2D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F707-4B54-4A10-BC7E-1030376503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349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94930-E60E-40EF-9E3D-664401AD9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04B857-A8B9-4D7B-AA59-FAF5A94E8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FA8B1-924B-42F8-9ED2-4B46C5381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2B99-7E4D-4F85-AB6D-5DC575657034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AE411-87A4-4246-9550-5663629C2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E4EBA-D77A-43A4-8BB7-EC64A6BD2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F707-4B54-4A10-BC7E-1030376503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79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493CD1-6AC9-4888-A9EF-30C05F8C5E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99FAB9-4E95-4B4B-BCE6-D1A5BE135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11A78-6D60-4647-9C54-EE5115B12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2B99-7E4D-4F85-AB6D-5DC575657034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EE7B0-FBDD-4CCC-AA53-601BC176F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C467E-A649-45BA-8350-555703F35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F707-4B54-4A10-BC7E-1030376503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55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6668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4052" y="6520172"/>
            <a:ext cx="577492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48BAC8EC-B437-49E7-9790-CFA1DD0E61B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452" y="104675"/>
            <a:ext cx="1179086" cy="958007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9902835" y="6520172"/>
            <a:ext cx="30463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© White</a:t>
            </a:r>
            <a:r>
              <a:rPr lang="en-GB" sz="1200" baseline="0" dirty="0"/>
              <a:t> Rose Maths 2019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086272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917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429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4109" y="1989209"/>
            <a:ext cx="7605216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2649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4109" y="1989209"/>
            <a:ext cx="7605216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982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3DCE9-F098-4BE5-AC0C-3FC9477F3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D6ABD-E661-4566-AEC5-147BE8F06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BE806-3F03-4C6C-9BBD-78B858A37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2B99-7E4D-4F85-AB6D-5DC575657034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2F306-A418-4143-84BB-864BFDC30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84E2E-2E7D-410C-BF33-67C75D974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F707-4B54-4A10-BC7E-1030376503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80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7AB2E-8B0E-4E35-A4BF-7EEA82CED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2BE44C-0FB7-4DE4-A095-38795846B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16A0F-655C-43F6-AD31-42DD6C565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2B99-7E4D-4F85-AB6D-5DC575657034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481A9-E390-4A27-AA96-7EA0ECDC1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3CF5C-34D6-4023-917C-EB61C0666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F707-4B54-4A10-BC7E-1030376503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630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E38DE-CCAC-45BC-AAA3-003650D12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49C5E-6A9F-4958-99C7-7ABD57AFC8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6B386-5FBA-459D-BD60-BC4A90E4C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70E9CD-F45B-44D7-A90F-A91C58A37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2B99-7E4D-4F85-AB6D-5DC575657034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643CBE-F8FB-4D74-85CE-AF022E4D4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61671D-EBB6-4282-AEE3-4F48C5636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F707-4B54-4A10-BC7E-1030376503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085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FD28C-6A9B-4B2C-8D7F-6F0780E0C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940B5F-34F9-4723-96C6-7E255A282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16734C-9D4B-48CB-A951-CB4CC6067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AE4D6F-E614-4475-8CAF-650BBAFFFE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5A352C-B806-4218-B5E5-09EDF2043C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C15F3F-8FEB-48D8-8A82-BCC5F336C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2B99-7E4D-4F85-AB6D-5DC575657034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C2326B-FC1F-42B9-817F-6813FFF19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BA7555-6AF8-4171-9E2C-7B222E28B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F707-4B54-4A10-BC7E-1030376503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29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F62D4-6504-40F8-882A-01FC72B8C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C20370-71FF-46BB-BD16-C6371E93C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2B99-7E4D-4F85-AB6D-5DC575657034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4A1F6F-B0C2-472E-A847-1D44909B2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2D5B78-EB26-4081-B876-73BFC91B8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F707-4B54-4A10-BC7E-1030376503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117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8CD127-BF0F-4C13-A405-02AC9E7F8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2B99-7E4D-4F85-AB6D-5DC575657034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3CCE4B-75F0-4FCA-A580-4C33FF542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AFCDD8-1EF7-4D41-AA9A-ADAF112C9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F707-4B54-4A10-BC7E-1030376503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867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426A6-4C70-419C-B1C7-5391C14D3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2DD9D-1647-48BF-BDB4-29F105C5A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312528-9E8B-4771-A594-29DA168B4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66C440-3FCD-43C2-BC0A-D8071086A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2B99-7E4D-4F85-AB6D-5DC575657034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01DC5-E732-4218-9595-46F892447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D277B-B70E-42A3-A034-F70C0EB4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F707-4B54-4A10-BC7E-1030376503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213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21B72-E9F4-49F2-9E88-B0833E111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4E6AD-EF53-49B5-A2D9-C83D3BE59C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A48BEE-A038-442D-999F-C364520A2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EE9B4-1D70-44BF-AC83-281763516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2B99-7E4D-4F85-AB6D-5DC575657034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31CA5E-DDEB-422F-959F-D7F16BDBB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A99D0D-2114-4141-8942-56ACBB4CD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F707-4B54-4A10-BC7E-1030376503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783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C4B331-FE9A-4E6D-B339-876D6E039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1588B-495E-44B2-98DF-5011AFF0F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5DBDE-0EDC-41B0-937C-FF64E96DCB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62B99-7E4D-4F85-AB6D-5DC575657034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D8180-2995-4A29-B2EC-F40910F94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B69B0-51DD-430F-AF4A-57486C66F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7F707-4B54-4A10-BC7E-1030376503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098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728869" y="606287"/>
            <a:ext cx="10031896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02025" y="6553201"/>
            <a:ext cx="196028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662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0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93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1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hyperlink" Target="http://sylviacurrie.ca/2015/08/13/teaching-dog-trainers-how-to-teach-people-a-case-study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sylviacurrie.ca/2015/08/13/teaching-dog-trainers-how-to-teach-people-a-case-study/" TargetMode="External"/><Relationship Id="rId4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9.xml"/><Relationship Id="rId6" Type="http://schemas.openxmlformats.org/officeDocument/2006/relationships/hyperlink" Target="http://sylviacurrie.ca/2015/08/13/teaching-dog-trainers-how-to-teach-people-a-case-study/" TargetMode="External"/><Relationship Id="rId5" Type="http://schemas.openxmlformats.org/officeDocument/2006/relationships/image" Target="../media/image10.jp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0.xml"/><Relationship Id="rId6" Type="http://schemas.openxmlformats.org/officeDocument/2006/relationships/image" Target="../media/image28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1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9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hyperlink" Target="http://sylviacurrie.ca/2015/08/13/teaching-dog-trainers-how-to-teach-people-a-case-study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sylviacurrie.ca/2015/08/13/teaching-dog-trainers-how-to-teach-people-a-case-study/" TargetMode="Externa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A946EEC-1C87-4E30-A411-FDE18E729448}"/>
              </a:ext>
            </a:extLst>
          </p:cNvPr>
          <p:cNvSpPr txBox="1"/>
          <p:nvPr/>
        </p:nvSpPr>
        <p:spPr>
          <a:xfrm>
            <a:off x="394282" y="369116"/>
            <a:ext cx="11459361" cy="904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Comic Sans MS" panose="030F0702030302020204" pitchFamily="66" charset="0"/>
              </a:rPr>
              <a:t>Morning Work - 18/10/2021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180 </a:t>
            </a: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___ </a:t>
            </a: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360  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The unit used to measure angles is called ________.</a:t>
            </a:r>
          </a:p>
          <a:p>
            <a:pPr marL="457200" indent="-457200">
              <a:lnSpc>
                <a:spcPct val="150000"/>
              </a:lnSpc>
              <a:buFontTx/>
              <a:buAutoNum type="arabicParenR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There are ________ degrees in a full turn.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Turning from left to right is called turning ___________.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Turning from right to left is called turning ___________.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What type of angle is this? 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What could the size of this angle be?			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	A	B	C	D	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8)     Complete the part-whole models. </a:t>
            </a:r>
          </a:p>
          <a:p>
            <a:pPr marL="457200" indent="-457200">
              <a:buAutoNum type="arabicParenR"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Tx/>
              <a:buAutoNum type="arabicPeriod"/>
            </a:pPr>
            <a:endParaRPr lang="en-GB" sz="1600" dirty="0">
              <a:latin typeface="Comic Sans MS" panose="030F0702030302020204" pitchFamily="66" charset="0"/>
            </a:endParaRPr>
          </a:p>
          <a:p>
            <a:pPr marL="457200" indent="-457200">
              <a:buFontTx/>
              <a:buAutoNum type="arabicPeriod"/>
            </a:pPr>
            <a:endParaRPr lang="en-GB" sz="1600" dirty="0">
              <a:latin typeface="Comic Sans MS" panose="030F0702030302020204" pitchFamily="66" charset="0"/>
            </a:endParaRPr>
          </a:p>
          <a:p>
            <a:pPr marL="457200" indent="-457200">
              <a:buFontTx/>
              <a:buAutoNum type="arabicPeriod"/>
            </a:pPr>
            <a:endParaRPr lang="en-GB" sz="1600" dirty="0">
              <a:latin typeface="Comic Sans MS" panose="030F0702030302020204" pitchFamily="66" charset="0"/>
            </a:endParaRPr>
          </a:p>
          <a:p>
            <a:pPr marL="457200" indent="-457200">
              <a:buAutoNum type="arabicPeriod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457200" indent="-457200">
              <a:buAutoNum type="arabicPeriod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914400" lvl="1" indent="-457200">
              <a:buFont typeface="+mj-lt"/>
              <a:buAutoNum type="alphaLcParenR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914400" lvl="1" indent="-457200">
              <a:buFont typeface="+mj-lt"/>
              <a:buAutoNum type="alphaLcParenR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457200" indent="-457200">
              <a:buAutoNum type="arabicPeriod"/>
            </a:pPr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lvl="1"/>
            <a:r>
              <a:rPr lang="en-GB" sz="2400" dirty="0">
                <a:latin typeface="Comic Sans MS" panose="030F0702030302020204" pitchFamily="66" charset="0"/>
              </a:rPr>
              <a:t>		</a:t>
            </a:r>
          </a:p>
          <a:p>
            <a:pPr marL="457200" indent="-457200">
              <a:buAutoNum type="arabicPeriod"/>
            </a:pPr>
            <a:endParaRPr lang="en-GB" sz="2400" u="sng" dirty="0"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9D9DD9-AD1A-40EF-84DB-51006DC1036F}"/>
              </a:ext>
            </a:extLst>
          </p:cNvPr>
          <p:cNvSpPr txBox="1"/>
          <p:nvPr/>
        </p:nvSpPr>
        <p:spPr>
          <a:xfrm>
            <a:off x="1541768" y="4007130"/>
            <a:ext cx="753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47⁰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F79A53-431D-48DD-B75F-0E865B1D2DFF}"/>
              </a:ext>
            </a:extLst>
          </p:cNvPr>
          <p:cNvSpPr txBox="1"/>
          <p:nvPr/>
        </p:nvSpPr>
        <p:spPr>
          <a:xfrm>
            <a:off x="2453896" y="3999331"/>
            <a:ext cx="1084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147⁰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1B60A6-8A06-472A-AB5F-28A31571D20C}"/>
              </a:ext>
            </a:extLst>
          </p:cNvPr>
          <p:cNvSpPr txBox="1"/>
          <p:nvPr/>
        </p:nvSpPr>
        <p:spPr>
          <a:xfrm>
            <a:off x="3386035" y="3999331"/>
            <a:ext cx="789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90⁰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632CC4-7CA3-4F18-8CA3-DEC0CDAF9045}"/>
              </a:ext>
            </a:extLst>
          </p:cNvPr>
          <p:cNvSpPr txBox="1"/>
          <p:nvPr/>
        </p:nvSpPr>
        <p:spPr>
          <a:xfrm>
            <a:off x="4309189" y="3982555"/>
            <a:ext cx="753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68⁰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F4575F2-8083-434F-BCAF-A1212BFDBF64}"/>
              </a:ext>
            </a:extLst>
          </p:cNvPr>
          <p:cNvGrpSpPr/>
          <p:nvPr/>
        </p:nvGrpSpPr>
        <p:grpSpPr>
          <a:xfrm rot="350979">
            <a:off x="4855973" y="3096017"/>
            <a:ext cx="1483646" cy="1365503"/>
            <a:chOff x="5378040" y="3949326"/>
            <a:chExt cx="1675609" cy="1349587"/>
          </a:xfrm>
        </p:grpSpPr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A33560FA-79D7-416E-BE00-9C2356A78D63}"/>
                </a:ext>
              </a:extLst>
            </p:cNvPr>
            <p:cNvSpPr/>
            <p:nvPr/>
          </p:nvSpPr>
          <p:spPr>
            <a:xfrm rot="11849619">
              <a:off x="6432627" y="3949326"/>
              <a:ext cx="621022" cy="622280"/>
            </a:xfrm>
            <a:prstGeom prst="arc">
              <a:avLst>
                <a:gd name="adj1" fmla="val 17243732"/>
                <a:gd name="adj2" fmla="val 21239392"/>
              </a:avLst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1B01EC9-F2AB-4C91-9F47-1BCBD1965377}"/>
                </a:ext>
              </a:extLst>
            </p:cNvPr>
            <p:cNvCxnSpPr/>
            <p:nvPr/>
          </p:nvCxnSpPr>
          <p:spPr>
            <a:xfrm rot="6234273" flipH="1" flipV="1">
              <a:off x="5755129" y="4317308"/>
              <a:ext cx="1149624" cy="8135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3A56541-7B52-4A1F-8BC0-726EA0004625}"/>
                </a:ext>
              </a:extLst>
            </p:cNvPr>
            <p:cNvCxnSpPr/>
            <p:nvPr/>
          </p:nvCxnSpPr>
          <p:spPr>
            <a:xfrm flipH="1" flipV="1">
              <a:off x="5378040" y="4079722"/>
              <a:ext cx="1496034" cy="1819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3958145-2896-4E52-BDE1-DCA06B1F3B49}"/>
              </a:ext>
            </a:extLst>
          </p:cNvPr>
          <p:cNvGrpSpPr/>
          <p:nvPr/>
        </p:nvGrpSpPr>
        <p:grpSpPr>
          <a:xfrm>
            <a:off x="235311" y="4821178"/>
            <a:ext cx="6391992" cy="1950311"/>
            <a:chOff x="1007393" y="3478074"/>
            <a:chExt cx="6971770" cy="211804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013F3EF-AA89-4FB1-8B7D-ED79145C1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393" y="3515978"/>
              <a:ext cx="2077898" cy="208014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2046124-0CFE-4281-8F45-95A65EAA2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2603" y="3504463"/>
              <a:ext cx="2077898" cy="208014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0FBA065-14CE-4D1A-A89B-6A2A927BD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797813" y="3476952"/>
              <a:ext cx="2077898" cy="2080142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4B1AC85-1383-41B2-A606-BA466FAF45EA}"/>
                </a:ext>
              </a:extLst>
            </p:cNvPr>
            <p:cNvSpPr txBox="1"/>
            <p:nvPr/>
          </p:nvSpPr>
          <p:spPr>
            <a:xfrm>
              <a:off x="1682360" y="3685148"/>
              <a:ext cx="8098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180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48DFF63-1FC1-4F39-8ADB-4FDC9C77480E}"/>
                </a:ext>
              </a:extLst>
            </p:cNvPr>
            <p:cNvSpPr txBox="1"/>
            <p:nvPr/>
          </p:nvSpPr>
          <p:spPr>
            <a:xfrm>
              <a:off x="4036603" y="3685148"/>
              <a:ext cx="8098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360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B7D346D-EBEB-4FC6-81A5-81CA14CB70F1}"/>
                </a:ext>
              </a:extLst>
            </p:cNvPr>
            <p:cNvSpPr txBox="1"/>
            <p:nvPr/>
          </p:nvSpPr>
          <p:spPr>
            <a:xfrm>
              <a:off x="7081016" y="3684850"/>
              <a:ext cx="8098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318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B1FFD77-C544-4322-B2A9-0AC1BB5275F1}"/>
                </a:ext>
              </a:extLst>
            </p:cNvPr>
            <p:cNvSpPr txBox="1"/>
            <p:nvPr/>
          </p:nvSpPr>
          <p:spPr>
            <a:xfrm>
              <a:off x="7169266" y="4832755"/>
              <a:ext cx="8098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42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4DE10B2-CC5C-4F1E-86A9-79D5DD2DB350}"/>
                </a:ext>
              </a:extLst>
            </p:cNvPr>
            <p:cNvSpPr txBox="1"/>
            <p:nvPr/>
          </p:nvSpPr>
          <p:spPr>
            <a:xfrm>
              <a:off x="4670603" y="4876775"/>
              <a:ext cx="8098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166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FAAD2F7-3BD3-4CE5-9ACB-E2F34AE5361A}"/>
                </a:ext>
              </a:extLst>
            </p:cNvPr>
            <p:cNvSpPr txBox="1"/>
            <p:nvPr/>
          </p:nvSpPr>
          <p:spPr>
            <a:xfrm>
              <a:off x="1164837" y="4876775"/>
              <a:ext cx="8098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27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661F58CE-2DCD-4794-8FC2-BD9C5C0E76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8151" y="902457"/>
            <a:ext cx="3730150" cy="321587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4405A26-4C71-4598-837D-161BF450F5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4193"/>
          <a:stretch/>
        </p:blipFill>
        <p:spPr>
          <a:xfrm>
            <a:off x="8149023" y="4298478"/>
            <a:ext cx="3744007" cy="115151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3F8BBBB-1088-4004-A77B-3BF93070A7AC}"/>
              </a:ext>
            </a:extLst>
          </p:cNvPr>
          <p:cNvSpPr txBox="1"/>
          <p:nvPr/>
        </p:nvSpPr>
        <p:spPr>
          <a:xfrm>
            <a:off x="7776595" y="812239"/>
            <a:ext cx="467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CE67234-9E0F-44F4-8334-6D1916CD4A28}"/>
              </a:ext>
            </a:extLst>
          </p:cNvPr>
          <p:cNvSpPr txBox="1"/>
          <p:nvPr/>
        </p:nvSpPr>
        <p:spPr>
          <a:xfrm>
            <a:off x="7637308" y="4213387"/>
            <a:ext cx="530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10)</a:t>
            </a:r>
          </a:p>
        </p:txBody>
      </p:sp>
    </p:spTree>
    <p:extLst>
      <p:ext uri="{BB962C8B-B14F-4D97-AF65-F5344CB8AC3E}">
        <p14:creationId xmlns:p14="http://schemas.microsoft.com/office/powerpoint/2010/main" val="519553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19550" y="334777"/>
                <a:ext cx="7497474" cy="6555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1)									</a:t>
                </a: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							What is the size of </a:t>
                </a:r>
              </a:p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							this angle?</a:t>
                </a: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2)									  What is the size of 								        this angle?</a:t>
                </a: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3)	360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129</a:t>
                </a:r>
                <a:r>
                  <a:rPr lang="en-GB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= 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550" y="334777"/>
                <a:ext cx="7497474" cy="6555641"/>
              </a:xfrm>
              <a:prstGeom prst="rect">
                <a:avLst/>
              </a:prstGeom>
              <a:blipFill>
                <a:blip r:embed="rId3"/>
                <a:stretch>
                  <a:fillRect l="-1626" t="-9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H="1">
            <a:off x="4091940" y="2349912"/>
            <a:ext cx="15059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Image result for protra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451" y="639576"/>
            <a:ext cx="3432458" cy="18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H="1">
            <a:off x="4091940" y="1673226"/>
            <a:ext cx="581660" cy="6766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Image result for protra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6423">
            <a:off x="3128705" y="2993567"/>
            <a:ext cx="3432458" cy="18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3948065" y="4324350"/>
            <a:ext cx="507041" cy="2925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621305" y="1644606"/>
                <a:ext cx="68480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:r>
                  <a:rPr lang="en-GB" sz="2800" dirty="0">
                    <a:solidFill>
                      <a:srgbClr val="0070C0"/>
                    </a:solidFill>
                    <a:latin typeface="Calibri" panose="020F0502020204030204"/>
                  </a:rPr>
                  <a:t>50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800" dirty="0">
                  <a:solidFill>
                    <a:srgbClr val="0070C0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1305" y="1644606"/>
                <a:ext cx="684803" cy="523220"/>
              </a:xfrm>
              <a:prstGeom prst="rect">
                <a:avLst/>
              </a:prstGeom>
              <a:blipFill>
                <a:blip r:embed="rId5"/>
                <a:stretch>
                  <a:fillRect l="-17699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5385277" y="2262600"/>
            <a:ext cx="155575" cy="17462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890655" y="1234750"/>
            <a:ext cx="155575" cy="17462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4444366" y="4130040"/>
            <a:ext cx="1788795" cy="4868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314363" y="3742065"/>
                <a:ext cx="8675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:r>
                  <a:rPr lang="en-GB" sz="2800" dirty="0">
                    <a:solidFill>
                      <a:srgbClr val="0070C0"/>
                    </a:solidFill>
                    <a:latin typeface="Calibri" panose="020F0502020204030204"/>
                  </a:rPr>
                  <a:t>135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800" dirty="0">
                  <a:solidFill>
                    <a:srgbClr val="0070C0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4363" y="3742065"/>
                <a:ext cx="867545" cy="523220"/>
              </a:xfrm>
              <a:prstGeom prst="rect">
                <a:avLst/>
              </a:prstGeom>
              <a:blipFill>
                <a:blip r:embed="rId6"/>
                <a:stretch>
                  <a:fillRect l="-14789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/>
          <p:cNvSpPr/>
          <p:nvPr/>
        </p:nvSpPr>
        <p:spPr>
          <a:xfrm>
            <a:off x="3093605" y="3769039"/>
            <a:ext cx="155575" cy="17462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984244" y="4071611"/>
            <a:ext cx="155575" cy="17462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01995" y="5448600"/>
            <a:ext cx="732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GB" sz="2800" dirty="0">
                <a:solidFill>
                  <a:srgbClr val="0070C0"/>
                </a:solidFill>
                <a:latin typeface="Calibri" panose="020F0502020204030204"/>
              </a:rPr>
              <a:t>231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432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2" grpId="0"/>
      <p:bldP spid="23" grpId="0" animBg="1"/>
      <p:bldP spid="24" grpId="0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FE3AC1-3309-41CC-8E32-B10580437376}"/>
              </a:ext>
            </a:extLst>
          </p:cNvPr>
          <p:cNvSpPr txBox="1"/>
          <p:nvPr/>
        </p:nvSpPr>
        <p:spPr>
          <a:xfrm>
            <a:off x="10422294" y="289249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Core input  </a:t>
            </a:r>
          </a:p>
        </p:txBody>
      </p:sp>
    </p:spTree>
    <p:extLst>
      <p:ext uri="{BB962C8B-B14F-4D97-AF65-F5344CB8AC3E}">
        <p14:creationId xmlns:p14="http://schemas.microsoft.com/office/powerpoint/2010/main" val="2637515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rc 28"/>
          <p:cNvSpPr/>
          <p:nvPr/>
        </p:nvSpPr>
        <p:spPr>
          <a:xfrm rot="1208255">
            <a:off x="2310177" y="2481847"/>
            <a:ext cx="782016" cy="782016"/>
          </a:xfrm>
          <a:prstGeom prst="arc">
            <a:avLst>
              <a:gd name="adj1" fmla="val 14851371"/>
              <a:gd name="adj2" fmla="val 18276251"/>
            </a:avLst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/>
          <p:cNvSpPr/>
          <p:nvPr/>
        </p:nvSpPr>
        <p:spPr>
          <a:xfrm rot="17024969">
            <a:off x="8416449" y="3159372"/>
            <a:ext cx="759130" cy="759130"/>
          </a:xfrm>
          <a:prstGeom prst="arc">
            <a:avLst>
              <a:gd name="adj1" fmla="val 13335296"/>
              <a:gd name="adj2" fmla="val 21316638"/>
            </a:avLst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 rot="120000" flipV="1">
            <a:off x="4978580" y="4403284"/>
            <a:ext cx="329054" cy="16859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 rot="-120000" flipH="1" flipV="1">
            <a:off x="5292295" y="4403284"/>
            <a:ext cx="146048" cy="33718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054963" y="5637685"/>
            <a:ext cx="1764000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Acute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838819" y="5637685"/>
            <a:ext cx="1764000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Obtuse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946891" y="5637685"/>
            <a:ext cx="1764000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Right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730746" y="5637685"/>
            <a:ext cx="1764000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Half a turn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941935" y="2852239"/>
            <a:ext cx="0" cy="27854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/>
            <a:stCxn id="50" idx="0"/>
          </p:cNvCxnSpPr>
          <p:nvPr/>
        </p:nvCxnSpPr>
        <p:spPr>
          <a:xfrm flipV="1">
            <a:off x="4828891" y="4967887"/>
            <a:ext cx="228574" cy="6697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  <a:stCxn id="49" idx="0"/>
          </p:cNvCxnSpPr>
          <p:nvPr/>
        </p:nvCxnSpPr>
        <p:spPr>
          <a:xfrm flipV="1">
            <a:off x="6720820" y="3899705"/>
            <a:ext cx="1891927" cy="17379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Arc 58"/>
          <p:cNvSpPr/>
          <p:nvPr/>
        </p:nvSpPr>
        <p:spPr>
          <a:xfrm rot="18413918">
            <a:off x="5541456" y="1548016"/>
            <a:ext cx="815352" cy="815352"/>
          </a:xfrm>
          <a:prstGeom prst="arc">
            <a:avLst>
              <a:gd name="adj1" fmla="val 11927765"/>
              <a:gd name="adj2" fmla="val 901863"/>
            </a:avLst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0" name="Straight Arrow Connector 59"/>
          <p:cNvCxnSpPr>
            <a:cxnSpLocks/>
          </p:cNvCxnSpPr>
          <p:nvPr/>
        </p:nvCxnSpPr>
        <p:spPr>
          <a:xfrm flipH="1" flipV="1">
            <a:off x="6067692" y="2014751"/>
            <a:ext cx="2228908" cy="36090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2690052" y="1093423"/>
            <a:ext cx="2" cy="18426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681804" y="1832883"/>
            <a:ext cx="1213598" cy="11031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8849984" y="1709179"/>
            <a:ext cx="2" cy="18426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568580" y="3551836"/>
            <a:ext cx="1273156" cy="6957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100475" y="4032907"/>
            <a:ext cx="1810454" cy="8697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4076431" y="2735632"/>
            <a:ext cx="1049744" cy="21738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961565" y="1234171"/>
            <a:ext cx="1940482" cy="14430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6592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protra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812" y="885680"/>
            <a:ext cx="6096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2412" y="4655128"/>
            <a:ext cx="640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This is a </a:t>
            </a:r>
            <a:r>
              <a:rPr lang="en-GB" sz="2800" b="1" dirty="0"/>
              <a:t>protractor.</a:t>
            </a:r>
          </a:p>
          <a:p>
            <a:pPr algn="ctr"/>
            <a:r>
              <a:rPr lang="en-GB" sz="2800" dirty="0"/>
              <a:t>We can use it to measure the degrees of turn between two lines.</a:t>
            </a:r>
          </a:p>
          <a:p>
            <a:pPr algn="ctr"/>
            <a:endParaRPr lang="en-GB" sz="2800" dirty="0"/>
          </a:p>
          <a:p>
            <a:pPr algn="ctr"/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545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Image result for protra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812" y="885680"/>
            <a:ext cx="6096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Oval 36"/>
          <p:cNvSpPr/>
          <p:nvPr/>
        </p:nvSpPr>
        <p:spPr>
          <a:xfrm>
            <a:off x="5556567" y="3725980"/>
            <a:ext cx="387926" cy="3879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 sz="280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4059383" y="3962400"/>
            <a:ext cx="1648691" cy="11222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550130" y="4999387"/>
            <a:ext cx="640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This the </a:t>
            </a:r>
            <a:r>
              <a:rPr lang="en-GB" sz="2800" b="1" dirty="0">
                <a:solidFill>
                  <a:prstClr val="black"/>
                </a:solidFill>
                <a:latin typeface="Calibri" panose="020F0502020204030204"/>
              </a:rPr>
              <a:t>origin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, we place this on the vertex where two lines meet.</a:t>
            </a:r>
          </a:p>
          <a:p>
            <a:pPr algn="ctr" defTabSz="457200"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457200"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862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655130" y="1653169"/>
            <a:ext cx="3380509" cy="1759813"/>
            <a:chOff x="2687782" y="2105605"/>
            <a:chExt cx="3380509" cy="1759813"/>
          </a:xfrm>
        </p:grpSpPr>
        <p:cxnSp>
          <p:nvCxnSpPr>
            <p:cNvPr id="4" name="Straight Connector 3"/>
            <p:cNvCxnSpPr>
              <a:cxnSpLocks/>
            </p:cNvCxnSpPr>
            <p:nvPr/>
          </p:nvCxnSpPr>
          <p:spPr>
            <a:xfrm flipH="1">
              <a:off x="2687783" y="2105605"/>
              <a:ext cx="2521526" cy="17598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2687782" y="3865418"/>
              <a:ext cx="3380509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" name="Picture 2" descr="Image result for protra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128" y="3495674"/>
            <a:ext cx="6096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64873" y="4059382"/>
            <a:ext cx="7376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The baseline is placed on one of the lines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272146" y="3412981"/>
            <a:ext cx="5957455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542326" y="2649254"/>
                <a:ext cx="68480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:r>
                  <a:rPr lang="en-GB" sz="2800" dirty="0">
                    <a:solidFill>
                      <a:srgbClr val="0070C0"/>
                    </a:solidFill>
                    <a:latin typeface="Calibri" panose="020F0502020204030204"/>
                  </a:rPr>
                  <a:t>35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800" dirty="0">
                  <a:solidFill>
                    <a:srgbClr val="0070C0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326" y="2649254"/>
                <a:ext cx="684803" cy="523220"/>
              </a:xfrm>
              <a:prstGeom prst="rect">
                <a:avLst/>
              </a:prstGeom>
              <a:blipFill>
                <a:blip r:embed="rId4"/>
                <a:stretch>
                  <a:fillRect l="-17699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3292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7 -0.00139 L -0.125 -0.457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-2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flipH="1">
            <a:off x="2705098" y="3255815"/>
            <a:ext cx="293370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Image result for protra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261" y="943934"/>
            <a:ext cx="4668980" cy="257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098224" y="4943164"/>
                <a:ext cx="5043055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The angle is 40 degrees </a:t>
                </a:r>
              </a:p>
              <a:p>
                <a:pPr algn="ctr"/>
                <a:endParaRPr lang="en-GB" sz="2800" dirty="0"/>
              </a:p>
              <a:p>
                <a:pPr algn="ctr"/>
                <a:r>
                  <a:rPr lang="en-GB" sz="2800" dirty="0"/>
                  <a:t>We can write this as 40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800" dirty="0"/>
              </a:p>
              <a:p>
                <a:pPr algn="ctr"/>
                <a:endParaRPr lang="en-GB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224" y="4943164"/>
                <a:ext cx="5043055" cy="1815882"/>
              </a:xfrm>
              <a:prstGeom prst="rect">
                <a:avLst/>
              </a:prstGeom>
              <a:blipFill>
                <a:blip r:embed="rId4"/>
                <a:stretch>
                  <a:fillRect t="-33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4073237" y="1041329"/>
            <a:ext cx="474521" cy="4258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6608619" y="1690255"/>
            <a:ext cx="1177637" cy="138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670465" y="518108"/>
            <a:ext cx="2015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Outer scale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44244" y="1411721"/>
            <a:ext cx="2015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Inner scale</a:t>
            </a:r>
          </a:p>
        </p:txBody>
      </p:sp>
      <p:sp>
        <p:nvSpPr>
          <p:cNvPr id="28" name="Oval 27"/>
          <p:cNvSpPr/>
          <p:nvPr/>
        </p:nvSpPr>
        <p:spPr>
          <a:xfrm>
            <a:off x="3914351" y="1816061"/>
            <a:ext cx="3048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grpSp>
        <p:nvGrpSpPr>
          <p:cNvPr id="30" name="Group 29"/>
          <p:cNvGrpSpPr/>
          <p:nvPr/>
        </p:nvGrpSpPr>
        <p:grpSpPr>
          <a:xfrm rot="16200000">
            <a:off x="2677523" y="380997"/>
            <a:ext cx="5922553" cy="5749636"/>
            <a:chOff x="2022763" y="2175163"/>
            <a:chExt cx="3796146" cy="3685312"/>
          </a:xfrm>
        </p:grpSpPr>
        <p:cxnSp>
          <p:nvCxnSpPr>
            <p:cNvPr id="31" name="Straight Connector 30"/>
            <p:cNvCxnSpPr/>
            <p:nvPr/>
          </p:nvCxnSpPr>
          <p:spPr>
            <a:xfrm flipH="1" flipV="1">
              <a:off x="3920836" y="2175163"/>
              <a:ext cx="2" cy="18426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2022763" y="2175163"/>
              <a:ext cx="3796146" cy="368531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ectangle 1"/>
          <p:cNvSpPr/>
          <p:nvPr/>
        </p:nvSpPr>
        <p:spPr>
          <a:xfrm>
            <a:off x="4073236" y="3601638"/>
            <a:ext cx="29166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It is an </a:t>
            </a:r>
            <a:r>
              <a:rPr lang="en-GB" sz="2800" b="1" dirty="0"/>
              <a:t>acute </a:t>
            </a:r>
            <a:r>
              <a:rPr lang="en-GB" sz="2800" dirty="0"/>
              <a:t>angle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41640" y="4265490"/>
            <a:ext cx="3756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It is less than 90 degrees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807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6" dur="4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/>
      <p:bldP spid="28" grpId="0" animBg="1"/>
      <p:bldP spid="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2812474" y="3255815"/>
            <a:ext cx="282632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Image result for protra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459" y="941099"/>
            <a:ext cx="4668980" cy="257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542704" y="462351"/>
            <a:ext cx="0" cy="3191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17273" y="4076121"/>
                <a:ext cx="504305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The angle is 88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800" dirty="0"/>
              </a:p>
              <a:p>
                <a:pPr algn="ctr"/>
                <a:endParaRPr lang="en-GB" sz="2800" dirty="0"/>
              </a:p>
              <a:p>
                <a:pPr algn="ctr"/>
                <a:r>
                  <a:rPr lang="en-GB" sz="2800" dirty="0"/>
                  <a:t>It is an </a:t>
                </a:r>
                <a:r>
                  <a:rPr lang="en-GB" sz="2800" b="1" dirty="0"/>
                  <a:t>acute </a:t>
                </a:r>
                <a:r>
                  <a:rPr lang="en-GB" sz="2800" dirty="0"/>
                  <a:t>angle.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273" y="4076121"/>
                <a:ext cx="5043055" cy="1384995"/>
              </a:xfrm>
              <a:prstGeom prst="rect">
                <a:avLst/>
              </a:prstGeom>
              <a:blipFill>
                <a:blip r:embed="rId4"/>
                <a:stretch>
                  <a:fillRect t="-4405" b="-118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 rot="18528434">
            <a:off x="3057767" y="773825"/>
            <a:ext cx="5162067" cy="4963982"/>
            <a:chOff x="2022763" y="2175163"/>
            <a:chExt cx="3796146" cy="3685312"/>
          </a:xfrm>
        </p:grpSpPr>
        <p:cxnSp>
          <p:nvCxnSpPr>
            <p:cNvPr id="9" name="Straight Connector 8"/>
            <p:cNvCxnSpPr/>
            <p:nvPr/>
          </p:nvCxnSpPr>
          <p:spPr>
            <a:xfrm flipH="1" flipV="1">
              <a:off x="3920836" y="2175163"/>
              <a:ext cx="2" cy="18426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2022763" y="2175163"/>
              <a:ext cx="3796146" cy="368531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273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940000">
                                      <p:cBhvr>
                                        <p:cTn id="6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124199" y="814632"/>
            <a:ext cx="5029200" cy="4882365"/>
            <a:chOff x="2022763" y="2175163"/>
            <a:chExt cx="3796146" cy="3685312"/>
          </a:xfrm>
        </p:grpSpPr>
        <p:cxnSp>
          <p:nvCxnSpPr>
            <p:cNvPr id="4" name="Straight Connector 3"/>
            <p:cNvCxnSpPr/>
            <p:nvPr/>
          </p:nvCxnSpPr>
          <p:spPr>
            <a:xfrm flipH="1" flipV="1">
              <a:off x="3920836" y="2175163"/>
              <a:ext cx="2" cy="18426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2022763" y="2175163"/>
              <a:ext cx="3796146" cy="368531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</p:grpSp>
      <p:cxnSp>
        <p:nvCxnSpPr>
          <p:cNvPr id="6" name="Straight Connector 5"/>
          <p:cNvCxnSpPr>
            <a:endCxn id="5" idx="1"/>
          </p:cNvCxnSpPr>
          <p:nvPr/>
        </p:nvCxnSpPr>
        <p:spPr>
          <a:xfrm flipH="1" flipV="1">
            <a:off x="3124200" y="3255815"/>
            <a:ext cx="2514601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Image result for protra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309" y="929109"/>
            <a:ext cx="4668980" cy="257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61710" y="2978727"/>
            <a:ext cx="277091" cy="27709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17273" y="4076121"/>
                <a:ext cx="504305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The angle is 90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800" dirty="0"/>
              </a:p>
              <a:p>
                <a:pPr algn="ctr"/>
                <a:endParaRPr lang="en-GB" sz="2800" dirty="0"/>
              </a:p>
              <a:p>
                <a:pPr algn="ctr"/>
                <a:r>
                  <a:rPr lang="en-GB" sz="2800" dirty="0"/>
                  <a:t>It is a right</a:t>
                </a:r>
                <a:r>
                  <a:rPr lang="en-GB" sz="2800" b="1" dirty="0"/>
                  <a:t> </a:t>
                </a:r>
                <a:r>
                  <a:rPr lang="en-GB" sz="2800" dirty="0"/>
                  <a:t>angle.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273" y="4076121"/>
                <a:ext cx="5043055" cy="1384995"/>
              </a:xfrm>
              <a:prstGeom prst="rect">
                <a:avLst/>
              </a:prstGeom>
              <a:blipFill>
                <a:blip r:embed="rId4"/>
                <a:stretch>
                  <a:fillRect t="-4405" b="-118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17272" y="5658510"/>
                <a:ext cx="50430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The angle is 140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272" y="5658510"/>
                <a:ext cx="5043055" cy="523220"/>
              </a:xfrm>
              <a:prstGeom prst="rect">
                <a:avLst/>
              </a:prstGeom>
              <a:blipFill>
                <a:blip r:embed="rId5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213859" y="3691018"/>
            <a:ext cx="5043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It is an </a:t>
            </a:r>
            <a:r>
              <a:rPr lang="en-GB" sz="2800" b="1" dirty="0"/>
              <a:t>obtuse </a:t>
            </a:r>
            <a:r>
              <a:rPr lang="en-GB" sz="2800" dirty="0"/>
              <a:t>angle.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40181" y="4265838"/>
            <a:ext cx="5790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It is greater than 90 degrees and less than 180 degrees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729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24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9" grpId="1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2930236" y="3255815"/>
            <a:ext cx="27085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Image result for protra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309" y="906100"/>
            <a:ext cx="4668980" cy="257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17273" y="3954445"/>
                <a:ext cx="504305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The angle is 180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800" dirty="0"/>
              </a:p>
              <a:p>
                <a:pPr algn="ctr"/>
                <a:endParaRPr lang="en-GB" sz="2800" dirty="0"/>
              </a:p>
              <a:p>
                <a:pPr algn="ctr"/>
                <a:r>
                  <a:rPr lang="en-GB" sz="2800" dirty="0"/>
                  <a:t>It is a </a:t>
                </a:r>
                <a:r>
                  <a:rPr lang="en-GB" sz="2800" b="1" dirty="0"/>
                  <a:t>straight</a:t>
                </a:r>
                <a:r>
                  <a:rPr lang="en-GB" sz="2800" dirty="0"/>
                  <a:t> line.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273" y="3954445"/>
                <a:ext cx="5043055" cy="1384995"/>
              </a:xfrm>
              <a:prstGeom prst="rect">
                <a:avLst/>
              </a:prstGeom>
              <a:blipFill>
                <a:blip r:embed="rId4"/>
                <a:stretch>
                  <a:fillRect t="-4405" b="-118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 rot="3009845">
            <a:off x="3109373" y="800238"/>
            <a:ext cx="5058855" cy="4911154"/>
            <a:chOff x="2022763" y="2175163"/>
            <a:chExt cx="3796146" cy="3685312"/>
          </a:xfrm>
        </p:grpSpPr>
        <p:cxnSp>
          <p:nvCxnSpPr>
            <p:cNvPr id="8" name="Straight Connector 7"/>
            <p:cNvCxnSpPr/>
            <p:nvPr/>
          </p:nvCxnSpPr>
          <p:spPr>
            <a:xfrm flipH="1" flipV="1">
              <a:off x="3920836" y="2175163"/>
              <a:ext cx="2" cy="18426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2022763" y="2175163"/>
              <a:ext cx="3796146" cy="368531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5195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6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Arrow 2"/>
          <p:cNvSpPr/>
          <p:nvPr/>
        </p:nvSpPr>
        <p:spPr>
          <a:xfrm rot="18131210">
            <a:off x="7892144" y="3366064"/>
            <a:ext cx="953589" cy="130628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Up Arrow 3"/>
          <p:cNvSpPr/>
          <p:nvPr/>
        </p:nvSpPr>
        <p:spPr>
          <a:xfrm rot="5400000">
            <a:off x="6319333" y="5167146"/>
            <a:ext cx="953589" cy="130628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667090" y="499143"/>
            <a:ext cx="7849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68938" y="1206815"/>
            <a:ext cx="13149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degrees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74426" y="3329861"/>
            <a:ext cx="17591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clockwise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29273" y="4896207"/>
            <a:ext cx="31623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anti-clockwise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FE2A25-9D5F-40F2-8E1A-777A332DB284}"/>
              </a:ext>
            </a:extLst>
          </p:cNvPr>
          <p:cNvSpPr txBox="1"/>
          <p:nvPr/>
        </p:nvSpPr>
        <p:spPr>
          <a:xfrm>
            <a:off x="2172564" y="560916"/>
            <a:ext cx="7846871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180 </a:t>
            </a:r>
            <a:r>
              <a:rPr lang="en-GB" sz="26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___ </a:t>
            </a:r>
            <a:r>
              <a:rPr lang="en-GB" sz="26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360  </a:t>
            </a:r>
          </a:p>
          <a:p>
            <a:pPr marL="457200" indent="-457200">
              <a:buAutoNum type="arabicParenR"/>
            </a:pPr>
            <a:endParaRPr lang="en-GB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rabicParenR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The unit used to measure angles is called ________.</a:t>
            </a:r>
          </a:p>
          <a:p>
            <a:pPr marL="457200" indent="-457200">
              <a:buAutoNum type="arabicParenR"/>
            </a:pPr>
            <a:endParaRPr lang="en-GB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Tx/>
              <a:buAutoNum type="arabicParenR"/>
            </a:pP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________ degrees in a full turn.</a:t>
            </a:r>
          </a:p>
          <a:p>
            <a:pPr marL="457200" indent="-457200">
              <a:buAutoNum type="arabicParenR"/>
            </a:pPr>
            <a:endParaRPr lang="en-GB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rabicParenR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Turning from left to right is called turning ___________.</a:t>
            </a:r>
          </a:p>
          <a:p>
            <a:pPr marL="457200" indent="-457200">
              <a:buAutoNum type="arabicParenR"/>
            </a:pPr>
            <a:endParaRPr lang="en-GB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rabicParenR"/>
            </a:pPr>
            <a:endParaRPr lang="en-GB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rabicParenR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Turning from right to left is called turning ____________.</a:t>
            </a:r>
          </a:p>
          <a:p>
            <a:pPr marL="457200" indent="-457200">
              <a:buAutoNum type="arabicParenR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69C556-4934-411F-93B4-31065C5ED985}"/>
              </a:ext>
            </a:extLst>
          </p:cNvPr>
          <p:cNvSpPr txBox="1"/>
          <p:nvPr/>
        </p:nvSpPr>
        <p:spPr>
          <a:xfrm>
            <a:off x="4551908" y="2139260"/>
            <a:ext cx="11228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489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/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4655130" y="1681163"/>
            <a:ext cx="3380509" cy="1731818"/>
            <a:chOff x="2687782" y="2133600"/>
            <a:chExt cx="3380509" cy="1731818"/>
          </a:xfrm>
        </p:grpSpPr>
        <p:cxnSp>
          <p:nvCxnSpPr>
            <p:cNvPr id="35" name="Straight Connector 34"/>
            <p:cNvCxnSpPr/>
            <p:nvPr/>
          </p:nvCxnSpPr>
          <p:spPr>
            <a:xfrm flipH="1">
              <a:off x="2687782" y="2133600"/>
              <a:ext cx="2521527" cy="17318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687782" y="3865418"/>
              <a:ext cx="3380509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7" name="Picture 2" descr="Image result for protra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29" y="373856"/>
            <a:ext cx="6096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3808281" y="3683779"/>
            <a:ext cx="4516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is the size of the angle?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095804" y="5028172"/>
                <a:ext cx="10945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155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804" y="5028172"/>
                <a:ext cx="1094509" cy="523220"/>
              </a:xfrm>
              <a:prstGeom prst="rect">
                <a:avLst/>
              </a:prstGeom>
              <a:blipFill>
                <a:blip r:embed="rId4"/>
                <a:stretch>
                  <a:fillRect l="-11732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544373" y="5028172"/>
                <a:ext cx="10945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145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373" y="5028172"/>
                <a:ext cx="1094509" cy="523220"/>
              </a:xfrm>
              <a:prstGeom prst="rect">
                <a:avLst/>
              </a:prstGeom>
              <a:blipFill>
                <a:blip r:embed="rId5"/>
                <a:stretch>
                  <a:fillRect l="-11111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156628" y="5023627"/>
                <a:ext cx="10945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45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628" y="5023627"/>
                <a:ext cx="1094509" cy="523220"/>
              </a:xfrm>
              <a:prstGeom prst="rect">
                <a:avLst/>
              </a:prstGeom>
              <a:blipFill>
                <a:blip r:embed="rId6"/>
                <a:stretch>
                  <a:fillRect l="-11732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639064" y="5028172"/>
                <a:ext cx="10945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35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064" y="5028172"/>
                <a:ext cx="1094509" cy="523220"/>
              </a:xfrm>
              <a:prstGeom prst="rect">
                <a:avLst/>
              </a:prstGeom>
              <a:blipFill>
                <a:blip r:embed="rId7"/>
                <a:stretch>
                  <a:fillRect l="-11111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/>
          <p:cNvSpPr/>
          <p:nvPr/>
        </p:nvSpPr>
        <p:spPr>
          <a:xfrm>
            <a:off x="3170973" y="4455591"/>
            <a:ext cx="568036" cy="56803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6" name="Oval 45"/>
          <p:cNvSpPr/>
          <p:nvPr/>
        </p:nvSpPr>
        <p:spPr>
          <a:xfrm>
            <a:off x="4625700" y="4455591"/>
            <a:ext cx="568036" cy="56803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47" name="Oval 46"/>
          <p:cNvSpPr/>
          <p:nvPr/>
        </p:nvSpPr>
        <p:spPr>
          <a:xfrm>
            <a:off x="6132381" y="4449098"/>
            <a:ext cx="568036" cy="56803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9" name="Oval 48"/>
          <p:cNvSpPr/>
          <p:nvPr/>
        </p:nvSpPr>
        <p:spPr>
          <a:xfrm>
            <a:off x="7645991" y="4455591"/>
            <a:ext cx="568036" cy="56803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68" name="Cross 67">
            <a:extLst>
              <a:ext uri="{FF2B5EF4-FFF2-40B4-BE49-F238E27FC236}">
                <a16:creationId xmlns:a16="http://schemas.microsoft.com/office/drawing/2014/main" id="{0908C2E7-A2DD-6945-A90F-5284A7CEA7B3}"/>
              </a:ext>
            </a:extLst>
          </p:cNvPr>
          <p:cNvSpPr/>
          <p:nvPr/>
        </p:nvSpPr>
        <p:spPr>
          <a:xfrm rot="2694387">
            <a:off x="4654369" y="5489794"/>
            <a:ext cx="586902" cy="586902"/>
          </a:xfrm>
          <a:prstGeom prst="plus">
            <a:avLst>
              <a:gd name="adj" fmla="val 42172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69" name="L-shape 19">
            <a:extLst>
              <a:ext uri="{FF2B5EF4-FFF2-40B4-BE49-F238E27FC236}">
                <a16:creationId xmlns:a16="http://schemas.microsoft.com/office/drawing/2014/main" id="{95BB5639-1D29-204D-871A-4C814C3ECD33}"/>
              </a:ext>
            </a:extLst>
          </p:cNvPr>
          <p:cNvSpPr/>
          <p:nvPr/>
        </p:nvSpPr>
        <p:spPr>
          <a:xfrm rot="18704927">
            <a:off x="7679770" y="5606757"/>
            <a:ext cx="500480" cy="287256"/>
          </a:xfrm>
          <a:prstGeom prst="corner">
            <a:avLst>
              <a:gd name="adj1" fmla="val 35492"/>
              <a:gd name="adj2" fmla="val 3853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70" name="Cross 69">
            <a:extLst>
              <a:ext uri="{FF2B5EF4-FFF2-40B4-BE49-F238E27FC236}">
                <a16:creationId xmlns:a16="http://schemas.microsoft.com/office/drawing/2014/main" id="{0908C2E7-A2DD-6945-A90F-5284A7CEA7B3}"/>
              </a:ext>
            </a:extLst>
          </p:cNvPr>
          <p:cNvSpPr/>
          <p:nvPr/>
        </p:nvSpPr>
        <p:spPr>
          <a:xfrm rot="2694387">
            <a:off x="6107067" y="5495863"/>
            <a:ext cx="586902" cy="586902"/>
          </a:xfrm>
          <a:prstGeom prst="plus">
            <a:avLst>
              <a:gd name="adj" fmla="val 42172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71" name="Cross 70">
            <a:extLst>
              <a:ext uri="{FF2B5EF4-FFF2-40B4-BE49-F238E27FC236}">
                <a16:creationId xmlns:a16="http://schemas.microsoft.com/office/drawing/2014/main" id="{0908C2E7-A2DD-6945-A90F-5284A7CEA7B3}"/>
              </a:ext>
            </a:extLst>
          </p:cNvPr>
          <p:cNvSpPr/>
          <p:nvPr/>
        </p:nvSpPr>
        <p:spPr>
          <a:xfrm rot="2694387">
            <a:off x="3195087" y="5489155"/>
            <a:ext cx="586902" cy="586902"/>
          </a:xfrm>
          <a:prstGeom prst="plus">
            <a:avLst>
              <a:gd name="adj" fmla="val 42172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AF2CE04-C43F-471C-9353-916888A25A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12617" y="150607"/>
            <a:ext cx="1726941" cy="15024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606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1" grpId="0"/>
      <p:bldP spid="42" grpId="0"/>
      <p:bldP spid="43" grpId="0"/>
      <p:bldP spid="44" grpId="0"/>
      <p:bldP spid="45" grpId="0" animBg="1"/>
      <p:bldP spid="46" grpId="0" animBg="1"/>
      <p:bldP spid="47" grpId="0" animBg="1"/>
      <p:bldP spid="49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4091940" y="2349912"/>
            <a:ext cx="15059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Image result for protra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451" y="639576"/>
            <a:ext cx="3432458" cy="18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H="1">
            <a:off x="4091940" y="1673226"/>
            <a:ext cx="581660" cy="6766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Image result for protra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6423">
            <a:off x="3128705" y="2993567"/>
            <a:ext cx="3432458" cy="18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H="1">
            <a:off x="4444366" y="4130040"/>
            <a:ext cx="1788795" cy="4868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48065" y="4324350"/>
            <a:ext cx="507041" cy="2925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9DC520C-A8DF-412D-AD06-96C927EAF206}"/>
                  </a:ext>
                </a:extLst>
              </p:cNvPr>
              <p:cNvSpPr txBox="1"/>
              <p:nvPr/>
            </p:nvSpPr>
            <p:spPr>
              <a:xfrm>
                <a:off x="2219550" y="334777"/>
                <a:ext cx="7497474" cy="6555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1)									</a:t>
                </a: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							What is the size of </a:t>
                </a:r>
              </a:p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							this angle?</a:t>
                </a: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2)									  What is the size of 								        this angle?</a:t>
                </a: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3)	360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129</a:t>
                </a:r>
                <a:r>
                  <a:rPr lang="en-GB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= 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9DC520C-A8DF-412D-AD06-96C927EAF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550" y="334777"/>
                <a:ext cx="7497474" cy="6555641"/>
              </a:xfrm>
              <a:prstGeom prst="rect">
                <a:avLst/>
              </a:prstGeom>
              <a:blipFill>
                <a:blip r:embed="rId3"/>
                <a:stretch>
                  <a:fillRect l="-1626" t="-9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98BEEAEB-7B00-4B77-A911-A5E6A43FB3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2617" y="150607"/>
            <a:ext cx="1750137" cy="15226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46471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19550" y="334777"/>
                <a:ext cx="7497474" cy="6555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1)									</a:t>
                </a: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							What is the size of </a:t>
                </a:r>
              </a:p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							this angle?</a:t>
                </a: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2)									  What is the size of 								        this angle?</a:t>
                </a: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3)	360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129</a:t>
                </a:r>
                <a:r>
                  <a:rPr lang="en-GB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= 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550" y="334777"/>
                <a:ext cx="7497474" cy="6555641"/>
              </a:xfrm>
              <a:prstGeom prst="rect">
                <a:avLst/>
              </a:prstGeom>
              <a:blipFill>
                <a:blip r:embed="rId3"/>
                <a:stretch>
                  <a:fillRect l="-1626" t="-9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H="1">
            <a:off x="4091940" y="2349912"/>
            <a:ext cx="15059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Image result for protra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451" y="639576"/>
            <a:ext cx="3432458" cy="18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H="1">
            <a:off x="4091940" y="1673226"/>
            <a:ext cx="581660" cy="6766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Image result for protra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6423">
            <a:off x="3128705" y="2993567"/>
            <a:ext cx="3432458" cy="18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3948065" y="4324350"/>
            <a:ext cx="507041" cy="2925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621305" y="1644606"/>
                <a:ext cx="68480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:r>
                  <a:rPr lang="en-GB" sz="2800" dirty="0">
                    <a:solidFill>
                      <a:srgbClr val="0070C0"/>
                    </a:solidFill>
                    <a:latin typeface="Calibri" panose="020F0502020204030204"/>
                  </a:rPr>
                  <a:t>50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800" dirty="0">
                  <a:solidFill>
                    <a:srgbClr val="0070C0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1305" y="1644606"/>
                <a:ext cx="684803" cy="523220"/>
              </a:xfrm>
              <a:prstGeom prst="rect">
                <a:avLst/>
              </a:prstGeom>
              <a:blipFill>
                <a:blip r:embed="rId5"/>
                <a:stretch>
                  <a:fillRect l="-17699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5385277" y="2262600"/>
            <a:ext cx="155575" cy="17462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890655" y="1234750"/>
            <a:ext cx="155575" cy="17462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4444366" y="4130040"/>
            <a:ext cx="1788795" cy="4868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314363" y="3742065"/>
                <a:ext cx="8675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:r>
                  <a:rPr lang="en-GB" sz="2800" dirty="0">
                    <a:solidFill>
                      <a:srgbClr val="0070C0"/>
                    </a:solidFill>
                    <a:latin typeface="Calibri" panose="020F0502020204030204"/>
                  </a:rPr>
                  <a:t>135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800" dirty="0">
                  <a:solidFill>
                    <a:srgbClr val="0070C0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4363" y="3742065"/>
                <a:ext cx="867545" cy="523220"/>
              </a:xfrm>
              <a:prstGeom prst="rect">
                <a:avLst/>
              </a:prstGeom>
              <a:blipFill>
                <a:blip r:embed="rId6"/>
                <a:stretch>
                  <a:fillRect l="-14789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/>
          <p:cNvSpPr/>
          <p:nvPr/>
        </p:nvSpPr>
        <p:spPr>
          <a:xfrm>
            <a:off x="3093605" y="3769039"/>
            <a:ext cx="155575" cy="17462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984244" y="4071611"/>
            <a:ext cx="155575" cy="17462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01995" y="5448600"/>
            <a:ext cx="732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GB" sz="2800" dirty="0">
                <a:solidFill>
                  <a:srgbClr val="0070C0"/>
                </a:solidFill>
                <a:latin typeface="Calibri" panose="020F0502020204030204"/>
              </a:rPr>
              <a:t>231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2" grpId="0"/>
      <p:bldP spid="23" grpId="0" animBg="1"/>
      <p:bldP spid="24" grpId="0" animBg="1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FE3AC1-3309-41CC-8E32-B10580437376}"/>
              </a:ext>
            </a:extLst>
          </p:cNvPr>
          <p:cNvSpPr txBox="1"/>
          <p:nvPr/>
        </p:nvSpPr>
        <p:spPr>
          <a:xfrm>
            <a:off x="10422294" y="289249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Extension </a:t>
            </a:r>
          </a:p>
        </p:txBody>
      </p:sp>
    </p:spTree>
    <p:extLst>
      <p:ext uri="{BB962C8B-B14F-4D97-AF65-F5344CB8AC3E}">
        <p14:creationId xmlns:p14="http://schemas.microsoft.com/office/powerpoint/2010/main" val="3838186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Image result for protra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9749">
            <a:off x="3300823" y="983674"/>
            <a:ext cx="4284630" cy="236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protra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519" y="753541"/>
            <a:ext cx="4284630" cy="236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6076835" y="1892300"/>
            <a:ext cx="1190741" cy="10084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443139" y="1817632"/>
            <a:ext cx="633697" cy="10830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152873" y="2809816"/>
            <a:ext cx="155575" cy="17462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680668" y="2813418"/>
            <a:ext cx="155575" cy="17462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141869" y="1332969"/>
            <a:ext cx="192133" cy="20055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Image result for protra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71873">
            <a:off x="3192638" y="2754971"/>
            <a:ext cx="3801301" cy="209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protra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892" y="121911"/>
            <a:ext cx="3801301" cy="209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3568830" y="1534764"/>
            <a:ext cx="1268370" cy="4850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382472" y="2007864"/>
            <a:ext cx="186358" cy="8366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91512" y="4828979"/>
            <a:ext cx="7376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Which diagram or diagrams show the correct way to measure the angle?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61887" y="5698277"/>
            <a:ext cx="7376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What is the size of the angle?</a:t>
            </a:r>
          </a:p>
        </p:txBody>
      </p:sp>
      <p:pic>
        <p:nvPicPr>
          <p:cNvPr id="17" name="Picture 2" descr="Image result for protra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62610">
            <a:off x="6675501" y="1254319"/>
            <a:ext cx="3801301" cy="209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>
            <a:cxnSpLocks/>
          </p:cNvCxnSpPr>
          <p:nvPr/>
        </p:nvCxnSpPr>
        <p:spPr>
          <a:xfrm flipV="1">
            <a:off x="7751554" y="1611351"/>
            <a:ext cx="1309522" cy="5099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565196" y="2121348"/>
            <a:ext cx="186358" cy="8366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789252" y="2513494"/>
            <a:ext cx="1268370" cy="4850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 flipV="1">
            <a:off x="4616720" y="2998494"/>
            <a:ext cx="172532" cy="8366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923905" y="2109852"/>
            <a:ext cx="832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79940" y="1014441"/>
            <a:ext cx="832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60751" y="3984009"/>
            <a:ext cx="832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45326" y="5276653"/>
            <a:ext cx="2519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2800" dirty="0">
                <a:solidFill>
                  <a:srgbClr val="0070C0"/>
                </a:solidFill>
                <a:latin typeface="Calibri" panose="020F0502020204030204"/>
              </a:rPr>
              <a:t>B and C</a:t>
            </a:r>
          </a:p>
        </p:txBody>
      </p:sp>
      <p:sp>
        <p:nvSpPr>
          <p:cNvPr id="31" name="Oval 30"/>
          <p:cNvSpPr/>
          <p:nvPr/>
        </p:nvSpPr>
        <p:spPr>
          <a:xfrm>
            <a:off x="7335284" y="3488289"/>
            <a:ext cx="155575" cy="17462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8957250" y="1524039"/>
            <a:ext cx="155575" cy="17462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264762" y="2344344"/>
            <a:ext cx="155575" cy="17462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538933" y="3756211"/>
            <a:ext cx="155575" cy="17462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660407" y="5705329"/>
                <a:ext cx="8675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:r>
                  <a:rPr lang="en-GB" sz="2800" dirty="0">
                    <a:solidFill>
                      <a:srgbClr val="0070C0"/>
                    </a:solidFill>
                    <a:latin typeface="Calibri" panose="020F0502020204030204"/>
                  </a:rPr>
                  <a:t>124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800" dirty="0">
                  <a:solidFill>
                    <a:srgbClr val="0070C0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407" y="5705329"/>
                <a:ext cx="867545" cy="523220"/>
              </a:xfrm>
              <a:prstGeom prst="rect">
                <a:avLst/>
              </a:prstGeom>
              <a:blipFill>
                <a:blip r:embed="rId4"/>
                <a:stretch>
                  <a:fillRect l="-14789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8E4F8AC-1EF9-4C21-B8C4-773E23C4EDD0}"/>
              </a:ext>
            </a:extLst>
          </p:cNvPr>
          <p:cNvCxnSpPr>
            <a:cxnSpLocks/>
          </p:cNvCxnSpPr>
          <p:nvPr/>
        </p:nvCxnSpPr>
        <p:spPr>
          <a:xfrm flipH="1">
            <a:off x="9516481" y="1352437"/>
            <a:ext cx="127613" cy="67695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0F21579-73A4-44CB-8EF8-347A9F446F56}"/>
              </a:ext>
            </a:extLst>
          </p:cNvPr>
          <p:cNvCxnSpPr>
            <a:cxnSpLocks/>
          </p:cNvCxnSpPr>
          <p:nvPr/>
        </p:nvCxnSpPr>
        <p:spPr>
          <a:xfrm flipV="1">
            <a:off x="4312300" y="4845193"/>
            <a:ext cx="41857" cy="126708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8A3AD05F-F0A2-49AC-9700-BAC72752F2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7474" y="4837809"/>
            <a:ext cx="1779376" cy="15480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178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8" grpId="0"/>
      <p:bldP spid="31" grpId="0" animBg="1"/>
      <p:bldP spid="32" grpId="0" animBg="1"/>
      <p:bldP spid="33" grpId="0" animBg="1"/>
      <p:bldP spid="34" grpId="0" animBg="1"/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protra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747" y="415152"/>
            <a:ext cx="3801301" cy="209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284026" y="1587338"/>
            <a:ext cx="1268370" cy="7086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7552396" y="733898"/>
            <a:ext cx="0" cy="15621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13187" y="2565916"/>
            <a:ext cx="902367" cy="6537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414" y="3493087"/>
            <a:ext cx="1068258" cy="737720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2165685" y="334776"/>
            <a:ext cx="3377590" cy="2096656"/>
          </a:xfrm>
          <a:prstGeom prst="wedgeRoundRectCallou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Neither of the lines is lined up with the protractor’s baseline, so we cannot find the size of this angle.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296860" y="2907319"/>
            <a:ext cx="4957976" cy="1284120"/>
          </a:xfrm>
          <a:prstGeom prst="wedgeRoundRectCallout">
            <a:avLst>
              <a:gd name="adj1" fmla="val -60185"/>
              <a:gd name="adj2" fmla="val 34565"/>
              <a:gd name="adj3" fmla="val 16667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We don’t need to move the protractor – there’s a calculation we can perform!</a:t>
            </a:r>
          </a:p>
        </p:txBody>
      </p:sp>
      <p:sp>
        <p:nvSpPr>
          <p:cNvPr id="13" name="Oval 12"/>
          <p:cNvSpPr/>
          <p:nvPr/>
        </p:nvSpPr>
        <p:spPr>
          <a:xfrm>
            <a:off x="6021585" y="1393032"/>
            <a:ext cx="206094" cy="19430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50205" y="559901"/>
            <a:ext cx="204382" cy="19430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Arc 16"/>
          <p:cNvSpPr/>
          <p:nvPr/>
        </p:nvSpPr>
        <p:spPr>
          <a:xfrm rot="16993178">
            <a:off x="7150349" y="1907540"/>
            <a:ext cx="747085" cy="748599"/>
          </a:xfrm>
          <a:prstGeom prst="arc">
            <a:avLst>
              <a:gd name="adj1" fmla="val 17294986"/>
              <a:gd name="adj2" fmla="val 20936984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512592" y="4817163"/>
                <a:ext cx="156592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GB" sz="26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90 </a:t>
                </a:r>
                <a14:m>
                  <m:oMath xmlns:m="http://schemas.openxmlformats.org/officeDocument/2006/math">
                    <m:r>
                      <a:rPr lang="en-GB" sz="2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26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30 </a:t>
                </a:r>
                <a:r>
                  <a:rPr lang="en-GB" sz="26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</a:t>
                </a:r>
                <a:r>
                  <a:rPr lang="en-GB" sz="26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592" y="4817163"/>
                <a:ext cx="1565922" cy="492443"/>
              </a:xfrm>
              <a:prstGeom prst="rect">
                <a:avLst/>
              </a:prstGeom>
              <a:blipFill>
                <a:blip r:embed="rId6"/>
                <a:stretch>
                  <a:fillRect l="-7004" t="-13580" r="-6615" b="-32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996782" y="4817162"/>
                <a:ext cx="68480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:r>
                  <a:rPr lang="en-GB" sz="2800" dirty="0">
                    <a:solidFill>
                      <a:srgbClr val="0070C0"/>
                    </a:solidFill>
                    <a:latin typeface="Calibri" panose="020F0502020204030204"/>
                  </a:rPr>
                  <a:t>60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800" dirty="0">
                  <a:solidFill>
                    <a:srgbClr val="0070C0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782" y="4817162"/>
                <a:ext cx="684803" cy="523220"/>
              </a:xfrm>
              <a:prstGeom prst="rect">
                <a:avLst/>
              </a:prstGeom>
              <a:blipFill>
                <a:blip r:embed="rId7"/>
                <a:stretch>
                  <a:fillRect l="-18750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1057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7" grpId="0" animBg="1"/>
      <p:bldP spid="19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H="1">
            <a:off x="5546440" y="2516269"/>
            <a:ext cx="507307" cy="149116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053747" y="1111828"/>
            <a:ext cx="1" cy="141829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Image result for protra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03524" y="1121293"/>
            <a:ext cx="3801301" cy="209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65990" y="4318653"/>
            <a:ext cx="7376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Describe how this protractor is being used incorrectly.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65990" y="5200180"/>
            <a:ext cx="72723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2800" dirty="0">
                <a:solidFill>
                  <a:srgbClr val="0070C0"/>
                </a:solidFill>
                <a:latin typeface="Calibri" panose="020F0502020204030204"/>
              </a:rPr>
              <a:t>The origin of the protractor is not placed at </a:t>
            </a:r>
          </a:p>
          <a:p>
            <a:pPr defTabSz="457200">
              <a:defRPr/>
            </a:pPr>
            <a:r>
              <a:rPr lang="en-GB" sz="2800" dirty="0">
                <a:solidFill>
                  <a:srgbClr val="0070C0"/>
                </a:solidFill>
                <a:latin typeface="Calibri" panose="020F0502020204030204"/>
              </a:rPr>
              <a:t>the vertex.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467248" y="3474478"/>
                <a:ext cx="8675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:r>
                  <a:rPr lang="en-GB" sz="2800" dirty="0">
                    <a:solidFill>
                      <a:srgbClr val="0070C0"/>
                    </a:solidFill>
                    <a:latin typeface="Calibri" panose="020F0502020204030204"/>
                  </a:rPr>
                  <a:t>161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800" dirty="0">
                  <a:solidFill>
                    <a:srgbClr val="0070C0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248" y="3474478"/>
                <a:ext cx="867545" cy="523220"/>
              </a:xfrm>
              <a:prstGeom prst="rect">
                <a:avLst/>
              </a:prstGeom>
              <a:blipFill>
                <a:blip r:embed="rId4"/>
                <a:stretch>
                  <a:fillRect l="-14789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8574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6 L -0.00035 0.052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mage result for protra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0268">
            <a:off x="2240237" y="1113882"/>
            <a:ext cx="5490326" cy="302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733800" y="3322316"/>
            <a:ext cx="1747012" cy="4290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480812" y="2893236"/>
            <a:ext cx="1965016" cy="8581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 rot="8826101">
            <a:off x="5221062" y="3490025"/>
            <a:ext cx="514674" cy="515717"/>
          </a:xfrm>
          <a:prstGeom prst="arc">
            <a:avLst>
              <a:gd name="adj1" fmla="val 11634115"/>
              <a:gd name="adj2" fmla="val 2583845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651148" y="3225163"/>
            <a:ext cx="178730" cy="194307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047040" y="2864950"/>
                <a:ext cx="8675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:r>
                  <a:rPr lang="en-GB" sz="2800" dirty="0">
                    <a:solidFill>
                      <a:srgbClr val="ED7D31"/>
                    </a:solidFill>
                    <a:latin typeface="Calibri" panose="020F0502020204030204"/>
                  </a:rPr>
                  <a:t>143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ED7D3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800" dirty="0">
                  <a:solidFill>
                    <a:srgbClr val="ED7D31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040" y="2864950"/>
                <a:ext cx="867545" cy="523220"/>
              </a:xfrm>
              <a:prstGeom prst="rect">
                <a:avLst/>
              </a:prstGeom>
              <a:blipFill>
                <a:blip r:embed="rId4"/>
                <a:stretch>
                  <a:fillRect l="-14789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14"/>
          <p:cNvSpPr/>
          <p:nvPr/>
        </p:nvSpPr>
        <p:spPr>
          <a:xfrm rot="18355208">
            <a:off x="5208372" y="3453711"/>
            <a:ext cx="531579" cy="532656"/>
          </a:xfrm>
          <a:prstGeom prst="arc">
            <a:avLst>
              <a:gd name="adj1" fmla="val 14710364"/>
              <a:gd name="adj2" fmla="val 2001109"/>
            </a:avLst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934411" y="5224833"/>
                <a:ext cx="209513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GB" sz="26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360 </a:t>
                </a:r>
                <a14:m>
                  <m:oMath xmlns:m="http://schemas.openxmlformats.org/officeDocument/2006/math">
                    <m:r>
                      <a:rPr lang="en-GB" sz="2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26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143 </a:t>
                </a:r>
                <a:r>
                  <a:rPr lang="en-GB" sz="26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</a:t>
                </a:r>
                <a:r>
                  <a:rPr lang="en-GB" sz="26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411" y="5224833"/>
                <a:ext cx="2095136" cy="492443"/>
              </a:xfrm>
              <a:prstGeom prst="rect">
                <a:avLst/>
              </a:prstGeom>
              <a:blipFill>
                <a:blip r:embed="rId5"/>
                <a:stretch>
                  <a:fillRect l="-5233" t="-13580" b="-32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129379" y="320409"/>
            <a:ext cx="35199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360⁰</a:t>
            </a:r>
          </a:p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 full turn.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746269" y="5209443"/>
                <a:ext cx="8675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:r>
                  <a:rPr lang="en-GB" sz="2800" dirty="0">
                    <a:solidFill>
                      <a:srgbClr val="0070C0"/>
                    </a:solidFill>
                    <a:latin typeface="Calibri" panose="020F0502020204030204"/>
                  </a:rPr>
                  <a:t>217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800" dirty="0">
                  <a:solidFill>
                    <a:srgbClr val="0070C0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269" y="5209443"/>
                <a:ext cx="867545" cy="523220"/>
              </a:xfrm>
              <a:prstGeom prst="rect">
                <a:avLst/>
              </a:prstGeom>
              <a:blipFill>
                <a:blip r:embed="rId6"/>
                <a:stretch>
                  <a:fillRect l="-14789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 rot="5400000">
            <a:off x="7118977" y="3440790"/>
            <a:ext cx="2304258" cy="2438840"/>
            <a:chOff x="268171" y="249049"/>
            <a:chExt cx="2498576" cy="2448272"/>
          </a:xfrm>
        </p:grpSpPr>
        <p:sp>
          <p:nvSpPr>
            <p:cNvPr id="20" name="Oval 19"/>
            <p:cNvSpPr/>
            <p:nvPr/>
          </p:nvSpPr>
          <p:spPr>
            <a:xfrm>
              <a:off x="1081963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68171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23" name="Straight Connector 22"/>
            <p:cNvCxnSpPr>
              <a:stCxn id="20" idx="3"/>
            </p:cNvCxnSpPr>
            <p:nvPr/>
          </p:nvCxnSpPr>
          <p:spPr>
            <a:xfrm flipH="1">
              <a:off x="844235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20" idx="5"/>
            </p:cNvCxnSpPr>
            <p:nvPr/>
          </p:nvCxnSpPr>
          <p:spPr>
            <a:xfrm>
              <a:off x="1862452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8634706" y="4413956"/>
                <a:ext cx="8675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360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4706" y="4413956"/>
                <a:ext cx="867545" cy="523220"/>
              </a:xfrm>
              <a:prstGeom prst="rect">
                <a:avLst/>
              </a:prstGeom>
              <a:blipFill>
                <a:blip r:embed="rId7"/>
                <a:stretch>
                  <a:fillRect l="-13986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7092381" y="3649168"/>
                <a:ext cx="8675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143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381" y="3649168"/>
                <a:ext cx="867545" cy="523220"/>
              </a:xfrm>
              <a:prstGeom prst="rect">
                <a:avLst/>
              </a:prstGeom>
              <a:blipFill>
                <a:blip r:embed="rId8"/>
                <a:stretch>
                  <a:fillRect l="-13986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7345019" y="5150508"/>
            <a:ext cx="351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?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86D1E98-C0BC-4BF6-B6BD-A5FCF5E00632}"/>
              </a:ext>
            </a:extLst>
          </p:cNvPr>
          <p:cNvCxnSpPr>
            <a:cxnSpLocks/>
          </p:cNvCxnSpPr>
          <p:nvPr/>
        </p:nvCxnSpPr>
        <p:spPr>
          <a:xfrm>
            <a:off x="2568915" y="3074504"/>
            <a:ext cx="240547" cy="52056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17" grpId="0"/>
      <p:bldP spid="19" grpId="0"/>
      <p:bldP spid="25" grpId="0"/>
      <p:bldP spid="26" grpId="0"/>
      <p:bldP spid="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4180B0B-85CB-4A72-90CC-7A8C0AADF3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835"/>
          <a:stretch/>
        </p:blipFill>
        <p:spPr>
          <a:xfrm>
            <a:off x="625778" y="523391"/>
            <a:ext cx="4043494" cy="29056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445103-025C-4ED4-8AB9-4BBDE4A3FA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28"/>
          <a:stretch/>
        </p:blipFill>
        <p:spPr>
          <a:xfrm>
            <a:off x="3491447" y="3843346"/>
            <a:ext cx="8165284" cy="29056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04BF50-A42D-4986-906C-9A2AFCD8FAB7}"/>
              </a:ext>
            </a:extLst>
          </p:cNvPr>
          <p:cNvSpPr txBox="1"/>
          <p:nvPr/>
        </p:nvSpPr>
        <p:spPr>
          <a:xfrm>
            <a:off x="5127212" y="951722"/>
            <a:ext cx="2446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Write answers in books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76394E-7A87-435F-A13C-242AD6996226}"/>
              </a:ext>
            </a:extLst>
          </p:cNvPr>
          <p:cNvSpPr txBox="1"/>
          <p:nvPr/>
        </p:nvSpPr>
        <p:spPr>
          <a:xfrm>
            <a:off x="214604" y="4906211"/>
            <a:ext cx="3127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Write answers on sheets</a:t>
            </a:r>
          </a:p>
          <a:p>
            <a:endParaRPr lang="en-GB" dirty="0"/>
          </a:p>
          <a:p>
            <a:r>
              <a:rPr lang="en-GB" dirty="0"/>
              <a:t>Can complete in choice order </a:t>
            </a:r>
          </a:p>
        </p:txBody>
      </p:sp>
    </p:spTree>
    <p:extLst>
      <p:ext uri="{BB962C8B-B14F-4D97-AF65-F5344CB8AC3E}">
        <p14:creationId xmlns:p14="http://schemas.microsoft.com/office/powerpoint/2010/main" val="4194024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1154" y="0"/>
            <a:ext cx="784687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6) What type of angle is this? </a:t>
            </a:r>
          </a:p>
          <a:p>
            <a:pPr defTabSz="457200">
              <a:defRPr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7)What could the size of this angle be?</a:t>
            </a:r>
          </a:p>
          <a:p>
            <a:pPr defTabSz="457200"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A			B			C			D			</a:t>
            </a:r>
          </a:p>
          <a:p>
            <a:pPr defTabSz="457200">
              <a:defRPr/>
            </a:pPr>
            <a:endParaRPr lang="en-GB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defTabSz="457200">
              <a:buFontTx/>
              <a:buAutoNum type="arabicParenR"/>
              <a:defRPr/>
            </a:pPr>
            <a:endParaRPr lang="en-GB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defTabSz="457200">
              <a:buFontTx/>
              <a:buAutoNum type="arabicParenR"/>
              <a:defRPr/>
            </a:pPr>
            <a:endParaRPr lang="en-GB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8)	Complete the part-whole models. </a:t>
            </a:r>
          </a:p>
          <a:p>
            <a:pPr marL="457200" indent="-457200" defTabSz="457200">
              <a:buFontTx/>
              <a:buAutoNum type="arabicParenR"/>
              <a:defRPr/>
            </a:pP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defRPr/>
            </a:pP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defRPr/>
            </a:pP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E3CE746-1EA4-4B0F-88CC-E48D9D9F33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393" y="3515978"/>
            <a:ext cx="2077898" cy="20801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A3C17F3-E1CA-4B19-8E8B-A4AB4DE01D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03" y="3504463"/>
            <a:ext cx="2077898" cy="20801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F5BA84-FE91-4D5B-8070-5D0E6E9820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21813" y="3476952"/>
            <a:ext cx="2077898" cy="208014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F955679-2B61-4EB1-AD1A-15C857532ADB}"/>
              </a:ext>
            </a:extLst>
          </p:cNvPr>
          <p:cNvSpPr txBox="1"/>
          <p:nvPr/>
        </p:nvSpPr>
        <p:spPr>
          <a:xfrm>
            <a:off x="3206361" y="3685148"/>
            <a:ext cx="809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180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5FEB26-EF5D-4067-AA16-FB04C78F3985}"/>
              </a:ext>
            </a:extLst>
          </p:cNvPr>
          <p:cNvSpPr txBox="1"/>
          <p:nvPr/>
        </p:nvSpPr>
        <p:spPr>
          <a:xfrm>
            <a:off x="5560604" y="3685148"/>
            <a:ext cx="809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360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BB7F9F-8624-4BBB-8CEA-0CDDCE7EC1E5}"/>
              </a:ext>
            </a:extLst>
          </p:cNvPr>
          <p:cNvSpPr txBox="1"/>
          <p:nvPr/>
        </p:nvSpPr>
        <p:spPr>
          <a:xfrm>
            <a:off x="8605017" y="3684850"/>
            <a:ext cx="809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318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91BE0C-0DE8-458D-8622-98CC631BA784}"/>
              </a:ext>
            </a:extLst>
          </p:cNvPr>
          <p:cNvSpPr txBox="1"/>
          <p:nvPr/>
        </p:nvSpPr>
        <p:spPr>
          <a:xfrm>
            <a:off x="8693267" y="4832755"/>
            <a:ext cx="809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42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B3D6DB-B07D-4EB1-97A5-DF0B9C1AADEF}"/>
              </a:ext>
            </a:extLst>
          </p:cNvPr>
          <p:cNvSpPr txBox="1"/>
          <p:nvPr/>
        </p:nvSpPr>
        <p:spPr>
          <a:xfrm>
            <a:off x="6194604" y="4876775"/>
            <a:ext cx="809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166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B337C5-710F-4534-A2AD-3BD779309D44}"/>
              </a:ext>
            </a:extLst>
          </p:cNvPr>
          <p:cNvSpPr txBox="1"/>
          <p:nvPr/>
        </p:nvSpPr>
        <p:spPr>
          <a:xfrm>
            <a:off x="2688838" y="4876775"/>
            <a:ext cx="809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27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96000" y="-69651"/>
            <a:ext cx="11228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Acute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061065" y="1182347"/>
            <a:ext cx="1014116" cy="49005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186209" y="1182347"/>
            <a:ext cx="1014116" cy="49005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03759" y="4907405"/>
            <a:ext cx="1122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14318" y="4889499"/>
            <a:ext cx="1122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392087" y="4255412"/>
            <a:ext cx="1122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360</a:t>
            </a: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754C1C3B-623C-405E-8227-1A87517C950E}"/>
              </a:ext>
            </a:extLst>
          </p:cNvPr>
          <p:cNvSpPr/>
          <p:nvPr/>
        </p:nvSpPr>
        <p:spPr>
          <a:xfrm rot="11849619">
            <a:off x="11070781" y="275206"/>
            <a:ext cx="621022" cy="622280"/>
          </a:xfrm>
          <a:prstGeom prst="arc">
            <a:avLst>
              <a:gd name="adj1" fmla="val 17243732"/>
              <a:gd name="adj2" fmla="val 21239392"/>
            </a:avLst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4A300BC-0F11-42CC-9BA2-8EC71467D4AF}"/>
              </a:ext>
            </a:extLst>
          </p:cNvPr>
          <p:cNvCxnSpPr/>
          <p:nvPr/>
        </p:nvCxnSpPr>
        <p:spPr>
          <a:xfrm rot="6234273" flipH="1" flipV="1">
            <a:off x="10394348" y="645522"/>
            <a:ext cx="1149624" cy="8135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34BF59B-E70C-4A3C-88AD-D48AAE12E4A8}"/>
              </a:ext>
            </a:extLst>
          </p:cNvPr>
          <p:cNvCxnSpPr/>
          <p:nvPr/>
        </p:nvCxnSpPr>
        <p:spPr>
          <a:xfrm flipH="1" flipV="1">
            <a:off x="10006129" y="396591"/>
            <a:ext cx="1496034" cy="1819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B16BF6B7-49AF-4A7B-BA5F-4B03D7D8E1C2}"/>
              </a:ext>
            </a:extLst>
          </p:cNvPr>
          <p:cNvSpPr txBox="1"/>
          <p:nvPr/>
        </p:nvSpPr>
        <p:spPr>
          <a:xfrm>
            <a:off x="4260399" y="1269591"/>
            <a:ext cx="753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47⁰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35B642C-EF77-463E-89EA-8899C678EB6A}"/>
              </a:ext>
            </a:extLst>
          </p:cNvPr>
          <p:cNvSpPr txBox="1"/>
          <p:nvPr/>
        </p:nvSpPr>
        <p:spPr>
          <a:xfrm>
            <a:off x="5702446" y="1248888"/>
            <a:ext cx="1084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147⁰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0C8C8B2-DE67-4551-9532-AFE8FD2FAD00}"/>
              </a:ext>
            </a:extLst>
          </p:cNvPr>
          <p:cNvSpPr txBox="1"/>
          <p:nvPr/>
        </p:nvSpPr>
        <p:spPr>
          <a:xfrm>
            <a:off x="7082365" y="1277371"/>
            <a:ext cx="789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90⁰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7986555-E35D-491E-A45A-9835343507AB}"/>
              </a:ext>
            </a:extLst>
          </p:cNvPr>
          <p:cNvSpPr txBox="1"/>
          <p:nvPr/>
        </p:nvSpPr>
        <p:spPr>
          <a:xfrm>
            <a:off x="8400454" y="1269591"/>
            <a:ext cx="753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68⁰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554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" grpId="0" animBg="1"/>
      <p:bldP spid="30" grpId="0" animBg="1"/>
      <p:bldP spid="32" grpId="0"/>
      <p:bldP spid="33" grpId="0"/>
      <p:bldP spid="3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6E8F305-0307-4ABA-BC3F-9C5C8F5E6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19" y="1738370"/>
            <a:ext cx="11091961" cy="338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338728-D0B9-405D-ABA8-819C7E64944D}"/>
              </a:ext>
            </a:extLst>
          </p:cNvPr>
          <p:cNvSpPr txBox="1"/>
          <p:nvPr/>
        </p:nvSpPr>
        <p:spPr>
          <a:xfrm>
            <a:off x="379141" y="423746"/>
            <a:ext cx="12266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Comic Sans MS" panose="030F0702030302020204" pitchFamily="66" charset="0"/>
              </a:rPr>
              <a:t>1. </a:t>
            </a:r>
          </a:p>
        </p:txBody>
      </p:sp>
    </p:spTree>
    <p:extLst>
      <p:ext uri="{BB962C8B-B14F-4D97-AF65-F5344CB8AC3E}">
        <p14:creationId xmlns:p14="http://schemas.microsoft.com/office/powerpoint/2010/main" val="27574304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est bike tricks: 6 world-first stunts to watch">
            <a:extLst>
              <a:ext uri="{FF2B5EF4-FFF2-40B4-BE49-F238E27FC236}">
                <a16:creationId xmlns:a16="http://schemas.microsoft.com/office/drawing/2014/main" id="{EC2BDEF4-61F8-4211-A873-8A3065794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113" y="512059"/>
            <a:ext cx="8920976" cy="583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2A4B70-ED3E-42D0-A3DA-36E8F7831861}"/>
              </a:ext>
            </a:extLst>
          </p:cNvPr>
          <p:cNvSpPr txBox="1"/>
          <p:nvPr/>
        </p:nvSpPr>
        <p:spPr>
          <a:xfrm>
            <a:off x="379141" y="423746"/>
            <a:ext cx="12266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Comic Sans MS" panose="030F0702030302020204" pitchFamily="66" charset="0"/>
              </a:rPr>
              <a:t>2. </a:t>
            </a:r>
          </a:p>
        </p:txBody>
      </p:sp>
    </p:spTree>
    <p:extLst>
      <p:ext uri="{BB962C8B-B14F-4D97-AF65-F5344CB8AC3E}">
        <p14:creationId xmlns:p14="http://schemas.microsoft.com/office/powerpoint/2010/main" val="38664255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0BC1E7-EDEF-4226-8433-BA2E84FC0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07" y="403831"/>
            <a:ext cx="6182195" cy="44915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ECB10E-C6DB-4736-B95C-DB259A098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034" y="895194"/>
            <a:ext cx="4760431" cy="57855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AEE336-EDD2-46A0-8906-C29CD737516E}"/>
              </a:ext>
            </a:extLst>
          </p:cNvPr>
          <p:cNvSpPr txBox="1"/>
          <p:nvPr/>
        </p:nvSpPr>
        <p:spPr>
          <a:xfrm>
            <a:off x="278780" y="5107259"/>
            <a:ext cx="12266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Comic Sans MS" panose="030F0702030302020204" pitchFamily="66" charset="0"/>
              </a:rPr>
              <a:t>3. </a:t>
            </a:r>
          </a:p>
        </p:txBody>
      </p:sp>
    </p:spTree>
    <p:extLst>
      <p:ext uri="{BB962C8B-B14F-4D97-AF65-F5344CB8AC3E}">
        <p14:creationId xmlns:p14="http://schemas.microsoft.com/office/powerpoint/2010/main" val="27010234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4B4F7F-6C5C-46C7-A595-DB0269451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976645" y="-2571698"/>
            <a:ext cx="3751668" cy="112814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82DD35-00D7-4A1D-80D1-9DB8C99ECA76}"/>
              </a:ext>
            </a:extLst>
          </p:cNvPr>
          <p:cNvSpPr txBox="1"/>
          <p:nvPr/>
        </p:nvSpPr>
        <p:spPr>
          <a:xfrm rot="16200000">
            <a:off x="245328" y="5363736"/>
            <a:ext cx="12266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Comic Sans MS" panose="030F0702030302020204" pitchFamily="66" charset="0"/>
              </a:rPr>
              <a:t>4. </a:t>
            </a:r>
          </a:p>
        </p:txBody>
      </p:sp>
    </p:spTree>
    <p:extLst>
      <p:ext uri="{BB962C8B-B14F-4D97-AF65-F5344CB8AC3E}">
        <p14:creationId xmlns:p14="http://schemas.microsoft.com/office/powerpoint/2010/main" val="5600478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w to do a rodeo flip on a surfboard">
            <a:extLst>
              <a:ext uri="{FF2B5EF4-FFF2-40B4-BE49-F238E27FC236}">
                <a16:creationId xmlns:a16="http://schemas.microsoft.com/office/drawing/2014/main" id="{4AADC7B3-DB41-4B87-AD63-65B6113E5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21" y="720859"/>
            <a:ext cx="10567385" cy="557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B8E6DF-F8B6-45A0-8AD8-DBFBB3E4BDF0}"/>
              </a:ext>
            </a:extLst>
          </p:cNvPr>
          <p:cNvSpPr txBox="1"/>
          <p:nvPr/>
        </p:nvSpPr>
        <p:spPr>
          <a:xfrm>
            <a:off x="44603" y="-78059"/>
            <a:ext cx="12266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Comic Sans MS" panose="030F0702030302020204" pitchFamily="66" charset="0"/>
              </a:rPr>
              <a:t>5. </a:t>
            </a:r>
          </a:p>
        </p:txBody>
      </p:sp>
    </p:spTree>
    <p:extLst>
      <p:ext uri="{BB962C8B-B14F-4D97-AF65-F5344CB8AC3E}">
        <p14:creationId xmlns:p14="http://schemas.microsoft.com/office/powerpoint/2010/main" val="37107221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earn how to take Sequence Shots | Sport Photo Gallery Specials - Sports  Photos, Pictures &amp;amp; Prints">
            <a:extLst>
              <a:ext uri="{FF2B5EF4-FFF2-40B4-BE49-F238E27FC236}">
                <a16:creationId xmlns:a16="http://schemas.microsoft.com/office/drawing/2014/main" id="{3CA2D8C8-03CC-47C9-9933-EF4EB92EB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20" y="955287"/>
            <a:ext cx="11850959" cy="405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F59516-7471-4420-9C4E-E5B656D00D2B}"/>
              </a:ext>
            </a:extLst>
          </p:cNvPr>
          <p:cNvSpPr txBox="1"/>
          <p:nvPr/>
        </p:nvSpPr>
        <p:spPr>
          <a:xfrm>
            <a:off x="170520" y="0"/>
            <a:ext cx="12266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Comic Sans MS" panose="030F0702030302020204" pitchFamily="66" charset="0"/>
              </a:rPr>
              <a:t>6. </a:t>
            </a:r>
          </a:p>
        </p:txBody>
      </p:sp>
    </p:spTree>
    <p:extLst>
      <p:ext uri="{BB962C8B-B14F-4D97-AF65-F5344CB8AC3E}">
        <p14:creationId xmlns:p14="http://schemas.microsoft.com/office/powerpoint/2010/main" val="19805345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F97EF3-274F-4D8E-8EA6-14C024847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137" y="0"/>
            <a:ext cx="548726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417735-AD3C-485C-BA06-277A38447750}"/>
              </a:ext>
            </a:extLst>
          </p:cNvPr>
          <p:cNvSpPr txBox="1"/>
          <p:nvPr/>
        </p:nvSpPr>
        <p:spPr>
          <a:xfrm>
            <a:off x="133815" y="200722"/>
            <a:ext cx="12266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Comic Sans MS" panose="030F0702030302020204" pitchFamily="66" charset="0"/>
              </a:rPr>
              <a:t>7. </a:t>
            </a:r>
          </a:p>
        </p:txBody>
      </p:sp>
    </p:spTree>
    <p:extLst>
      <p:ext uri="{BB962C8B-B14F-4D97-AF65-F5344CB8AC3E}">
        <p14:creationId xmlns:p14="http://schemas.microsoft.com/office/powerpoint/2010/main" val="38852635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48BAC8EC-B437-49E7-9790-CFA1DD0E61BE}" type="slidenum">
              <a:rPr lang="en-GB">
                <a:solidFill>
                  <a:srgbClr val="E7E6E6">
                    <a:lumMod val="75000"/>
                  </a:srgbClr>
                </a:solidFill>
              </a:rPr>
              <a:pPr defTabSz="457200">
                <a:defRPr/>
              </a:pPr>
              <a:t>37</a:t>
            </a:fld>
            <a:endParaRPr lang="en-GB" dirty="0">
              <a:solidFill>
                <a:srgbClr val="E7E6E6">
                  <a:lumMod val="75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2551" y="736901"/>
            <a:ext cx="80562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Gill Sans MT" panose="020B0502020104020203" pitchFamily="34" charset="0"/>
              </a:rPr>
              <a:t>Here are five angles. There are two pairs of identically sized angles and one odd one out.</a:t>
            </a:r>
          </a:p>
          <a:p>
            <a:endParaRPr lang="en-US" sz="2800" dirty="0">
              <a:latin typeface="Gill Sans MT" panose="020B0502020104020203" pitchFamily="34" charset="0"/>
            </a:endParaRPr>
          </a:p>
          <a:p>
            <a:r>
              <a:rPr lang="en-US" sz="2800" dirty="0">
                <a:latin typeface="Gill Sans MT" panose="020B0502020104020203" pitchFamily="34" charset="0"/>
              </a:rPr>
              <a:t>Which angle is the odd one out?</a:t>
            </a:r>
          </a:p>
          <a:p>
            <a:r>
              <a:rPr lang="en-US" sz="2800" dirty="0">
                <a:latin typeface="Gill Sans MT" panose="020B0502020104020203" pitchFamily="34" charset="0"/>
              </a:rPr>
              <a:t>Explain your reason.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431388" y="3186510"/>
            <a:ext cx="3356520" cy="3187442"/>
            <a:chOff x="5420360" y="1789747"/>
            <a:chExt cx="2667000" cy="271462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20360" y="1789747"/>
              <a:ext cx="2667000" cy="2714625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7278959" y="1899238"/>
              <a:ext cx="702447" cy="692514"/>
              <a:chOff x="7278959" y="2240189"/>
              <a:chExt cx="702447" cy="692514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 flipV="1">
                <a:off x="7278959" y="2240189"/>
                <a:ext cx="0" cy="69251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7278959" y="2932703"/>
                <a:ext cx="702447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5478616" y="2054407"/>
              <a:ext cx="702447" cy="555080"/>
              <a:chOff x="5837260" y="2052819"/>
              <a:chExt cx="702447" cy="555080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flipV="1">
                <a:off x="5837260" y="2052819"/>
                <a:ext cx="512399" cy="55508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5837260" y="2590164"/>
                <a:ext cx="702447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 rot="10800000">
              <a:off x="5478616" y="3289610"/>
              <a:ext cx="1116499" cy="725177"/>
              <a:chOff x="5837258" y="1882722"/>
              <a:chExt cx="1116499" cy="725177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rot="10800000" flipH="1">
                <a:off x="5837258" y="1882722"/>
                <a:ext cx="765276" cy="72517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0800000" flipH="1" flipV="1">
                <a:off x="5837259" y="2590163"/>
                <a:ext cx="1116498" cy="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 rot="7996962">
              <a:off x="6579661" y="2454009"/>
              <a:ext cx="651294" cy="656782"/>
              <a:chOff x="7104735" y="2458943"/>
              <a:chExt cx="651294" cy="656782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rot="13371823">
                <a:off x="7104735" y="2458943"/>
                <a:ext cx="360192" cy="40537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3603038" flipH="1">
                <a:off x="7367649" y="2727344"/>
                <a:ext cx="372306" cy="40445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Connector 11"/>
            <p:cNvCxnSpPr/>
            <p:nvPr/>
          </p:nvCxnSpPr>
          <p:spPr>
            <a:xfrm flipH="1">
              <a:off x="6212477" y="3674814"/>
              <a:ext cx="1066482" cy="69972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296539" y="3666178"/>
              <a:ext cx="684867" cy="71532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734815" y="2609487"/>
              <a:ext cx="302050" cy="314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Gill Sans MT" panose="020B0502020104020203" pitchFamily="34" charset="0"/>
                </a:rPr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52274" y="2609487"/>
              <a:ext cx="302050" cy="314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Gill Sans MT" panose="020B0502020104020203" pitchFamily="34" charset="0"/>
                </a:rPr>
                <a:t>b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55052" y="2224283"/>
              <a:ext cx="302050" cy="314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Gill Sans MT" panose="020B0502020104020203" pitchFamily="34" charset="0"/>
                </a:rPr>
                <a:t>c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10427" y="3347855"/>
              <a:ext cx="302050" cy="314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Gill Sans MT" panose="020B0502020104020203" pitchFamily="34" charset="0"/>
                </a:rPr>
                <a:t>d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04027" y="3661723"/>
              <a:ext cx="302050" cy="314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Gill Sans MT" panose="020B0502020104020203" pitchFamily="34" charset="0"/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69817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48BAC8EC-B437-49E7-9790-CFA1DD0E61BE}" type="slidenum">
              <a:rPr lang="en-GB">
                <a:solidFill>
                  <a:srgbClr val="E7E6E6">
                    <a:lumMod val="75000"/>
                  </a:srgbClr>
                </a:solidFill>
              </a:rPr>
              <a:pPr defTabSz="457200">
                <a:defRPr/>
              </a:pPr>
              <a:t>38</a:t>
            </a:fld>
            <a:endParaRPr lang="en-GB" dirty="0">
              <a:solidFill>
                <a:srgbClr val="E7E6E6">
                  <a:lumMod val="75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2551" y="736901"/>
            <a:ext cx="8056280" cy="4505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GB" sz="3600" b="1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Always, sometimes or never true?</a:t>
            </a:r>
          </a:p>
          <a:p>
            <a:pPr>
              <a:lnSpc>
                <a:spcPct val="107000"/>
              </a:lnSpc>
            </a:pPr>
            <a:endParaRPr lang="en-GB" sz="4000" b="1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itchFamily="34" charset="0"/>
              <a:buChar char="•"/>
            </a:pPr>
            <a:r>
              <a:rPr lang="en-GB" sz="32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I turn from North-East to North-West, I have turned 90˚</a:t>
            </a:r>
          </a:p>
          <a:p>
            <a:pPr marL="285750" indent="-285750">
              <a:lnSpc>
                <a:spcPct val="107000"/>
              </a:lnSpc>
              <a:buFont typeface="Arial" pitchFamily="34" charset="0"/>
              <a:buChar char="•"/>
            </a:pPr>
            <a:r>
              <a:rPr lang="en-GB" sz="32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I turn from East to North-West, I will have turned through an obtuse angle.</a:t>
            </a:r>
          </a:p>
          <a:p>
            <a:pPr marL="285750" indent="-285750">
              <a:lnSpc>
                <a:spcPct val="107000"/>
              </a:lnSpc>
              <a:buFont typeface="Arial" pitchFamily="34" charset="0"/>
              <a:buChar char="•"/>
            </a:pPr>
            <a:r>
              <a:rPr lang="en-GB" sz="32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I turn from South-West to South, my turn will be larger than 350˚</a:t>
            </a:r>
          </a:p>
        </p:txBody>
      </p:sp>
    </p:spTree>
    <p:extLst>
      <p:ext uri="{BB962C8B-B14F-4D97-AF65-F5344CB8AC3E}">
        <p14:creationId xmlns:p14="http://schemas.microsoft.com/office/powerpoint/2010/main" val="5820177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48BAC8EC-B437-49E7-9790-CFA1DD0E61BE}" type="slidenum">
              <a:rPr lang="en-GB">
                <a:solidFill>
                  <a:srgbClr val="E7E6E6">
                    <a:lumMod val="75000"/>
                  </a:srgbClr>
                </a:solidFill>
              </a:rPr>
              <a:pPr defTabSz="457200">
                <a:defRPr/>
              </a:pPr>
              <a:t>39</a:t>
            </a:fld>
            <a:endParaRPr lang="en-GB" dirty="0">
              <a:solidFill>
                <a:srgbClr val="E7E6E6">
                  <a:lumMod val="75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32551" y="736901"/>
                <a:ext cx="8056280" cy="32932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000" b="1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Always, Sometimes, Never.</a:t>
                </a:r>
              </a:p>
              <a:p>
                <a:pPr algn="ctr"/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algn="ctr"/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algn="ctr"/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algn="ctr"/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W to S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90 degrees</a:t>
                </a:r>
              </a:p>
              <a:p>
                <a:pPr algn="ctr"/>
                <a:r>
                  <a:rPr lang="en-US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NE to SW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180 degrees</a:t>
                </a:r>
              </a:p>
              <a:p>
                <a:pPr algn="ctr"/>
                <a:r>
                  <a:rPr lang="en-US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E to SE in a clockwise direction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charset="0"/>
                      </a:rPr>
                      <m:t>&gt;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90°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551" y="736901"/>
                <a:ext cx="8056280" cy="3293209"/>
              </a:xfrm>
              <a:prstGeom prst="rect">
                <a:avLst/>
              </a:prstGeom>
              <a:blipFill>
                <a:blip r:embed="rId3"/>
                <a:stretch>
                  <a:fillRect l="-2648" t="-3333" b="-42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2950243" y="2542440"/>
            <a:ext cx="6134974" cy="1551751"/>
          </a:xfrm>
          <a:prstGeom prst="roundRect">
            <a:avLst/>
          </a:prstGeom>
          <a:solidFill>
            <a:schemeClr val="accent5">
              <a:alpha val="2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99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10682" y="2303824"/>
            <a:ext cx="480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645600" y="529042"/>
            <a:ext cx="1556511" cy="18879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920819" y="7620"/>
            <a:ext cx="1366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Swings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5718401" y="2724591"/>
            <a:ext cx="1377434" cy="10818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95835" y="3590812"/>
            <a:ext cx="1405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See-saw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35086" y="3544785"/>
            <a:ext cx="2656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Climbing frame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82625" y="1265344"/>
            <a:ext cx="952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Slide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687197" y="1870694"/>
            <a:ext cx="667132" cy="5462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634867" y="2731797"/>
            <a:ext cx="719462" cy="8879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91512" y="4121237"/>
            <a:ext cx="4247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Alex is at point A.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91512" y="4727741"/>
            <a:ext cx="4247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She is facing the slide.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91513" y="5188585"/>
            <a:ext cx="6924551" cy="95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After turning 90⁰ anti-clockwise, what is she facing? 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4775201" y="1942274"/>
            <a:ext cx="579129" cy="474681"/>
          </a:xfrm>
          <a:prstGeom prst="straightConnector1">
            <a:avLst/>
          </a:prstGeom>
          <a:ln w="38100"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606800" y="5626963"/>
            <a:ext cx="2656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Climbing frame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5D59811-5A4C-4C74-ADD5-7F7983C21137}"/>
              </a:ext>
            </a:extLst>
          </p:cNvPr>
          <p:cNvGrpSpPr/>
          <p:nvPr/>
        </p:nvGrpSpPr>
        <p:grpSpPr>
          <a:xfrm rot="18593618">
            <a:off x="4761066" y="1798337"/>
            <a:ext cx="1512000" cy="1512000"/>
            <a:chOff x="891822" y="1349022"/>
            <a:chExt cx="1512000" cy="1512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B23D4B1-8B43-4FC4-A5B7-BBE62486EC64}"/>
                </a:ext>
              </a:extLst>
            </p:cNvPr>
            <p:cNvSpPr/>
            <p:nvPr/>
          </p:nvSpPr>
          <p:spPr>
            <a:xfrm>
              <a:off x="891822" y="1349022"/>
              <a:ext cx="1512000" cy="151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03CF88A-B116-4D9A-A50B-AD99189D72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47822" y="1349022"/>
              <a:ext cx="0" cy="75600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144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24" grpId="0"/>
      <p:bldP spid="2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48BAC8EC-B437-49E7-9790-CFA1DD0E61BE}" type="slidenum">
              <a:rPr lang="en-GB">
                <a:solidFill>
                  <a:srgbClr val="E7E6E6">
                    <a:lumMod val="75000"/>
                  </a:srgbClr>
                </a:solidFill>
              </a:rPr>
              <a:pPr defTabSz="457200">
                <a:defRPr/>
              </a:pPr>
              <a:t>40</a:t>
            </a:fld>
            <a:endParaRPr lang="en-GB" dirty="0">
              <a:solidFill>
                <a:srgbClr val="E7E6E6">
                  <a:lumMod val="75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2551" y="736900"/>
            <a:ext cx="80562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If it takes 60 minutes for the minute hand to travel all the way around the clock, how many degrees does the minute hand travel in:</a:t>
            </a:r>
          </a:p>
          <a:p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7 minutes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12 minutes</a:t>
            </a:r>
          </a:p>
          <a:p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How many minutes have passed if the minute hand has moved 162°?</a:t>
            </a:r>
          </a:p>
        </p:txBody>
      </p:sp>
    </p:spTree>
    <p:extLst>
      <p:ext uri="{BB962C8B-B14F-4D97-AF65-F5344CB8AC3E}">
        <p14:creationId xmlns:p14="http://schemas.microsoft.com/office/powerpoint/2010/main" val="2915112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10682" y="2303824"/>
            <a:ext cx="480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645600" y="529042"/>
            <a:ext cx="1556511" cy="18879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920819" y="7620"/>
            <a:ext cx="1366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Swings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5718401" y="2724591"/>
            <a:ext cx="1377434" cy="10818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95835" y="3590812"/>
            <a:ext cx="1405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See-saw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35086" y="3544785"/>
            <a:ext cx="2656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Climbing frame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82625" y="1265344"/>
            <a:ext cx="952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Slide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687197" y="1870694"/>
            <a:ext cx="667132" cy="5462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634867" y="2731797"/>
            <a:ext cx="719462" cy="8879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91512" y="4121237"/>
            <a:ext cx="4247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Alex is at point A.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91512" y="4644457"/>
            <a:ext cx="6457188" cy="526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After turning 90⁰ she is facing the see-saw.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91513" y="5188585"/>
            <a:ext cx="69245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could Alex have been facing before she turned?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06800" y="5618778"/>
            <a:ext cx="2656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Climbing frame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29086" y="5618778"/>
            <a:ext cx="2656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or swings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DDB6E6B-3CDF-404E-AD9D-F9D9F230F4E4}"/>
              </a:ext>
            </a:extLst>
          </p:cNvPr>
          <p:cNvGrpSpPr/>
          <p:nvPr/>
        </p:nvGrpSpPr>
        <p:grpSpPr>
          <a:xfrm rot="7719659">
            <a:off x="4754488" y="1804915"/>
            <a:ext cx="1512000" cy="1512000"/>
            <a:chOff x="891822" y="1349022"/>
            <a:chExt cx="1512000" cy="1512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C5DAE8E-5EB7-4793-8E0D-A8B3B16D56A8}"/>
                </a:ext>
              </a:extLst>
            </p:cNvPr>
            <p:cNvSpPr/>
            <p:nvPr/>
          </p:nvSpPr>
          <p:spPr>
            <a:xfrm>
              <a:off x="891822" y="1349022"/>
              <a:ext cx="1512000" cy="151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45AE09CF-5812-4761-B63A-E7FCC5812E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47822" y="1349022"/>
              <a:ext cx="0" cy="75600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D7842A0-CDBE-4C46-8E42-780CB2E0A3C2}"/>
              </a:ext>
            </a:extLst>
          </p:cNvPr>
          <p:cNvGrpSpPr/>
          <p:nvPr/>
        </p:nvGrpSpPr>
        <p:grpSpPr>
          <a:xfrm rot="7719659">
            <a:off x="4765349" y="1802582"/>
            <a:ext cx="1512000" cy="1512000"/>
            <a:chOff x="891822" y="1349022"/>
            <a:chExt cx="1512000" cy="1512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37AFA6C-89DA-4521-A1F3-201F4225449B}"/>
                </a:ext>
              </a:extLst>
            </p:cNvPr>
            <p:cNvSpPr/>
            <p:nvPr/>
          </p:nvSpPr>
          <p:spPr>
            <a:xfrm>
              <a:off x="891822" y="1349022"/>
              <a:ext cx="1512000" cy="151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F0C7A346-F767-4B81-A079-7D979D514D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47822" y="1349022"/>
              <a:ext cx="0" cy="75600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9415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6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9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A70338-05C0-4AD5-A2B1-199B9DCD3A63}"/>
              </a:ext>
            </a:extLst>
          </p:cNvPr>
          <p:cNvSpPr txBox="1"/>
          <p:nvPr/>
        </p:nvSpPr>
        <p:spPr>
          <a:xfrm>
            <a:off x="629174" y="461395"/>
            <a:ext cx="11241248" cy="3350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GB" sz="24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Monday 18</a:t>
            </a:r>
            <a:r>
              <a:rPr lang="en-GB" sz="2400" u="sng" baseline="30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24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October 2021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Lesson Intention: To measure angles in degrees </a:t>
            </a:r>
            <a:r>
              <a:rPr lang="en-GB" sz="2400" u="sng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using a protractor.</a:t>
            </a:r>
            <a:r>
              <a:rPr lang="en-GB" sz="24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u="sng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Pupils can use degrees to measure angles and use the degrees symbol (º).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Pupils can line up and </a:t>
            </a:r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read </a:t>
            </a:r>
            <a:r>
              <a:rPr lang="en-GB" sz="2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protractor accurately.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Pupils can use a protractor to accurately measure the degrees of various angles.</a:t>
            </a:r>
          </a:p>
        </p:txBody>
      </p:sp>
    </p:spTree>
    <p:extLst>
      <p:ext uri="{BB962C8B-B14F-4D97-AF65-F5344CB8AC3E}">
        <p14:creationId xmlns:p14="http://schemas.microsoft.com/office/powerpoint/2010/main" val="2734819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/>
          <a:srcRect t="21153" r="25023"/>
          <a:stretch/>
        </p:blipFill>
        <p:spPr>
          <a:xfrm>
            <a:off x="5944465" y="2039840"/>
            <a:ext cx="1411432" cy="1913225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>
            <a:off x="4252479" y="2035819"/>
            <a:ext cx="3796146" cy="3685312"/>
            <a:chOff x="2022763" y="2175163"/>
            <a:chExt cx="3796146" cy="3685312"/>
          </a:xfrm>
        </p:grpSpPr>
        <p:cxnSp>
          <p:nvCxnSpPr>
            <p:cNvPr id="56" name="Straight Connector 55"/>
            <p:cNvCxnSpPr/>
            <p:nvPr/>
          </p:nvCxnSpPr>
          <p:spPr>
            <a:xfrm flipH="1" flipV="1">
              <a:off x="3920836" y="2175163"/>
              <a:ext cx="2" cy="18426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2022763" y="2175163"/>
              <a:ext cx="3796146" cy="368531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</p:grpSp>
      <p:cxnSp>
        <p:nvCxnSpPr>
          <p:cNvPr id="58" name="Straight Connector 57"/>
          <p:cNvCxnSpPr/>
          <p:nvPr/>
        </p:nvCxnSpPr>
        <p:spPr>
          <a:xfrm flipH="1" flipV="1">
            <a:off x="6150547" y="2021963"/>
            <a:ext cx="2" cy="18426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4709680" y="3615237"/>
            <a:ext cx="159327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312850" y="2707297"/>
            <a:ext cx="23968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An angle is a measure of the amount of turn between two lines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979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60000">
                                      <p:cBhvr>
                                        <p:cTn id="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4655130" y="1681163"/>
            <a:ext cx="3380509" cy="1731818"/>
            <a:chOff x="2687782" y="2133600"/>
            <a:chExt cx="3380509" cy="1731818"/>
          </a:xfrm>
        </p:grpSpPr>
        <p:cxnSp>
          <p:nvCxnSpPr>
            <p:cNvPr id="35" name="Straight Connector 34"/>
            <p:cNvCxnSpPr/>
            <p:nvPr/>
          </p:nvCxnSpPr>
          <p:spPr>
            <a:xfrm flipH="1">
              <a:off x="2687782" y="2133600"/>
              <a:ext cx="2521527" cy="17318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687782" y="3865418"/>
              <a:ext cx="3380509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7" name="Picture 2" descr="Image result for protra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29" y="373856"/>
            <a:ext cx="6096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3808281" y="3683779"/>
            <a:ext cx="4516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is the size of the angle?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095804" y="5028172"/>
                <a:ext cx="10945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155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804" y="5028172"/>
                <a:ext cx="1094509" cy="523220"/>
              </a:xfrm>
              <a:prstGeom prst="rect">
                <a:avLst/>
              </a:prstGeom>
              <a:blipFill>
                <a:blip r:embed="rId4"/>
                <a:stretch>
                  <a:fillRect l="-11732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544373" y="5028172"/>
                <a:ext cx="10945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145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373" y="5028172"/>
                <a:ext cx="1094509" cy="523220"/>
              </a:xfrm>
              <a:prstGeom prst="rect">
                <a:avLst/>
              </a:prstGeom>
              <a:blipFill>
                <a:blip r:embed="rId5"/>
                <a:stretch>
                  <a:fillRect l="-11111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156628" y="5023627"/>
                <a:ext cx="10945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45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628" y="5023627"/>
                <a:ext cx="1094509" cy="523220"/>
              </a:xfrm>
              <a:prstGeom prst="rect">
                <a:avLst/>
              </a:prstGeom>
              <a:blipFill>
                <a:blip r:embed="rId6"/>
                <a:stretch>
                  <a:fillRect l="-11732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639064" y="5028172"/>
                <a:ext cx="10945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35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064" y="5028172"/>
                <a:ext cx="1094509" cy="523220"/>
              </a:xfrm>
              <a:prstGeom prst="rect">
                <a:avLst/>
              </a:prstGeom>
              <a:blipFill>
                <a:blip r:embed="rId7"/>
                <a:stretch>
                  <a:fillRect l="-11111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/>
          <p:cNvSpPr/>
          <p:nvPr/>
        </p:nvSpPr>
        <p:spPr>
          <a:xfrm>
            <a:off x="3170973" y="4455591"/>
            <a:ext cx="568036" cy="56803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6" name="Oval 45"/>
          <p:cNvSpPr/>
          <p:nvPr/>
        </p:nvSpPr>
        <p:spPr>
          <a:xfrm>
            <a:off x="4625700" y="4455591"/>
            <a:ext cx="568036" cy="56803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47" name="Oval 46"/>
          <p:cNvSpPr/>
          <p:nvPr/>
        </p:nvSpPr>
        <p:spPr>
          <a:xfrm>
            <a:off x="6132381" y="4449098"/>
            <a:ext cx="568036" cy="56803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9" name="Oval 48"/>
          <p:cNvSpPr/>
          <p:nvPr/>
        </p:nvSpPr>
        <p:spPr>
          <a:xfrm>
            <a:off x="7645991" y="4455591"/>
            <a:ext cx="568036" cy="56803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68" name="Cross 67">
            <a:extLst>
              <a:ext uri="{FF2B5EF4-FFF2-40B4-BE49-F238E27FC236}">
                <a16:creationId xmlns:a16="http://schemas.microsoft.com/office/drawing/2014/main" id="{0908C2E7-A2DD-6945-A90F-5284A7CEA7B3}"/>
              </a:ext>
            </a:extLst>
          </p:cNvPr>
          <p:cNvSpPr/>
          <p:nvPr/>
        </p:nvSpPr>
        <p:spPr>
          <a:xfrm rot="2694387">
            <a:off x="4654369" y="5489794"/>
            <a:ext cx="586902" cy="586902"/>
          </a:xfrm>
          <a:prstGeom prst="plus">
            <a:avLst>
              <a:gd name="adj" fmla="val 42172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69" name="L-shape 19">
            <a:extLst>
              <a:ext uri="{FF2B5EF4-FFF2-40B4-BE49-F238E27FC236}">
                <a16:creationId xmlns:a16="http://schemas.microsoft.com/office/drawing/2014/main" id="{95BB5639-1D29-204D-871A-4C814C3ECD33}"/>
              </a:ext>
            </a:extLst>
          </p:cNvPr>
          <p:cNvSpPr/>
          <p:nvPr/>
        </p:nvSpPr>
        <p:spPr>
          <a:xfrm rot="18704927">
            <a:off x="7679770" y="5606757"/>
            <a:ext cx="500480" cy="287256"/>
          </a:xfrm>
          <a:prstGeom prst="corner">
            <a:avLst>
              <a:gd name="adj1" fmla="val 35492"/>
              <a:gd name="adj2" fmla="val 3853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70" name="Cross 69">
            <a:extLst>
              <a:ext uri="{FF2B5EF4-FFF2-40B4-BE49-F238E27FC236}">
                <a16:creationId xmlns:a16="http://schemas.microsoft.com/office/drawing/2014/main" id="{0908C2E7-A2DD-6945-A90F-5284A7CEA7B3}"/>
              </a:ext>
            </a:extLst>
          </p:cNvPr>
          <p:cNvSpPr/>
          <p:nvPr/>
        </p:nvSpPr>
        <p:spPr>
          <a:xfrm rot="2694387">
            <a:off x="6107067" y="5495863"/>
            <a:ext cx="586902" cy="586902"/>
          </a:xfrm>
          <a:prstGeom prst="plus">
            <a:avLst>
              <a:gd name="adj" fmla="val 42172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71" name="Cross 70">
            <a:extLst>
              <a:ext uri="{FF2B5EF4-FFF2-40B4-BE49-F238E27FC236}">
                <a16:creationId xmlns:a16="http://schemas.microsoft.com/office/drawing/2014/main" id="{0908C2E7-A2DD-6945-A90F-5284A7CEA7B3}"/>
              </a:ext>
            </a:extLst>
          </p:cNvPr>
          <p:cNvSpPr/>
          <p:nvPr/>
        </p:nvSpPr>
        <p:spPr>
          <a:xfrm rot="2694387">
            <a:off x="3195087" y="5489155"/>
            <a:ext cx="586902" cy="586902"/>
          </a:xfrm>
          <a:prstGeom prst="plus">
            <a:avLst>
              <a:gd name="adj" fmla="val 42172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AF2CE04-C43F-471C-9353-916888A25A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12617" y="150607"/>
            <a:ext cx="1726941" cy="15024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209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1" grpId="0"/>
      <p:bldP spid="42" grpId="0"/>
      <p:bldP spid="43" grpId="0"/>
      <p:bldP spid="44" grpId="0"/>
      <p:bldP spid="45" grpId="0" animBg="1"/>
      <p:bldP spid="46" grpId="0" animBg="1"/>
      <p:bldP spid="47" grpId="0" animBg="1"/>
      <p:bldP spid="49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4091940" y="2349912"/>
            <a:ext cx="15059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Image result for protra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451" y="639576"/>
            <a:ext cx="3432458" cy="18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H="1">
            <a:off x="4091940" y="1673226"/>
            <a:ext cx="581660" cy="6766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Image result for protra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6423">
            <a:off x="3128705" y="2993567"/>
            <a:ext cx="3432458" cy="18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H="1">
            <a:off x="4444366" y="4130040"/>
            <a:ext cx="1788795" cy="4868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48065" y="4324350"/>
            <a:ext cx="507041" cy="2925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9DC520C-A8DF-412D-AD06-96C927EAF206}"/>
                  </a:ext>
                </a:extLst>
              </p:cNvPr>
              <p:cNvSpPr txBox="1"/>
              <p:nvPr/>
            </p:nvSpPr>
            <p:spPr>
              <a:xfrm>
                <a:off x="2219550" y="334777"/>
                <a:ext cx="7497474" cy="6555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1)									</a:t>
                </a: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							What is the size of </a:t>
                </a:r>
              </a:p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							this angle?</a:t>
                </a: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2)									  What is the size of 								        this angle?</a:t>
                </a: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3)	360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129</a:t>
                </a:r>
                <a:r>
                  <a:rPr lang="en-GB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= 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9DC520C-A8DF-412D-AD06-96C927EAF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550" y="334777"/>
                <a:ext cx="7497474" cy="6555641"/>
              </a:xfrm>
              <a:prstGeom prst="rect">
                <a:avLst/>
              </a:prstGeom>
              <a:blipFill>
                <a:blip r:embed="rId3"/>
                <a:stretch>
                  <a:fillRect l="-1626" t="-9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98BEEAEB-7B00-4B77-A911-A5E6A43FB3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2617" y="150607"/>
            <a:ext cx="1750137" cy="15226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242630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5.5|5|4.3|3.3|2.5|2|3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4.2|0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4.6|3.8|17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42.3|4.3|33.4|9.5|5.4|0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6.9|0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2.5|3.4|0.7|15.7|3.8|13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8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2.7|3.5|6.9|9.8|3.4|8.2|11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|8.7|3.9|5|4.6|4.8|6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5.1|3.2|3.9|0.7|1.8|18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6.5|2.4|10.6|8.3|16|16.3|9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9.2|16.2|5.1|16.8|5.6|10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14.6|19.2|3.8|6|7.7|2.2|22.1|4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4.1|12.1|0.6|8.1|18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22|5.7|2.4|15.1|8.8|1.3|9.9|7.7|2.8|8.6|7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2.9|7.1|11.5|18|4.1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6|4.8|9.4|7.2|3.7|8.6|2.9|6.2|0.5|1.5|3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.3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2.7|3.5|6.9|9.8|3.4|8.2|1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|8.7|3.9|5|4.6|4.8|6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|0.8|4.7|6.4|5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1418</Words>
  <Application>Microsoft Office PowerPoint</Application>
  <PresentationFormat>Widescreen</PresentationFormat>
  <Paragraphs>304</Paragraphs>
  <Slides>40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Comic Sans MS</vt:lpstr>
      <vt:lpstr>Gill Sans MT</vt:lpstr>
      <vt:lpstr>Office Theme</vt:lpstr>
      <vt:lpstr>Get ready questions</vt:lpstr>
      <vt:lpstr>Let's learn slides</vt:lpstr>
      <vt:lpstr>Your turn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Field</dc:creator>
  <cp:lastModifiedBy>Jenny Field</cp:lastModifiedBy>
  <cp:revision>15</cp:revision>
  <dcterms:created xsi:type="dcterms:W3CDTF">2021-09-19T19:40:11Z</dcterms:created>
  <dcterms:modified xsi:type="dcterms:W3CDTF">2021-10-17T18:55:03Z</dcterms:modified>
</cp:coreProperties>
</file>