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75" r:id="rId2"/>
    <p:sldId id="276" r:id="rId3"/>
    <p:sldId id="278" r:id="rId4"/>
    <p:sldId id="279" r:id="rId5"/>
    <p:sldId id="282" r:id="rId6"/>
    <p:sldId id="289" r:id="rId7"/>
    <p:sldId id="284" r:id="rId8"/>
    <p:sldId id="290" r:id="rId9"/>
    <p:sldId id="288" r:id="rId10"/>
    <p:sldId id="277" r:id="rId11"/>
    <p:sldId id="286"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Twinkl" panose="020B0604020202020204" charset="0"/>
      <p:regular r:id="rId19"/>
      <p:bold r:id="rId20"/>
    </p:embeddedFont>
    <p:embeddedFont>
      <p:font typeface="Tuffy-TTF" panose="020B0603060100000000" charset="0"/>
      <p:regular r:id="rId21"/>
      <p:bold r:id="rId22"/>
      <p:italic r:id="rId23"/>
      <p:boldItalic r:id="rId24"/>
    </p:embeddedFont>
    <p:embeddedFont>
      <p:font typeface="Tuffy" panose="020B0603060100000000"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32" userDrawn="1">
          <p15:clr>
            <a:srgbClr val="A4A3A4"/>
          </p15:clr>
        </p15:guide>
        <p15:guide id="8" pos="476" userDrawn="1">
          <p15:clr>
            <a:srgbClr val="A4A3A4"/>
          </p15:clr>
        </p15:guide>
        <p15:guide id="9" orient="horz" pos="472" userDrawn="1">
          <p15:clr>
            <a:srgbClr val="A4A3A4"/>
          </p15:clr>
        </p15:guide>
        <p15:guide id="10" orient="horz" pos="3816"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D31"/>
    <a:srgbClr val="E5007E"/>
    <a:srgbClr val="00529C"/>
    <a:srgbClr val="E9C501"/>
    <a:srgbClr val="F08115"/>
    <a:srgbClr val="4EB2E5"/>
    <a:srgbClr val="0079C3"/>
    <a:srgbClr val="FFE76D"/>
    <a:srgbClr val="072F54"/>
    <a:srgbClr val="003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19" autoAdjust="0"/>
    <p:restoredTop sz="94660"/>
  </p:normalViewPr>
  <p:slideViewPr>
    <p:cSldViewPr snapToGrid="0" showGuides="1">
      <p:cViewPr>
        <p:scale>
          <a:sx n="84" d="100"/>
          <a:sy n="84" d="100"/>
        </p:scale>
        <p:origin x="-984" y="-18"/>
      </p:cViewPr>
      <p:guideLst>
        <p:guide orient="horz" pos="2160"/>
        <p:guide orient="horz" pos="3952"/>
        <p:guide orient="horz" pos="332"/>
        <p:guide orient="horz" pos="472"/>
        <p:guide orient="horz" pos="3816"/>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01/04/2020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01/04/2020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twinkl.co.uk/resources/planit-maths-primary-teaching-resources-year-3/planit-maths-primary-teaching-resources-year-3-number---number-and-place-value/planit-maths-primary-teaching-resources-year-3-number---number-and-place-value-read-and-write-numbers-up-to-1000-in-numerals-and-in-words" TargetMode="Externa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404085"/>
          </a:xfrm>
          <a:prstGeom prst="rect">
            <a:avLst/>
          </a:prstGeom>
          <a:solidFill>
            <a:schemeClr val="bg1"/>
          </a:solidFill>
        </p:spPr>
        <p:txBody>
          <a:bodyPr wrap="square">
            <a:spAutoFit/>
          </a:bodyPr>
          <a:lstStyle/>
          <a:p>
            <a:pPr lvl="0" algn="ctr">
              <a:lnSpc>
                <a:spcPct val="110000"/>
              </a:lnSpc>
            </a:pPr>
            <a:r>
              <a:rPr lang="en-GB" sz="2000" b="1" dirty="0">
                <a:solidFill>
                  <a:srgbClr val="00529C"/>
                </a:solidFill>
                <a:latin typeface="Tuffy" panose="020B0603060100000000" pitchFamily="34" charset="0"/>
                <a:ea typeface="Tuffy" panose="020B0603060100000000" pitchFamily="34" charset="0"/>
              </a:rPr>
              <a:t>Read and write numbers up to 1000 in numerals and in words</a:t>
            </a:r>
            <a:r>
              <a:rPr lang="en-GB" dirty="0">
                <a:solidFill>
                  <a:srgbClr val="00529C"/>
                </a:solidFill>
              </a:rPr>
              <a:t>.</a:t>
            </a:r>
            <a:endParaRPr lang="en-GB" sz="2000" b="1" dirty="0">
              <a:solidFill>
                <a:srgbClr val="00529C"/>
              </a:solidFill>
              <a:latin typeface="Tuffy" panose="020B0603060100000000" pitchFamily="34" charset="0"/>
              <a:ea typeface="Tuffy" panose="020B0603060100000000" pitchFamily="34" charset="0"/>
            </a:endParaRP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104" y="3226660"/>
            <a:ext cx="3706766" cy="1853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66416" y="3225825"/>
            <a:ext cx="3721934"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Read and write numbers up to 1000 in numerals and in words.</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414 box">
            <a:extLst>
              <a:ext uri="{FF2B5EF4-FFF2-40B4-BE49-F238E27FC236}">
                <a16:creationId xmlns="" xmlns:a16="http://schemas.microsoft.com/office/drawing/2014/main" id="{F8A25D01-EAC2-4719-9F76-60A4F0909AC9}"/>
              </a:ext>
            </a:extLst>
          </p:cNvPr>
          <p:cNvSpPr txBox="1"/>
          <p:nvPr/>
        </p:nvSpPr>
        <p:spPr>
          <a:xfrm>
            <a:off x="762720" y="5436489"/>
            <a:ext cx="7632700" cy="495108"/>
          </a:xfrm>
          <a:prstGeom prst="rect">
            <a:avLst/>
          </a:prstGeom>
          <a:solidFill>
            <a:srgbClr val="87BD31"/>
          </a:solidFill>
          <a:ln w="28575">
            <a:noFill/>
          </a:ln>
        </p:spPr>
        <p:txBody>
          <a:bodyPr wrap="square" lIns="108000" tIns="108000" rIns="108000" bIns="108000" rtlCol="0">
            <a:spAutoFit/>
          </a:bodyPr>
          <a:lstStyle/>
          <a:p>
            <a:pPr algn="ctr"/>
            <a:r>
              <a:rPr lang="en-GB" b="1" dirty="0"/>
              <a:t>414</a:t>
            </a:r>
          </a:p>
        </p:txBody>
      </p:sp>
      <p:pic>
        <p:nvPicPr>
          <p:cNvPr id="5" name="Picture 4">
            <a:extLst>
              <a:ext uri="{FF2B5EF4-FFF2-40B4-BE49-F238E27FC236}">
                <a16:creationId xmlns=""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2923702" cy="355276"/>
          </a:xfrm>
          <a:prstGeom prst="rect">
            <a:avLst/>
          </a:prstGeom>
          <a:solidFill>
            <a:srgbClr val="072F54"/>
          </a:solidFill>
        </p:spPr>
        <p:txBody>
          <a:bodyPr wrap="square" lIns="180000" tIns="36000" rIns="180000" bIns="72000" anchor="ctr">
            <a:spAutoFit/>
          </a:bodyPr>
          <a:lstStyle/>
          <a:p>
            <a:pPr algn="ctr"/>
            <a:r>
              <a:rPr lang="en-GB" altLang="en-US" sz="1600" b="1" dirty="0">
                <a:solidFill>
                  <a:schemeClr val="bg1"/>
                </a:solidFill>
              </a:rPr>
              <a:t>100s, 10s and 1s (1)</a:t>
            </a:r>
            <a:endParaRPr lang="en-GB" sz="1600" b="1" dirty="0">
              <a:solidFill>
                <a:schemeClr val="bg1"/>
              </a:solidFill>
            </a:endParaRPr>
          </a:p>
        </p:txBody>
      </p:sp>
      <p:sp>
        <p:nvSpPr>
          <p:cNvPr id="2" name="TextBox 1"/>
          <p:cNvSpPr txBox="1"/>
          <p:nvPr/>
        </p:nvSpPr>
        <p:spPr>
          <a:xfrm>
            <a:off x="755650" y="1232955"/>
            <a:ext cx="7632700" cy="276999"/>
          </a:xfrm>
          <a:prstGeom prst="rect">
            <a:avLst/>
          </a:prstGeom>
          <a:noFill/>
        </p:spPr>
        <p:txBody>
          <a:bodyPr wrap="square" lIns="0" tIns="0" rIns="0" bIns="0" rtlCol="0">
            <a:spAutoFit/>
          </a:bodyPr>
          <a:lstStyle/>
          <a:p>
            <a:r>
              <a:rPr lang="en-GB" dirty="0"/>
              <a:t>How would we write the number 674 in words?</a:t>
            </a:r>
          </a:p>
        </p:txBody>
      </p:sp>
      <p:sp>
        <p:nvSpPr>
          <p:cNvPr id="8" name="TextBox 7"/>
          <p:cNvSpPr txBox="1"/>
          <p:nvPr/>
        </p:nvSpPr>
        <p:spPr>
          <a:xfrm>
            <a:off x="753346" y="1635174"/>
            <a:ext cx="7632700" cy="648997"/>
          </a:xfrm>
          <a:prstGeom prst="rect">
            <a:avLst/>
          </a:prstGeom>
          <a:noFill/>
          <a:ln w="28575">
            <a:noFill/>
          </a:ln>
        </p:spPr>
        <p:txBody>
          <a:bodyPr wrap="square" lIns="108000" tIns="108000" rIns="108000" bIns="108000" rtlCol="0">
            <a:spAutoFit/>
          </a:bodyPr>
          <a:lstStyle/>
          <a:p>
            <a:pPr algn="ctr"/>
            <a:r>
              <a:rPr lang="en-GB" sz="2800" b="1" dirty="0">
                <a:solidFill>
                  <a:srgbClr val="00529C"/>
                </a:solidFill>
              </a:rPr>
              <a:t>six hundred and seventy-four</a:t>
            </a:r>
          </a:p>
        </p:txBody>
      </p:sp>
      <p:sp>
        <p:nvSpPr>
          <p:cNvPr id="97" name="Rectangle 96"/>
          <p:cNvSpPr/>
          <p:nvPr/>
        </p:nvSpPr>
        <p:spPr>
          <a:xfrm>
            <a:off x="3369276"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103" name="Straight Connector 102"/>
          <p:cNvCxnSpPr/>
          <p:nvPr/>
        </p:nvCxnSpPr>
        <p:spPr>
          <a:xfrm>
            <a:off x="3369276"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3002E2E1-1E7F-48AB-821B-1136A8EE4CFB}"/>
              </a:ext>
            </a:extLst>
          </p:cNvPr>
          <p:cNvSpPr txBox="1"/>
          <p:nvPr/>
        </p:nvSpPr>
        <p:spPr>
          <a:xfrm>
            <a:off x="753346" y="2501894"/>
            <a:ext cx="3721377" cy="1049106"/>
          </a:xfrm>
          <a:prstGeom prst="rect">
            <a:avLst/>
          </a:prstGeom>
          <a:noFill/>
          <a:ln w="28575">
            <a:solidFill>
              <a:srgbClr val="E9C501"/>
            </a:solidFill>
          </a:ln>
        </p:spPr>
        <p:txBody>
          <a:bodyPr wrap="square" lIns="108000" tIns="108000" rIns="108000" bIns="108000" rtlCol="0">
            <a:spAutoFit/>
          </a:bodyPr>
          <a:lstStyle/>
          <a:p>
            <a:r>
              <a:rPr lang="en-GB" dirty="0"/>
              <a:t>How would we show the number two hundred and eighty-one using base ten blocks?</a:t>
            </a:r>
          </a:p>
        </p:txBody>
      </p:sp>
      <p:sp>
        <p:nvSpPr>
          <p:cNvPr id="12" name="TextBox 11">
            <a:extLst>
              <a:ext uri="{FF2B5EF4-FFF2-40B4-BE49-F238E27FC236}">
                <a16:creationId xmlns="" xmlns:a16="http://schemas.microsoft.com/office/drawing/2014/main" id="{731981E7-DF38-4E04-8829-C1923E7D2812}"/>
              </a:ext>
            </a:extLst>
          </p:cNvPr>
          <p:cNvSpPr txBox="1"/>
          <p:nvPr/>
        </p:nvSpPr>
        <p:spPr>
          <a:xfrm>
            <a:off x="772904" y="4083606"/>
            <a:ext cx="3721377" cy="772107"/>
          </a:xfrm>
          <a:prstGeom prst="rect">
            <a:avLst/>
          </a:prstGeom>
          <a:noFill/>
          <a:ln w="28575">
            <a:solidFill>
              <a:srgbClr val="E9C501"/>
            </a:solidFill>
          </a:ln>
        </p:spPr>
        <p:txBody>
          <a:bodyPr wrap="square" lIns="108000" tIns="108000" rIns="108000" bIns="108000" rtlCol="0">
            <a:spAutoFit/>
          </a:bodyPr>
          <a:lstStyle/>
          <a:p>
            <a:r>
              <a:rPr lang="en-GB" dirty="0"/>
              <a:t>What number is shown by these base ten blocks?</a:t>
            </a:r>
            <a:endParaRPr lang="en-GB" b="1" dirty="0"/>
          </a:p>
        </p:txBody>
      </p:sp>
      <p:grpSp>
        <p:nvGrpSpPr>
          <p:cNvPr id="3" name="Group 2">
            <a:extLst>
              <a:ext uri="{FF2B5EF4-FFF2-40B4-BE49-F238E27FC236}">
                <a16:creationId xmlns="" xmlns:a16="http://schemas.microsoft.com/office/drawing/2014/main" id="{D0D00C2D-7313-46CC-BC7D-76442397AD39}"/>
              </a:ext>
            </a:extLst>
          </p:cNvPr>
          <p:cNvGrpSpPr/>
          <p:nvPr/>
        </p:nvGrpSpPr>
        <p:grpSpPr>
          <a:xfrm>
            <a:off x="4679005" y="2482439"/>
            <a:ext cx="3611737" cy="1147744"/>
            <a:chOff x="4679005" y="2482439"/>
            <a:chExt cx="3611737" cy="1147744"/>
          </a:xfrm>
        </p:grpSpPr>
        <p:pic>
          <p:nvPicPr>
            <p:cNvPr id="9" name="Picture 8">
              <a:extLst>
                <a:ext uri="{FF2B5EF4-FFF2-40B4-BE49-F238E27FC236}">
                  <a16:creationId xmlns="" xmlns:a16="http://schemas.microsoft.com/office/drawing/2014/main" id="{239297E8-E7FA-4D2C-BEE7-DF87C5CB40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005" y="2482439"/>
              <a:ext cx="1065949" cy="1049106"/>
            </a:xfrm>
            <a:prstGeom prst="rect">
              <a:avLst/>
            </a:prstGeom>
          </p:spPr>
        </p:pic>
        <p:pic>
          <p:nvPicPr>
            <p:cNvPr id="15" name="Picture 14">
              <a:extLst>
                <a:ext uri="{FF2B5EF4-FFF2-40B4-BE49-F238E27FC236}">
                  <a16:creationId xmlns="" xmlns:a16="http://schemas.microsoft.com/office/drawing/2014/main" id="{0128CA08-B1F5-435A-9AE1-58E986E17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3287" y="2581077"/>
              <a:ext cx="1065949" cy="1049106"/>
            </a:xfrm>
            <a:prstGeom prst="rect">
              <a:avLst/>
            </a:prstGeom>
          </p:spPr>
        </p:pic>
        <p:pic>
          <p:nvPicPr>
            <p:cNvPr id="13" name="Picture 12">
              <a:extLst>
                <a:ext uri="{FF2B5EF4-FFF2-40B4-BE49-F238E27FC236}">
                  <a16:creationId xmlns="" xmlns:a16="http://schemas.microsoft.com/office/drawing/2014/main" id="{6A0D1C6F-2FCF-46E2-AA38-78DE518F81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145569">
              <a:off x="5682720" y="2656662"/>
              <a:ext cx="941595" cy="800690"/>
            </a:xfrm>
            <a:prstGeom prst="rect">
              <a:avLst/>
            </a:prstGeom>
          </p:spPr>
        </p:pic>
        <p:pic>
          <p:nvPicPr>
            <p:cNvPr id="18" name="Picture 17">
              <a:extLst>
                <a:ext uri="{FF2B5EF4-FFF2-40B4-BE49-F238E27FC236}">
                  <a16:creationId xmlns="" xmlns:a16="http://schemas.microsoft.com/office/drawing/2014/main" id="{BBA05C86-2369-4E0A-A977-A8DADF417A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145569">
              <a:off x="5930846" y="2656662"/>
              <a:ext cx="941595" cy="800690"/>
            </a:xfrm>
            <a:prstGeom prst="rect">
              <a:avLst/>
            </a:prstGeom>
          </p:spPr>
        </p:pic>
        <p:pic>
          <p:nvPicPr>
            <p:cNvPr id="19" name="Picture 18">
              <a:extLst>
                <a:ext uri="{FF2B5EF4-FFF2-40B4-BE49-F238E27FC236}">
                  <a16:creationId xmlns="" xmlns:a16="http://schemas.microsoft.com/office/drawing/2014/main" id="{73FE3308-95A0-4675-8B92-2B173D9CCF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145569">
              <a:off x="6178972" y="2656662"/>
              <a:ext cx="941595" cy="800690"/>
            </a:xfrm>
            <a:prstGeom prst="rect">
              <a:avLst/>
            </a:prstGeom>
          </p:spPr>
        </p:pic>
        <p:pic>
          <p:nvPicPr>
            <p:cNvPr id="20" name="Picture 19">
              <a:extLst>
                <a:ext uri="{FF2B5EF4-FFF2-40B4-BE49-F238E27FC236}">
                  <a16:creationId xmlns="" xmlns:a16="http://schemas.microsoft.com/office/drawing/2014/main" id="{EEE1D283-0C5D-4666-BC93-40B79FF35E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145569">
              <a:off x="6427098" y="2656662"/>
              <a:ext cx="941595" cy="800690"/>
            </a:xfrm>
            <a:prstGeom prst="rect">
              <a:avLst/>
            </a:prstGeom>
          </p:spPr>
        </p:pic>
        <p:pic>
          <p:nvPicPr>
            <p:cNvPr id="21" name="Picture 20">
              <a:extLst>
                <a:ext uri="{FF2B5EF4-FFF2-40B4-BE49-F238E27FC236}">
                  <a16:creationId xmlns="" xmlns:a16="http://schemas.microsoft.com/office/drawing/2014/main" id="{56312450-DC77-4F43-939B-C8BF88572E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145569">
              <a:off x="6675224" y="2656661"/>
              <a:ext cx="941595" cy="800690"/>
            </a:xfrm>
            <a:prstGeom prst="rect">
              <a:avLst/>
            </a:prstGeom>
          </p:spPr>
        </p:pic>
        <p:pic>
          <p:nvPicPr>
            <p:cNvPr id="22" name="Picture 21">
              <a:extLst>
                <a:ext uri="{FF2B5EF4-FFF2-40B4-BE49-F238E27FC236}">
                  <a16:creationId xmlns="" xmlns:a16="http://schemas.microsoft.com/office/drawing/2014/main" id="{CC383CAC-34C0-4880-B32C-B49C35B6CB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145569">
              <a:off x="6923350" y="2656661"/>
              <a:ext cx="941595" cy="800690"/>
            </a:xfrm>
            <a:prstGeom prst="rect">
              <a:avLst/>
            </a:prstGeom>
          </p:spPr>
        </p:pic>
        <p:pic>
          <p:nvPicPr>
            <p:cNvPr id="23" name="Picture 22">
              <a:extLst>
                <a:ext uri="{FF2B5EF4-FFF2-40B4-BE49-F238E27FC236}">
                  <a16:creationId xmlns="" xmlns:a16="http://schemas.microsoft.com/office/drawing/2014/main" id="{B7BAAADE-F1B8-4B32-8F1D-CB60174072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145569">
              <a:off x="7171476" y="2656661"/>
              <a:ext cx="941595" cy="800690"/>
            </a:xfrm>
            <a:prstGeom prst="rect">
              <a:avLst/>
            </a:prstGeom>
          </p:spPr>
        </p:pic>
        <p:pic>
          <p:nvPicPr>
            <p:cNvPr id="24" name="Picture 23">
              <a:extLst>
                <a:ext uri="{FF2B5EF4-FFF2-40B4-BE49-F238E27FC236}">
                  <a16:creationId xmlns="" xmlns:a16="http://schemas.microsoft.com/office/drawing/2014/main" id="{6E373798-D121-4DE6-AB43-9B0C4D4F7F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145569">
              <a:off x="7419599" y="2656661"/>
              <a:ext cx="941595" cy="800690"/>
            </a:xfrm>
            <a:prstGeom prst="rect">
              <a:avLst/>
            </a:prstGeom>
          </p:spPr>
        </p:pic>
        <p:pic>
          <p:nvPicPr>
            <p:cNvPr id="16" name="Picture 15">
              <a:extLst>
                <a:ext uri="{FF2B5EF4-FFF2-40B4-BE49-F238E27FC236}">
                  <a16:creationId xmlns="" xmlns:a16="http://schemas.microsoft.com/office/drawing/2014/main" id="{63555371-7CE8-47FF-B47B-8A0BFC029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3641" y="3467874"/>
              <a:ext cx="153015" cy="154231"/>
            </a:xfrm>
            <a:prstGeom prst="rect">
              <a:avLst/>
            </a:prstGeom>
          </p:spPr>
        </p:pic>
      </p:grpSp>
      <p:pic>
        <p:nvPicPr>
          <p:cNvPr id="27" name="Picture 26">
            <a:extLst>
              <a:ext uri="{FF2B5EF4-FFF2-40B4-BE49-F238E27FC236}">
                <a16:creationId xmlns="" xmlns:a16="http://schemas.microsoft.com/office/drawing/2014/main" id="{0741489A-DBD4-4277-A674-2650D9E023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1264" y="3907854"/>
            <a:ext cx="1065949" cy="1049106"/>
          </a:xfrm>
          <a:prstGeom prst="rect">
            <a:avLst/>
          </a:prstGeom>
        </p:spPr>
      </p:pic>
      <p:pic>
        <p:nvPicPr>
          <p:cNvPr id="28" name="Picture 27">
            <a:extLst>
              <a:ext uri="{FF2B5EF4-FFF2-40B4-BE49-F238E27FC236}">
                <a16:creationId xmlns="" xmlns:a16="http://schemas.microsoft.com/office/drawing/2014/main" id="{7DBE3463-A055-4748-9706-BA10FE33F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5546" y="4006492"/>
            <a:ext cx="1065949" cy="1049106"/>
          </a:xfrm>
          <a:prstGeom prst="rect">
            <a:avLst/>
          </a:prstGeom>
        </p:spPr>
      </p:pic>
      <p:pic>
        <p:nvPicPr>
          <p:cNvPr id="29" name="Picture 28">
            <a:extLst>
              <a:ext uri="{FF2B5EF4-FFF2-40B4-BE49-F238E27FC236}">
                <a16:creationId xmlns="" xmlns:a16="http://schemas.microsoft.com/office/drawing/2014/main" id="{818EFCCF-9978-42E3-9729-9E20CF22D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2505" y="3907854"/>
            <a:ext cx="1065949" cy="1049106"/>
          </a:xfrm>
          <a:prstGeom prst="rect">
            <a:avLst/>
          </a:prstGeom>
        </p:spPr>
      </p:pic>
      <p:pic>
        <p:nvPicPr>
          <p:cNvPr id="30" name="Picture 29">
            <a:extLst>
              <a:ext uri="{FF2B5EF4-FFF2-40B4-BE49-F238E27FC236}">
                <a16:creationId xmlns="" xmlns:a16="http://schemas.microsoft.com/office/drawing/2014/main" id="{6AD72CD5-A9CD-4901-BAD0-52D840C223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787" y="4006492"/>
            <a:ext cx="1065949" cy="1049106"/>
          </a:xfrm>
          <a:prstGeom prst="rect">
            <a:avLst/>
          </a:prstGeom>
        </p:spPr>
      </p:pic>
      <p:pic>
        <p:nvPicPr>
          <p:cNvPr id="31" name="Picture 30">
            <a:extLst>
              <a:ext uri="{FF2B5EF4-FFF2-40B4-BE49-F238E27FC236}">
                <a16:creationId xmlns="" xmlns:a16="http://schemas.microsoft.com/office/drawing/2014/main" id="{E9F8BA89-3BAD-4AC5-AFDC-9D7B8BB6D5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145569">
            <a:off x="7135897" y="4102069"/>
            <a:ext cx="941595" cy="800690"/>
          </a:xfrm>
          <a:prstGeom prst="rect">
            <a:avLst/>
          </a:prstGeom>
        </p:spPr>
      </p:pic>
      <p:pic>
        <p:nvPicPr>
          <p:cNvPr id="32" name="Picture 31">
            <a:extLst>
              <a:ext uri="{FF2B5EF4-FFF2-40B4-BE49-F238E27FC236}">
                <a16:creationId xmlns="" xmlns:a16="http://schemas.microsoft.com/office/drawing/2014/main" id="{CDDC6B77-817B-4C5A-BBB2-3E62B25DD1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7468" y="4904172"/>
            <a:ext cx="153015" cy="154231"/>
          </a:xfrm>
          <a:prstGeom prst="rect">
            <a:avLst/>
          </a:prstGeom>
        </p:spPr>
      </p:pic>
      <p:pic>
        <p:nvPicPr>
          <p:cNvPr id="33" name="Picture 32">
            <a:extLst>
              <a:ext uri="{FF2B5EF4-FFF2-40B4-BE49-F238E27FC236}">
                <a16:creationId xmlns="" xmlns:a16="http://schemas.microsoft.com/office/drawing/2014/main" id="{34CD3344-1C7C-4666-9425-DC939B7785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3676" y="4733629"/>
            <a:ext cx="153015" cy="154231"/>
          </a:xfrm>
          <a:prstGeom prst="rect">
            <a:avLst/>
          </a:prstGeom>
        </p:spPr>
      </p:pic>
      <p:pic>
        <p:nvPicPr>
          <p:cNvPr id="34" name="Picture 33">
            <a:extLst>
              <a:ext uri="{FF2B5EF4-FFF2-40B4-BE49-F238E27FC236}">
                <a16:creationId xmlns="" xmlns:a16="http://schemas.microsoft.com/office/drawing/2014/main" id="{B274F294-04DA-4A65-88EC-16A9A7E6CD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7312" y="4392545"/>
            <a:ext cx="153015" cy="154231"/>
          </a:xfrm>
          <a:prstGeom prst="rect">
            <a:avLst/>
          </a:prstGeom>
        </p:spPr>
      </p:pic>
      <p:pic>
        <p:nvPicPr>
          <p:cNvPr id="35" name="Picture 34">
            <a:extLst>
              <a:ext uri="{FF2B5EF4-FFF2-40B4-BE49-F238E27FC236}">
                <a16:creationId xmlns="" xmlns:a16="http://schemas.microsoft.com/office/drawing/2014/main" id="{2399B540-AD14-4730-A933-8B7E50E577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3676" y="4563087"/>
            <a:ext cx="153015" cy="154231"/>
          </a:xfrm>
          <a:prstGeom prst="rect">
            <a:avLst/>
          </a:prstGeom>
        </p:spPr>
      </p:pic>
      <p:sp>
        <p:nvSpPr>
          <p:cNvPr id="36" name="answer box">
            <a:extLst>
              <a:ext uri="{FF2B5EF4-FFF2-40B4-BE49-F238E27FC236}">
                <a16:creationId xmlns="" xmlns:a16="http://schemas.microsoft.com/office/drawing/2014/main" id="{8290CE15-A60A-4302-A00F-B17B36201D99}"/>
              </a:ext>
            </a:extLst>
          </p:cNvPr>
          <p:cNvSpPr txBox="1"/>
          <p:nvPr/>
        </p:nvSpPr>
        <p:spPr>
          <a:xfrm>
            <a:off x="753346" y="5416583"/>
            <a:ext cx="7632700" cy="495108"/>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b="1" dirty="0"/>
              <a:t>Answer</a:t>
            </a: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7"/>
                                        </p:tgtEl>
                                      </p:cBhvr>
                                    </p:animEffect>
                                    <p:set>
                                      <p:cBhvr>
                                        <p:cTn id="15"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6"/>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36"/>
                                        </p:tgtEl>
                                      </p:cBhvr>
                                    </p:animEffect>
                                    <p:set>
                                      <p:cBhvr>
                                        <p:cTn id="21"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37" grpId="0" animBg="1"/>
      <p:bldP spid="8" grpId="0"/>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6" name="Rectangle 5"/>
          <p:cNvSpPr/>
          <p:nvPr/>
        </p:nvSpPr>
        <p:spPr>
          <a:xfrm>
            <a:off x="445574" y="702863"/>
            <a:ext cx="2923702" cy="355276"/>
          </a:xfrm>
          <a:prstGeom prst="rect">
            <a:avLst/>
          </a:prstGeom>
          <a:solidFill>
            <a:srgbClr val="072F54"/>
          </a:solidFill>
        </p:spPr>
        <p:txBody>
          <a:bodyPr wrap="square" lIns="180000" tIns="36000" rIns="180000" bIns="72000" anchor="ctr">
            <a:spAutoFit/>
          </a:bodyPr>
          <a:lstStyle/>
          <a:p>
            <a:pPr algn="ctr"/>
            <a:r>
              <a:rPr lang="en-GB" altLang="en-US" sz="1600" b="1" dirty="0">
                <a:solidFill>
                  <a:schemeClr val="bg1"/>
                </a:solidFill>
              </a:rPr>
              <a:t>100s, 10s and 1s (1)</a:t>
            </a:r>
            <a:endParaRPr lang="en-GB" sz="1600" b="1" dirty="0">
              <a:solidFill>
                <a:schemeClr val="bg1"/>
              </a:solidFill>
            </a:endParaRPr>
          </a:p>
        </p:txBody>
      </p:sp>
      <p:sp>
        <p:nvSpPr>
          <p:cNvPr id="30" name="Rectangle 29"/>
          <p:cNvSpPr/>
          <p:nvPr/>
        </p:nvSpPr>
        <p:spPr>
          <a:xfrm>
            <a:off x="3369276"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68" name="Straight Connector 67"/>
          <p:cNvCxnSpPr/>
          <p:nvPr/>
        </p:nvCxnSpPr>
        <p:spPr>
          <a:xfrm>
            <a:off x="3369276"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5CEEDFFD-A545-4FB7-A397-11E21CD52193}"/>
              </a:ext>
            </a:extLst>
          </p:cNvPr>
          <p:cNvSpPr txBox="1"/>
          <p:nvPr/>
        </p:nvSpPr>
        <p:spPr>
          <a:xfrm>
            <a:off x="755650" y="1232955"/>
            <a:ext cx="7632700" cy="276999"/>
          </a:xfrm>
          <a:prstGeom prst="rect">
            <a:avLst/>
          </a:prstGeom>
          <a:noFill/>
        </p:spPr>
        <p:txBody>
          <a:bodyPr wrap="square" lIns="0" tIns="0" rIns="0" bIns="0" rtlCol="0">
            <a:spAutoFit/>
          </a:bodyPr>
          <a:lstStyle/>
          <a:p>
            <a:r>
              <a:rPr lang="en-GB" dirty="0"/>
              <a:t>Look at these digit cards: </a:t>
            </a:r>
          </a:p>
        </p:txBody>
      </p:sp>
      <p:grpSp>
        <p:nvGrpSpPr>
          <p:cNvPr id="5" name="number 4">
            <a:extLst>
              <a:ext uri="{FF2B5EF4-FFF2-40B4-BE49-F238E27FC236}">
                <a16:creationId xmlns="" xmlns:a16="http://schemas.microsoft.com/office/drawing/2014/main" id="{51FA9F60-2155-47BA-8414-7E7F24A4D8E7}"/>
              </a:ext>
            </a:extLst>
          </p:cNvPr>
          <p:cNvGrpSpPr/>
          <p:nvPr/>
        </p:nvGrpSpPr>
        <p:grpSpPr>
          <a:xfrm>
            <a:off x="599865" y="1509954"/>
            <a:ext cx="1195340" cy="1690446"/>
            <a:chOff x="599865" y="1509954"/>
            <a:chExt cx="1195340" cy="1690446"/>
          </a:xfrm>
        </p:grpSpPr>
        <p:pic>
          <p:nvPicPr>
            <p:cNvPr id="3" name="Picture 2">
              <a:extLst>
                <a:ext uri="{FF2B5EF4-FFF2-40B4-BE49-F238E27FC236}">
                  <a16:creationId xmlns="" xmlns:a16="http://schemas.microsoft.com/office/drawing/2014/main" id="{D864BE1E-9B55-4105-B668-6D213976B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865" y="1509954"/>
              <a:ext cx="1195340" cy="1690446"/>
            </a:xfrm>
            <a:prstGeom prst="rect">
              <a:avLst/>
            </a:prstGeom>
          </p:spPr>
        </p:pic>
        <p:sp>
          <p:nvSpPr>
            <p:cNvPr id="4" name="Rectangle 3">
              <a:extLst>
                <a:ext uri="{FF2B5EF4-FFF2-40B4-BE49-F238E27FC236}">
                  <a16:creationId xmlns="" xmlns:a16="http://schemas.microsoft.com/office/drawing/2014/main" id="{AFC4A6DD-BA31-402A-8B8F-1D0043263773}"/>
                </a:ext>
              </a:extLst>
            </p:cNvPr>
            <p:cNvSpPr/>
            <p:nvPr/>
          </p:nvSpPr>
          <p:spPr>
            <a:xfrm>
              <a:off x="836801" y="1719891"/>
              <a:ext cx="723275" cy="1200329"/>
            </a:xfrm>
            <a:prstGeom prst="rect">
              <a:avLst/>
            </a:prstGeom>
          </p:spPr>
          <p:txBody>
            <a:bodyPr wrap="none">
              <a:spAutoFit/>
            </a:bodyPr>
            <a:lstStyle/>
            <a:p>
              <a:r>
                <a:rPr lang="en-GB" sz="7200" b="1" dirty="0">
                  <a:solidFill>
                    <a:schemeClr val="bg1"/>
                  </a:solidFill>
                </a:rPr>
                <a:t>4</a:t>
              </a:r>
            </a:p>
          </p:txBody>
        </p:sp>
      </p:grpSp>
      <p:grpSp>
        <p:nvGrpSpPr>
          <p:cNvPr id="9" name="number 2">
            <a:extLst>
              <a:ext uri="{FF2B5EF4-FFF2-40B4-BE49-F238E27FC236}">
                <a16:creationId xmlns="" xmlns:a16="http://schemas.microsoft.com/office/drawing/2014/main" id="{B5CC1260-6AA4-4D47-9BEE-F46169C7CC17}"/>
              </a:ext>
            </a:extLst>
          </p:cNvPr>
          <p:cNvGrpSpPr/>
          <p:nvPr/>
        </p:nvGrpSpPr>
        <p:grpSpPr>
          <a:xfrm>
            <a:off x="1956083" y="1509954"/>
            <a:ext cx="1195340" cy="1690446"/>
            <a:chOff x="1956083" y="1509954"/>
            <a:chExt cx="1195340" cy="1690446"/>
          </a:xfrm>
        </p:grpSpPr>
        <p:pic>
          <p:nvPicPr>
            <p:cNvPr id="10" name="Picture 9">
              <a:extLst>
                <a:ext uri="{FF2B5EF4-FFF2-40B4-BE49-F238E27FC236}">
                  <a16:creationId xmlns="" xmlns:a16="http://schemas.microsoft.com/office/drawing/2014/main" id="{28570FFF-2F8C-4CA7-A4BC-6CB22872C5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6083" y="1509954"/>
              <a:ext cx="1195340" cy="1690446"/>
            </a:xfrm>
            <a:prstGeom prst="rect">
              <a:avLst/>
            </a:prstGeom>
          </p:spPr>
        </p:pic>
        <p:sp>
          <p:nvSpPr>
            <p:cNvPr id="16" name="Rectangle 15">
              <a:extLst>
                <a:ext uri="{FF2B5EF4-FFF2-40B4-BE49-F238E27FC236}">
                  <a16:creationId xmlns="" xmlns:a16="http://schemas.microsoft.com/office/drawing/2014/main" id="{7A2856A4-7198-4D5C-B7B1-26F6B296580A}"/>
                </a:ext>
              </a:extLst>
            </p:cNvPr>
            <p:cNvSpPr/>
            <p:nvPr/>
          </p:nvSpPr>
          <p:spPr>
            <a:xfrm>
              <a:off x="2244936" y="1719891"/>
              <a:ext cx="673582" cy="1200329"/>
            </a:xfrm>
            <a:prstGeom prst="rect">
              <a:avLst/>
            </a:prstGeom>
          </p:spPr>
          <p:txBody>
            <a:bodyPr wrap="none">
              <a:spAutoFit/>
            </a:bodyPr>
            <a:lstStyle/>
            <a:p>
              <a:r>
                <a:rPr lang="en-GB" sz="7200" b="1" dirty="0">
                  <a:solidFill>
                    <a:schemeClr val="bg1"/>
                  </a:solidFill>
                </a:rPr>
                <a:t>2</a:t>
              </a:r>
            </a:p>
          </p:txBody>
        </p:sp>
      </p:grpSp>
      <p:grpSp>
        <p:nvGrpSpPr>
          <p:cNvPr id="15" name="number 1">
            <a:extLst>
              <a:ext uri="{FF2B5EF4-FFF2-40B4-BE49-F238E27FC236}">
                <a16:creationId xmlns="" xmlns:a16="http://schemas.microsoft.com/office/drawing/2014/main" id="{8BD241BF-D1AD-4B25-96A5-649B1F3E6620}"/>
              </a:ext>
            </a:extLst>
          </p:cNvPr>
          <p:cNvGrpSpPr/>
          <p:nvPr/>
        </p:nvGrpSpPr>
        <p:grpSpPr>
          <a:xfrm>
            <a:off x="3312301" y="1509954"/>
            <a:ext cx="1195340" cy="1690446"/>
            <a:chOff x="3312301" y="1509954"/>
            <a:chExt cx="1195340" cy="1690446"/>
          </a:xfrm>
        </p:grpSpPr>
        <p:pic>
          <p:nvPicPr>
            <p:cNvPr id="11" name="Picture 10">
              <a:extLst>
                <a:ext uri="{FF2B5EF4-FFF2-40B4-BE49-F238E27FC236}">
                  <a16:creationId xmlns="" xmlns:a16="http://schemas.microsoft.com/office/drawing/2014/main" id="{C3BF5DD2-A9F9-4A30-9CBA-BE7F163789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2301" y="1509954"/>
              <a:ext cx="1195340" cy="1690446"/>
            </a:xfrm>
            <a:prstGeom prst="rect">
              <a:avLst/>
            </a:prstGeom>
          </p:spPr>
        </p:pic>
        <p:sp>
          <p:nvSpPr>
            <p:cNvPr id="17" name="Rectangle 16">
              <a:extLst>
                <a:ext uri="{FF2B5EF4-FFF2-40B4-BE49-F238E27FC236}">
                  <a16:creationId xmlns="" xmlns:a16="http://schemas.microsoft.com/office/drawing/2014/main" id="{7CBD67E3-8AFD-41AA-8F33-87381DDCBDA6}"/>
                </a:ext>
              </a:extLst>
            </p:cNvPr>
            <p:cNvSpPr/>
            <p:nvPr/>
          </p:nvSpPr>
          <p:spPr>
            <a:xfrm>
              <a:off x="3627682" y="1719891"/>
              <a:ext cx="564578" cy="1200329"/>
            </a:xfrm>
            <a:prstGeom prst="rect">
              <a:avLst/>
            </a:prstGeom>
          </p:spPr>
          <p:txBody>
            <a:bodyPr wrap="none">
              <a:spAutoFit/>
            </a:bodyPr>
            <a:lstStyle/>
            <a:p>
              <a:r>
                <a:rPr lang="en-GB" sz="7200" b="1" dirty="0">
                  <a:solidFill>
                    <a:schemeClr val="bg1"/>
                  </a:solidFill>
                </a:rPr>
                <a:t>1</a:t>
              </a:r>
            </a:p>
          </p:txBody>
        </p:sp>
      </p:grpSp>
      <p:grpSp>
        <p:nvGrpSpPr>
          <p:cNvPr id="23" name="number 8">
            <a:extLst>
              <a:ext uri="{FF2B5EF4-FFF2-40B4-BE49-F238E27FC236}">
                <a16:creationId xmlns="" xmlns:a16="http://schemas.microsoft.com/office/drawing/2014/main" id="{B88D2D95-0368-401B-A53F-FF1F54793E60}"/>
              </a:ext>
            </a:extLst>
          </p:cNvPr>
          <p:cNvGrpSpPr/>
          <p:nvPr/>
        </p:nvGrpSpPr>
        <p:grpSpPr>
          <a:xfrm>
            <a:off x="4668519" y="1509954"/>
            <a:ext cx="1195340" cy="1690446"/>
            <a:chOff x="4668519" y="1509954"/>
            <a:chExt cx="1195340" cy="1690446"/>
          </a:xfrm>
        </p:grpSpPr>
        <p:pic>
          <p:nvPicPr>
            <p:cNvPr id="12" name="Picture 11">
              <a:extLst>
                <a:ext uri="{FF2B5EF4-FFF2-40B4-BE49-F238E27FC236}">
                  <a16:creationId xmlns="" xmlns:a16="http://schemas.microsoft.com/office/drawing/2014/main" id="{03F1ADB7-15AE-4FDA-BC82-99F17073B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519" y="1509954"/>
              <a:ext cx="1195340" cy="1690446"/>
            </a:xfrm>
            <a:prstGeom prst="rect">
              <a:avLst/>
            </a:prstGeom>
          </p:spPr>
        </p:pic>
        <p:sp>
          <p:nvSpPr>
            <p:cNvPr id="18" name="Rectangle 17">
              <a:extLst>
                <a:ext uri="{FF2B5EF4-FFF2-40B4-BE49-F238E27FC236}">
                  <a16:creationId xmlns="" xmlns:a16="http://schemas.microsoft.com/office/drawing/2014/main" id="{B5B8AF91-6D74-4F46-8CDA-534E6032DE57}"/>
                </a:ext>
              </a:extLst>
            </p:cNvPr>
            <p:cNvSpPr/>
            <p:nvPr/>
          </p:nvSpPr>
          <p:spPr>
            <a:xfrm>
              <a:off x="4912101" y="1719891"/>
              <a:ext cx="726481" cy="1200329"/>
            </a:xfrm>
            <a:prstGeom prst="rect">
              <a:avLst/>
            </a:prstGeom>
          </p:spPr>
          <p:txBody>
            <a:bodyPr wrap="none">
              <a:spAutoFit/>
            </a:bodyPr>
            <a:lstStyle/>
            <a:p>
              <a:r>
                <a:rPr lang="en-GB" sz="7200" b="1" dirty="0">
                  <a:solidFill>
                    <a:schemeClr val="bg1"/>
                  </a:solidFill>
                </a:rPr>
                <a:t>8</a:t>
              </a:r>
            </a:p>
          </p:txBody>
        </p:sp>
      </p:grpSp>
      <p:grpSp>
        <p:nvGrpSpPr>
          <p:cNvPr id="26" name="number 5">
            <a:extLst>
              <a:ext uri="{FF2B5EF4-FFF2-40B4-BE49-F238E27FC236}">
                <a16:creationId xmlns="" xmlns:a16="http://schemas.microsoft.com/office/drawing/2014/main" id="{28080A42-5839-4172-8E9E-1093C7100FFC}"/>
              </a:ext>
            </a:extLst>
          </p:cNvPr>
          <p:cNvGrpSpPr/>
          <p:nvPr/>
        </p:nvGrpSpPr>
        <p:grpSpPr>
          <a:xfrm>
            <a:off x="6024737" y="1509954"/>
            <a:ext cx="1195340" cy="1690446"/>
            <a:chOff x="6024737" y="1509954"/>
            <a:chExt cx="1195340" cy="1690446"/>
          </a:xfrm>
        </p:grpSpPr>
        <p:pic>
          <p:nvPicPr>
            <p:cNvPr id="13" name="Picture 12">
              <a:extLst>
                <a:ext uri="{FF2B5EF4-FFF2-40B4-BE49-F238E27FC236}">
                  <a16:creationId xmlns="" xmlns:a16="http://schemas.microsoft.com/office/drawing/2014/main" id="{003E2729-F638-4EB5-9589-CAA4C53C3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4737" y="1509954"/>
              <a:ext cx="1195340" cy="1690446"/>
            </a:xfrm>
            <a:prstGeom prst="rect">
              <a:avLst/>
            </a:prstGeom>
          </p:spPr>
        </p:pic>
        <p:sp>
          <p:nvSpPr>
            <p:cNvPr id="19" name="Rectangle 18">
              <a:extLst>
                <a:ext uri="{FF2B5EF4-FFF2-40B4-BE49-F238E27FC236}">
                  <a16:creationId xmlns="" xmlns:a16="http://schemas.microsoft.com/office/drawing/2014/main" id="{00BE7274-41F4-49AE-97E5-0F6A685D935D}"/>
                </a:ext>
              </a:extLst>
            </p:cNvPr>
            <p:cNvSpPr/>
            <p:nvPr/>
          </p:nvSpPr>
          <p:spPr>
            <a:xfrm>
              <a:off x="6291288" y="1719890"/>
              <a:ext cx="679994" cy="1200329"/>
            </a:xfrm>
            <a:prstGeom prst="rect">
              <a:avLst/>
            </a:prstGeom>
          </p:spPr>
          <p:txBody>
            <a:bodyPr wrap="none">
              <a:spAutoFit/>
            </a:bodyPr>
            <a:lstStyle/>
            <a:p>
              <a:r>
                <a:rPr lang="en-GB" sz="7200" b="1" dirty="0">
                  <a:solidFill>
                    <a:schemeClr val="bg1"/>
                  </a:solidFill>
                </a:rPr>
                <a:t>5</a:t>
              </a:r>
            </a:p>
          </p:txBody>
        </p:sp>
      </p:grpSp>
      <p:grpSp>
        <p:nvGrpSpPr>
          <p:cNvPr id="25" name="number 9">
            <a:extLst>
              <a:ext uri="{FF2B5EF4-FFF2-40B4-BE49-F238E27FC236}">
                <a16:creationId xmlns="" xmlns:a16="http://schemas.microsoft.com/office/drawing/2014/main" id="{8EADBE11-6FA1-4350-8AE1-B0C171D79E88}"/>
              </a:ext>
            </a:extLst>
          </p:cNvPr>
          <p:cNvGrpSpPr/>
          <p:nvPr/>
        </p:nvGrpSpPr>
        <p:grpSpPr>
          <a:xfrm>
            <a:off x="7380956" y="1509954"/>
            <a:ext cx="1195340" cy="1690446"/>
            <a:chOff x="7380956" y="1509954"/>
            <a:chExt cx="1195340" cy="1690446"/>
          </a:xfrm>
        </p:grpSpPr>
        <p:pic>
          <p:nvPicPr>
            <p:cNvPr id="20" name="Picture 19">
              <a:extLst>
                <a:ext uri="{FF2B5EF4-FFF2-40B4-BE49-F238E27FC236}">
                  <a16:creationId xmlns="" xmlns:a16="http://schemas.microsoft.com/office/drawing/2014/main" id="{D2E6A953-9495-4487-862F-46D81AA89C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956" y="1509954"/>
              <a:ext cx="1195340" cy="1690446"/>
            </a:xfrm>
            <a:prstGeom prst="rect">
              <a:avLst/>
            </a:prstGeom>
          </p:spPr>
        </p:pic>
        <p:sp>
          <p:nvSpPr>
            <p:cNvPr id="22" name="Rectangle 21">
              <a:extLst>
                <a:ext uri="{FF2B5EF4-FFF2-40B4-BE49-F238E27FC236}">
                  <a16:creationId xmlns="" xmlns:a16="http://schemas.microsoft.com/office/drawing/2014/main" id="{DC7C6195-D586-439F-94AC-88EE70204416}"/>
                </a:ext>
              </a:extLst>
            </p:cNvPr>
            <p:cNvSpPr/>
            <p:nvPr/>
          </p:nvSpPr>
          <p:spPr>
            <a:xfrm>
              <a:off x="7629011" y="1719891"/>
              <a:ext cx="699230" cy="1200329"/>
            </a:xfrm>
            <a:prstGeom prst="rect">
              <a:avLst/>
            </a:prstGeom>
          </p:spPr>
          <p:txBody>
            <a:bodyPr wrap="none">
              <a:spAutoFit/>
            </a:bodyPr>
            <a:lstStyle/>
            <a:p>
              <a:r>
                <a:rPr lang="en-GB" sz="7200" b="1" dirty="0">
                  <a:solidFill>
                    <a:schemeClr val="bg1"/>
                  </a:solidFill>
                </a:rPr>
                <a:t>9</a:t>
              </a:r>
            </a:p>
          </p:txBody>
        </p:sp>
      </p:grpSp>
      <p:sp>
        <p:nvSpPr>
          <p:cNvPr id="31" name="TextBox 30">
            <a:extLst>
              <a:ext uri="{FF2B5EF4-FFF2-40B4-BE49-F238E27FC236}">
                <a16:creationId xmlns="" xmlns:a16="http://schemas.microsoft.com/office/drawing/2014/main" id="{9E105E2C-3802-471E-AEB1-C4F9CF40CA7B}"/>
              </a:ext>
            </a:extLst>
          </p:cNvPr>
          <p:cNvSpPr txBox="1"/>
          <p:nvPr/>
        </p:nvSpPr>
        <p:spPr>
          <a:xfrm>
            <a:off x="755650" y="3475555"/>
            <a:ext cx="3676927" cy="553998"/>
          </a:xfrm>
          <a:prstGeom prst="rect">
            <a:avLst/>
          </a:prstGeom>
          <a:noFill/>
        </p:spPr>
        <p:txBody>
          <a:bodyPr wrap="square" lIns="0" tIns="0" rIns="0" bIns="0" rtlCol="0">
            <a:spAutoFit/>
          </a:bodyPr>
          <a:lstStyle/>
          <a:p>
            <a:pPr algn="ctr"/>
            <a:r>
              <a:rPr lang="en-GB" dirty="0"/>
              <a:t>What is the smallest 3-digit number you could use these cards to make?</a:t>
            </a:r>
          </a:p>
        </p:txBody>
      </p:sp>
      <p:grpSp>
        <p:nvGrpSpPr>
          <p:cNvPr id="27" name="Group 26">
            <a:extLst>
              <a:ext uri="{FF2B5EF4-FFF2-40B4-BE49-F238E27FC236}">
                <a16:creationId xmlns="" xmlns:a16="http://schemas.microsoft.com/office/drawing/2014/main" id="{824B719A-E4A5-4235-AE22-90BAA8B0811D}"/>
              </a:ext>
            </a:extLst>
          </p:cNvPr>
          <p:cNvGrpSpPr/>
          <p:nvPr/>
        </p:nvGrpSpPr>
        <p:grpSpPr>
          <a:xfrm>
            <a:off x="1426502" y="4304708"/>
            <a:ext cx="2031115" cy="1690446"/>
            <a:chOff x="712084" y="4483973"/>
            <a:chExt cx="2031115" cy="1690446"/>
          </a:xfrm>
        </p:grpSpPr>
        <p:pic>
          <p:nvPicPr>
            <p:cNvPr id="33" name="Picture 32">
              <a:extLst>
                <a:ext uri="{FF2B5EF4-FFF2-40B4-BE49-F238E27FC236}">
                  <a16:creationId xmlns="" xmlns:a16="http://schemas.microsoft.com/office/drawing/2014/main" id="{143AF6C6-E525-4D90-8DDD-E4EBB4D065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084" y="4483973"/>
              <a:ext cx="2031115" cy="1690446"/>
            </a:xfrm>
            <a:prstGeom prst="rect">
              <a:avLst/>
            </a:prstGeom>
          </p:spPr>
        </p:pic>
        <p:sp>
          <p:nvSpPr>
            <p:cNvPr id="34" name="Rectangle 33">
              <a:extLst>
                <a:ext uri="{FF2B5EF4-FFF2-40B4-BE49-F238E27FC236}">
                  <a16:creationId xmlns="" xmlns:a16="http://schemas.microsoft.com/office/drawing/2014/main" id="{BC607D22-4CD4-4A51-BAC8-5CE34C5AB21B}"/>
                </a:ext>
              </a:extLst>
            </p:cNvPr>
            <p:cNvSpPr/>
            <p:nvPr/>
          </p:nvSpPr>
          <p:spPr>
            <a:xfrm>
              <a:off x="905522" y="4729031"/>
              <a:ext cx="1648231" cy="1107996"/>
            </a:xfrm>
            <a:prstGeom prst="rect">
              <a:avLst/>
            </a:prstGeom>
          </p:spPr>
          <p:txBody>
            <a:bodyPr wrap="square">
              <a:spAutoFit/>
            </a:bodyPr>
            <a:lstStyle/>
            <a:p>
              <a:pPr algn="ctr"/>
              <a:r>
                <a:rPr lang="en-GB" sz="6600" b="1" dirty="0">
                  <a:solidFill>
                    <a:schemeClr val="bg1"/>
                  </a:solidFill>
                </a:rPr>
                <a:t>124</a:t>
              </a:r>
              <a:endParaRPr lang="en-GB" sz="7200" b="1" dirty="0">
                <a:solidFill>
                  <a:schemeClr val="bg1"/>
                </a:solidFill>
              </a:endParaRPr>
            </a:p>
          </p:txBody>
        </p:sp>
      </p:grpSp>
      <p:sp>
        <p:nvSpPr>
          <p:cNvPr id="35" name="TextBox 34">
            <a:extLst>
              <a:ext uri="{FF2B5EF4-FFF2-40B4-BE49-F238E27FC236}">
                <a16:creationId xmlns="" xmlns:a16="http://schemas.microsoft.com/office/drawing/2014/main" id="{9577BD49-76B9-44D0-B70E-F1B830D2B642}"/>
              </a:ext>
            </a:extLst>
          </p:cNvPr>
          <p:cNvSpPr txBox="1"/>
          <p:nvPr/>
        </p:nvSpPr>
        <p:spPr>
          <a:xfrm>
            <a:off x="4783943" y="3475555"/>
            <a:ext cx="3676927" cy="553998"/>
          </a:xfrm>
          <a:prstGeom prst="rect">
            <a:avLst/>
          </a:prstGeom>
          <a:noFill/>
        </p:spPr>
        <p:txBody>
          <a:bodyPr wrap="square" lIns="0" tIns="0" rIns="0" bIns="0" rtlCol="0">
            <a:spAutoFit/>
          </a:bodyPr>
          <a:lstStyle/>
          <a:p>
            <a:pPr algn="ctr"/>
            <a:r>
              <a:rPr lang="en-GB" dirty="0"/>
              <a:t>What is the greatest 3-digit </a:t>
            </a:r>
          </a:p>
          <a:p>
            <a:pPr algn="ctr"/>
            <a:r>
              <a:rPr lang="en-GB" dirty="0"/>
              <a:t>number you could make?</a:t>
            </a:r>
          </a:p>
        </p:txBody>
      </p:sp>
      <p:grpSp>
        <p:nvGrpSpPr>
          <p:cNvPr id="36" name="Group 35">
            <a:extLst>
              <a:ext uri="{FF2B5EF4-FFF2-40B4-BE49-F238E27FC236}">
                <a16:creationId xmlns="" xmlns:a16="http://schemas.microsoft.com/office/drawing/2014/main" id="{E813A68D-D483-4DCF-9311-524CD994FBBB}"/>
              </a:ext>
            </a:extLst>
          </p:cNvPr>
          <p:cNvGrpSpPr/>
          <p:nvPr/>
        </p:nvGrpSpPr>
        <p:grpSpPr>
          <a:xfrm>
            <a:off x="5671857" y="4304708"/>
            <a:ext cx="2031115" cy="1690446"/>
            <a:chOff x="712084" y="4483973"/>
            <a:chExt cx="2031115" cy="1690446"/>
          </a:xfrm>
        </p:grpSpPr>
        <p:pic>
          <p:nvPicPr>
            <p:cNvPr id="37" name="Picture 36">
              <a:extLst>
                <a:ext uri="{FF2B5EF4-FFF2-40B4-BE49-F238E27FC236}">
                  <a16:creationId xmlns="" xmlns:a16="http://schemas.microsoft.com/office/drawing/2014/main" id="{F69EB2BB-2DEB-4633-BE51-3CFDECCF14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084" y="4483973"/>
              <a:ext cx="2031115" cy="1690446"/>
            </a:xfrm>
            <a:prstGeom prst="rect">
              <a:avLst/>
            </a:prstGeom>
          </p:spPr>
        </p:pic>
        <p:sp>
          <p:nvSpPr>
            <p:cNvPr id="38" name="Rectangle 37">
              <a:extLst>
                <a:ext uri="{FF2B5EF4-FFF2-40B4-BE49-F238E27FC236}">
                  <a16:creationId xmlns="" xmlns:a16="http://schemas.microsoft.com/office/drawing/2014/main" id="{4A18E5CE-1B03-401E-8287-F6BCB7B6F5F2}"/>
                </a:ext>
              </a:extLst>
            </p:cNvPr>
            <p:cNvSpPr/>
            <p:nvPr/>
          </p:nvSpPr>
          <p:spPr>
            <a:xfrm>
              <a:off x="905522" y="4729031"/>
              <a:ext cx="1648231" cy="1107996"/>
            </a:xfrm>
            <a:prstGeom prst="rect">
              <a:avLst/>
            </a:prstGeom>
          </p:spPr>
          <p:txBody>
            <a:bodyPr wrap="square">
              <a:spAutoFit/>
            </a:bodyPr>
            <a:lstStyle/>
            <a:p>
              <a:r>
                <a:rPr lang="en-GB" sz="6600" b="1" dirty="0">
                  <a:solidFill>
                    <a:schemeClr val="bg1"/>
                  </a:solidFill>
                </a:rPr>
                <a:t>985</a:t>
              </a:r>
            </a:p>
          </p:txBody>
        </p:sp>
      </p:gr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ppt_x"/>
                                          </p:val>
                                        </p:tav>
                                        <p:tav tm="100000">
                                          <p:val>
                                            <p:strVal val="#ppt_x"/>
                                          </p:val>
                                        </p:tav>
                                      </p:tavLst>
                                    </p:anim>
                                    <p:anim calcmode="lin" valueType="num">
                                      <p:cBhvr additive="base">
                                        <p:cTn id="4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500" fill="hold"/>
                                        <p:tgtEl>
                                          <p:spTgt spid="36"/>
                                        </p:tgtEl>
                                        <p:attrNameLst>
                                          <p:attrName>ppt_x</p:attrName>
                                        </p:attrNameLst>
                                      </p:cBhvr>
                                      <p:tavLst>
                                        <p:tav tm="0">
                                          <p:val>
                                            <p:strVal val="#ppt_x"/>
                                          </p:val>
                                        </p:tav>
                                        <p:tav tm="100000">
                                          <p:val>
                                            <p:strVal val="#ppt_x"/>
                                          </p:val>
                                        </p:tav>
                                      </p:tavLst>
                                    </p:anim>
                                    <p:anim calcmode="lin" valueType="num">
                                      <p:cBhvr additive="base">
                                        <p:cTn id="5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6" name="Rectangle 5"/>
          <p:cNvSpPr/>
          <p:nvPr/>
        </p:nvSpPr>
        <p:spPr>
          <a:xfrm>
            <a:off x="445574" y="702863"/>
            <a:ext cx="2923702" cy="355276"/>
          </a:xfrm>
          <a:prstGeom prst="rect">
            <a:avLst/>
          </a:prstGeom>
          <a:solidFill>
            <a:srgbClr val="072F54"/>
          </a:solidFill>
        </p:spPr>
        <p:txBody>
          <a:bodyPr wrap="square" lIns="180000" tIns="36000" rIns="180000" bIns="72000" anchor="ctr">
            <a:spAutoFit/>
          </a:bodyPr>
          <a:lstStyle/>
          <a:p>
            <a:pPr algn="ctr"/>
            <a:r>
              <a:rPr lang="en-GB" altLang="en-US" sz="1600" b="1" dirty="0">
                <a:solidFill>
                  <a:schemeClr val="bg1"/>
                </a:solidFill>
              </a:rPr>
              <a:t>100s, 10s and 1s (1)</a:t>
            </a:r>
            <a:endParaRPr lang="en-GB" sz="1600" b="1" dirty="0">
              <a:solidFill>
                <a:schemeClr val="bg1"/>
              </a:solidFill>
            </a:endParaRPr>
          </a:p>
        </p:txBody>
      </p:sp>
      <p:sp>
        <p:nvSpPr>
          <p:cNvPr id="30" name="Rectangle 29"/>
          <p:cNvSpPr/>
          <p:nvPr/>
        </p:nvSpPr>
        <p:spPr>
          <a:xfrm>
            <a:off x="3369276"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68" name="Straight Connector 67"/>
          <p:cNvCxnSpPr/>
          <p:nvPr/>
        </p:nvCxnSpPr>
        <p:spPr>
          <a:xfrm>
            <a:off x="3369276"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5CEEDFFD-A545-4FB7-A397-11E21CD52193}"/>
              </a:ext>
            </a:extLst>
          </p:cNvPr>
          <p:cNvSpPr txBox="1"/>
          <p:nvPr/>
        </p:nvSpPr>
        <p:spPr>
          <a:xfrm>
            <a:off x="755650" y="1232955"/>
            <a:ext cx="7632700" cy="276999"/>
          </a:xfrm>
          <a:prstGeom prst="rect">
            <a:avLst/>
          </a:prstGeom>
          <a:noFill/>
        </p:spPr>
        <p:txBody>
          <a:bodyPr wrap="square" lIns="0" tIns="0" rIns="0" bIns="0" rtlCol="0">
            <a:spAutoFit/>
          </a:bodyPr>
          <a:lstStyle/>
          <a:p>
            <a:r>
              <a:rPr lang="en-GB" dirty="0"/>
              <a:t>What is the value of each digit in this number?:</a:t>
            </a:r>
          </a:p>
        </p:txBody>
      </p:sp>
      <p:sp>
        <p:nvSpPr>
          <p:cNvPr id="34" name="Rectangle 33">
            <a:extLst>
              <a:ext uri="{FF2B5EF4-FFF2-40B4-BE49-F238E27FC236}">
                <a16:creationId xmlns="" xmlns:a16="http://schemas.microsoft.com/office/drawing/2014/main" id="{BC607D22-4CD4-4A51-BAC8-5CE34C5AB21B}"/>
              </a:ext>
            </a:extLst>
          </p:cNvPr>
          <p:cNvSpPr/>
          <p:nvPr/>
        </p:nvSpPr>
        <p:spPr>
          <a:xfrm>
            <a:off x="2834040" y="1892508"/>
            <a:ext cx="3475920" cy="1569660"/>
          </a:xfrm>
          <a:prstGeom prst="rect">
            <a:avLst/>
          </a:prstGeom>
        </p:spPr>
        <p:txBody>
          <a:bodyPr wrap="square">
            <a:spAutoFit/>
          </a:bodyPr>
          <a:lstStyle/>
          <a:p>
            <a:pPr algn="ctr"/>
            <a:r>
              <a:rPr lang="en-GB" sz="9600" b="1" dirty="0">
                <a:solidFill>
                  <a:srgbClr val="E9C501"/>
                </a:solidFill>
              </a:rPr>
              <a:t>5</a:t>
            </a:r>
            <a:r>
              <a:rPr lang="en-GB" sz="9600" b="1" dirty="0">
                <a:solidFill>
                  <a:srgbClr val="00529C"/>
                </a:solidFill>
              </a:rPr>
              <a:t>3</a:t>
            </a:r>
            <a:r>
              <a:rPr lang="en-GB" sz="9600" b="1" dirty="0">
                <a:solidFill>
                  <a:srgbClr val="E5007E"/>
                </a:solidFill>
              </a:rPr>
              <a:t>2</a:t>
            </a:r>
            <a:endParaRPr lang="en-GB" sz="11500" b="1" dirty="0">
              <a:solidFill>
                <a:srgbClr val="E5007E"/>
              </a:solidFill>
            </a:endParaRPr>
          </a:p>
        </p:txBody>
      </p:sp>
      <p:grpSp>
        <p:nvGrpSpPr>
          <p:cNvPr id="46" name="Group 45">
            <a:extLst>
              <a:ext uri="{FF2B5EF4-FFF2-40B4-BE49-F238E27FC236}">
                <a16:creationId xmlns="" xmlns:a16="http://schemas.microsoft.com/office/drawing/2014/main" id="{C5F52C4E-7A38-4D4F-B2FC-650DDFF73568}"/>
              </a:ext>
            </a:extLst>
          </p:cNvPr>
          <p:cNvGrpSpPr/>
          <p:nvPr/>
        </p:nvGrpSpPr>
        <p:grpSpPr>
          <a:xfrm>
            <a:off x="755650" y="3213717"/>
            <a:ext cx="3008103" cy="2477665"/>
            <a:chOff x="755650" y="3213717"/>
            <a:chExt cx="3008103" cy="2477665"/>
          </a:xfrm>
        </p:grpSpPr>
        <p:grpSp>
          <p:nvGrpSpPr>
            <p:cNvPr id="14" name="Group 13">
              <a:extLst>
                <a:ext uri="{FF2B5EF4-FFF2-40B4-BE49-F238E27FC236}">
                  <a16:creationId xmlns="" xmlns:a16="http://schemas.microsoft.com/office/drawing/2014/main" id="{72EF4C27-388F-47F6-9DCF-9EA6E393E55C}"/>
                </a:ext>
              </a:extLst>
            </p:cNvPr>
            <p:cNvGrpSpPr/>
            <p:nvPr/>
          </p:nvGrpSpPr>
          <p:grpSpPr>
            <a:xfrm>
              <a:off x="755650" y="4750349"/>
              <a:ext cx="2120585" cy="941033"/>
              <a:chOff x="755650" y="4750349"/>
              <a:chExt cx="2120585" cy="941033"/>
            </a:xfrm>
          </p:grpSpPr>
          <p:sp>
            <p:nvSpPr>
              <p:cNvPr id="2" name="Rectangle 1">
                <a:extLst>
                  <a:ext uri="{FF2B5EF4-FFF2-40B4-BE49-F238E27FC236}">
                    <a16:creationId xmlns="" xmlns:a16="http://schemas.microsoft.com/office/drawing/2014/main" id="{5D77927D-C977-4414-884D-FF43AE00C6D8}"/>
                  </a:ext>
                </a:extLst>
              </p:cNvPr>
              <p:cNvSpPr/>
              <p:nvPr/>
            </p:nvSpPr>
            <p:spPr>
              <a:xfrm>
                <a:off x="755650" y="4750349"/>
                <a:ext cx="2120585" cy="941033"/>
              </a:xfrm>
              <a:prstGeom prst="rect">
                <a:avLst/>
              </a:prstGeom>
              <a:solidFill>
                <a:schemeClr val="bg1"/>
              </a:solidFill>
              <a:ln w="28575">
                <a:solidFill>
                  <a:srgbClr val="E9C5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 xmlns:a16="http://schemas.microsoft.com/office/drawing/2014/main" id="{9E105E2C-3802-471E-AEB1-C4F9CF40CA7B}"/>
                  </a:ext>
                </a:extLst>
              </p:cNvPr>
              <p:cNvSpPr txBox="1"/>
              <p:nvPr/>
            </p:nvSpPr>
            <p:spPr>
              <a:xfrm>
                <a:off x="755650" y="4897699"/>
                <a:ext cx="2120585" cy="646331"/>
              </a:xfrm>
              <a:prstGeom prst="rect">
                <a:avLst/>
              </a:prstGeom>
              <a:noFill/>
            </p:spPr>
            <p:txBody>
              <a:bodyPr wrap="square" lIns="0" tIns="0" rIns="0" bIns="0" rtlCol="0">
                <a:spAutoFit/>
              </a:bodyPr>
              <a:lstStyle/>
              <a:p>
                <a:pPr algn="ctr"/>
                <a:r>
                  <a:rPr lang="en-GB" sz="2400" b="1" dirty="0"/>
                  <a:t>500</a:t>
                </a:r>
                <a:r>
                  <a:rPr lang="en-GB" b="1" dirty="0"/>
                  <a:t> </a:t>
                </a:r>
              </a:p>
              <a:p>
                <a:pPr algn="ctr"/>
                <a:r>
                  <a:rPr lang="en-GB" b="1" dirty="0"/>
                  <a:t>(or 5 hundreds)</a:t>
                </a:r>
              </a:p>
            </p:txBody>
          </p:sp>
        </p:grpSp>
        <p:cxnSp>
          <p:nvCxnSpPr>
            <p:cNvPr id="29" name="Straight Arrow Connector 28">
              <a:extLst>
                <a:ext uri="{FF2B5EF4-FFF2-40B4-BE49-F238E27FC236}">
                  <a16:creationId xmlns="" xmlns:a16="http://schemas.microsoft.com/office/drawing/2014/main" id="{B2F60E9B-B3C3-4DD3-A537-6D0EE6FEA324}"/>
                </a:ext>
              </a:extLst>
            </p:cNvPr>
            <p:cNvCxnSpPr/>
            <p:nvPr/>
          </p:nvCxnSpPr>
          <p:spPr>
            <a:xfrm flipH="1">
              <a:off x="1917577" y="3213717"/>
              <a:ext cx="1846176" cy="1402671"/>
            </a:xfrm>
            <a:prstGeom prst="straightConnector1">
              <a:avLst/>
            </a:prstGeom>
            <a:ln w="76200">
              <a:solidFill>
                <a:srgbClr val="E9C50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 xmlns:a16="http://schemas.microsoft.com/office/drawing/2014/main" id="{79BE424F-6053-4F07-8C93-9DA7B107AC80}"/>
              </a:ext>
            </a:extLst>
          </p:cNvPr>
          <p:cNvGrpSpPr/>
          <p:nvPr/>
        </p:nvGrpSpPr>
        <p:grpSpPr>
          <a:xfrm>
            <a:off x="5468105" y="3213717"/>
            <a:ext cx="2920245" cy="2477665"/>
            <a:chOff x="5468105" y="3213717"/>
            <a:chExt cx="2920245" cy="2477665"/>
          </a:xfrm>
        </p:grpSpPr>
        <p:grpSp>
          <p:nvGrpSpPr>
            <p:cNvPr id="24" name="Group 23">
              <a:extLst>
                <a:ext uri="{FF2B5EF4-FFF2-40B4-BE49-F238E27FC236}">
                  <a16:creationId xmlns="" xmlns:a16="http://schemas.microsoft.com/office/drawing/2014/main" id="{9EE92B76-633F-4E08-9550-8B8664CE4492}"/>
                </a:ext>
              </a:extLst>
            </p:cNvPr>
            <p:cNvGrpSpPr/>
            <p:nvPr/>
          </p:nvGrpSpPr>
          <p:grpSpPr>
            <a:xfrm>
              <a:off x="6267765" y="4750349"/>
              <a:ext cx="2120585" cy="941033"/>
              <a:chOff x="6267765" y="4750349"/>
              <a:chExt cx="2120585" cy="941033"/>
            </a:xfrm>
          </p:grpSpPr>
          <p:sp>
            <p:nvSpPr>
              <p:cNvPr id="42" name="Rectangle 41">
                <a:extLst>
                  <a:ext uri="{FF2B5EF4-FFF2-40B4-BE49-F238E27FC236}">
                    <a16:creationId xmlns="" xmlns:a16="http://schemas.microsoft.com/office/drawing/2014/main" id="{D9BC53C5-9EE3-4EEF-87D5-D6D08B03CD24}"/>
                  </a:ext>
                </a:extLst>
              </p:cNvPr>
              <p:cNvSpPr/>
              <p:nvPr/>
            </p:nvSpPr>
            <p:spPr>
              <a:xfrm>
                <a:off x="6267765" y="4750349"/>
                <a:ext cx="2120585" cy="941033"/>
              </a:xfrm>
              <a:prstGeom prst="rect">
                <a:avLst/>
              </a:prstGeom>
              <a:solidFill>
                <a:schemeClr val="bg1"/>
              </a:solidFill>
              <a:ln w="28575">
                <a:solidFill>
                  <a:srgbClr val="E5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 xmlns:a16="http://schemas.microsoft.com/office/drawing/2014/main" id="{D75FF4BB-7CCF-433A-BAC4-7CC05510B6FA}"/>
                  </a:ext>
                </a:extLst>
              </p:cNvPr>
              <p:cNvSpPr txBox="1"/>
              <p:nvPr/>
            </p:nvSpPr>
            <p:spPr>
              <a:xfrm>
                <a:off x="6267765" y="4897699"/>
                <a:ext cx="2120585" cy="646331"/>
              </a:xfrm>
              <a:prstGeom prst="rect">
                <a:avLst/>
              </a:prstGeom>
              <a:noFill/>
            </p:spPr>
            <p:txBody>
              <a:bodyPr wrap="square" lIns="0" tIns="0" rIns="0" bIns="0" rtlCol="0">
                <a:spAutoFit/>
              </a:bodyPr>
              <a:lstStyle/>
              <a:p>
                <a:pPr algn="ctr"/>
                <a:r>
                  <a:rPr lang="en-GB" sz="2400" b="1" dirty="0"/>
                  <a:t>2</a:t>
                </a:r>
                <a:r>
                  <a:rPr lang="en-GB" b="1" dirty="0"/>
                  <a:t> </a:t>
                </a:r>
              </a:p>
              <a:p>
                <a:pPr algn="ctr"/>
                <a:r>
                  <a:rPr lang="en-GB" b="1" dirty="0"/>
                  <a:t>(or 2 ones)</a:t>
                </a:r>
              </a:p>
            </p:txBody>
          </p:sp>
        </p:grpSp>
        <p:cxnSp>
          <p:nvCxnSpPr>
            <p:cNvPr id="44" name="Straight Arrow Connector 43">
              <a:extLst>
                <a:ext uri="{FF2B5EF4-FFF2-40B4-BE49-F238E27FC236}">
                  <a16:creationId xmlns="" xmlns:a16="http://schemas.microsoft.com/office/drawing/2014/main" id="{9B899FC1-DFCC-4267-ADF0-0B9460C96440}"/>
                </a:ext>
              </a:extLst>
            </p:cNvPr>
            <p:cNvCxnSpPr>
              <a:cxnSpLocks/>
            </p:cNvCxnSpPr>
            <p:nvPr/>
          </p:nvCxnSpPr>
          <p:spPr>
            <a:xfrm>
              <a:off x="5468105" y="3213717"/>
              <a:ext cx="1846176" cy="1402671"/>
            </a:xfrm>
            <a:prstGeom prst="straightConnector1">
              <a:avLst/>
            </a:prstGeom>
            <a:ln w="76200">
              <a:solidFill>
                <a:srgbClr val="E5007E"/>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 xmlns:a16="http://schemas.microsoft.com/office/drawing/2014/main" id="{CB86CA01-CE59-4F2A-87F3-28CA15A7D5DF}"/>
              </a:ext>
            </a:extLst>
          </p:cNvPr>
          <p:cNvGrpSpPr/>
          <p:nvPr/>
        </p:nvGrpSpPr>
        <p:grpSpPr>
          <a:xfrm>
            <a:off x="3559631" y="3213717"/>
            <a:ext cx="2120585" cy="2477665"/>
            <a:chOff x="3559631" y="3213717"/>
            <a:chExt cx="2120585" cy="2477665"/>
          </a:xfrm>
        </p:grpSpPr>
        <p:grpSp>
          <p:nvGrpSpPr>
            <p:cNvPr id="21" name="Group 20">
              <a:extLst>
                <a:ext uri="{FF2B5EF4-FFF2-40B4-BE49-F238E27FC236}">
                  <a16:creationId xmlns="" xmlns:a16="http://schemas.microsoft.com/office/drawing/2014/main" id="{28956F82-4B72-46DA-8514-B09BDDD3AB9D}"/>
                </a:ext>
              </a:extLst>
            </p:cNvPr>
            <p:cNvGrpSpPr/>
            <p:nvPr/>
          </p:nvGrpSpPr>
          <p:grpSpPr>
            <a:xfrm>
              <a:off x="3559631" y="4750349"/>
              <a:ext cx="2120585" cy="941033"/>
              <a:chOff x="3559631" y="4750349"/>
              <a:chExt cx="2120585" cy="941033"/>
            </a:xfrm>
          </p:grpSpPr>
          <p:sp>
            <p:nvSpPr>
              <p:cNvPr id="41" name="Rectangle 40">
                <a:extLst>
                  <a:ext uri="{FF2B5EF4-FFF2-40B4-BE49-F238E27FC236}">
                    <a16:creationId xmlns="" xmlns:a16="http://schemas.microsoft.com/office/drawing/2014/main" id="{1A202F4A-3F4D-4E84-9E91-D08C36048A9F}"/>
                  </a:ext>
                </a:extLst>
              </p:cNvPr>
              <p:cNvSpPr/>
              <p:nvPr/>
            </p:nvSpPr>
            <p:spPr>
              <a:xfrm>
                <a:off x="3559631" y="4750349"/>
                <a:ext cx="2120585" cy="941033"/>
              </a:xfrm>
              <a:prstGeom prst="rect">
                <a:avLst/>
              </a:prstGeom>
              <a:solidFill>
                <a:schemeClr val="bg1"/>
              </a:solidFill>
              <a:ln w="28575">
                <a:solidFill>
                  <a:srgbClr val="005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 xmlns:a16="http://schemas.microsoft.com/office/drawing/2014/main" id="{9F45F300-E78D-4903-AFEB-7E73106D7E9F}"/>
                  </a:ext>
                </a:extLst>
              </p:cNvPr>
              <p:cNvSpPr txBox="1"/>
              <p:nvPr/>
            </p:nvSpPr>
            <p:spPr>
              <a:xfrm>
                <a:off x="3559632" y="4897851"/>
                <a:ext cx="2120584" cy="646331"/>
              </a:xfrm>
              <a:prstGeom prst="rect">
                <a:avLst/>
              </a:prstGeom>
              <a:noFill/>
            </p:spPr>
            <p:txBody>
              <a:bodyPr wrap="square" lIns="0" tIns="0" rIns="0" bIns="0" rtlCol="0">
                <a:spAutoFit/>
              </a:bodyPr>
              <a:lstStyle/>
              <a:p>
                <a:pPr algn="ctr"/>
                <a:r>
                  <a:rPr lang="en-GB" sz="2400" b="1" dirty="0"/>
                  <a:t>30</a:t>
                </a:r>
                <a:r>
                  <a:rPr lang="en-GB" b="1" dirty="0"/>
                  <a:t> </a:t>
                </a:r>
              </a:p>
              <a:p>
                <a:pPr algn="ctr"/>
                <a:r>
                  <a:rPr lang="en-GB" b="1" dirty="0"/>
                  <a:t>(or 3 tens)</a:t>
                </a:r>
              </a:p>
            </p:txBody>
          </p:sp>
        </p:grpSp>
        <p:cxnSp>
          <p:nvCxnSpPr>
            <p:cNvPr id="43" name="Straight Arrow Connector 42">
              <a:extLst>
                <a:ext uri="{FF2B5EF4-FFF2-40B4-BE49-F238E27FC236}">
                  <a16:creationId xmlns="" xmlns:a16="http://schemas.microsoft.com/office/drawing/2014/main" id="{42D0D7CB-5CDE-4760-9F13-02FFF5BF42AC}"/>
                </a:ext>
              </a:extLst>
            </p:cNvPr>
            <p:cNvCxnSpPr>
              <a:cxnSpLocks/>
            </p:cNvCxnSpPr>
            <p:nvPr/>
          </p:nvCxnSpPr>
          <p:spPr>
            <a:xfrm>
              <a:off x="4572000" y="3213717"/>
              <a:ext cx="0" cy="1335082"/>
            </a:xfrm>
            <a:prstGeom prst="straightConnector1">
              <a:avLst/>
            </a:prstGeom>
            <a:ln w="76200">
              <a:solidFill>
                <a:srgbClr val="00529C"/>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512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209139"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45574" y="702863"/>
            <a:ext cx="2923702" cy="355276"/>
          </a:xfrm>
          <a:prstGeom prst="rect">
            <a:avLst/>
          </a:prstGeom>
          <a:solidFill>
            <a:srgbClr val="072F54"/>
          </a:solidFill>
        </p:spPr>
        <p:txBody>
          <a:bodyPr wrap="square" lIns="180000" tIns="36000" rIns="180000" bIns="72000" anchor="ctr">
            <a:spAutoFit/>
          </a:bodyPr>
          <a:lstStyle/>
          <a:p>
            <a:pPr algn="ctr"/>
            <a:r>
              <a:rPr lang="en-GB" altLang="en-US" sz="1600" b="1" dirty="0">
                <a:solidFill>
                  <a:schemeClr val="bg1"/>
                </a:solidFill>
              </a:rPr>
              <a:t>100s, 10s and 1s (1)</a:t>
            </a:r>
            <a:endParaRPr lang="en-GB" sz="1600" b="1" dirty="0">
              <a:solidFill>
                <a:schemeClr val="bg1"/>
              </a:solidFill>
            </a:endParaRP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369276"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77" name="Straight Connector 76"/>
          <p:cNvCxnSpPr/>
          <p:nvPr/>
        </p:nvCxnSpPr>
        <p:spPr>
          <a:xfrm>
            <a:off x="3369276"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3ACA2311-E4F6-46D8-A18A-92A2635DEDD7}"/>
              </a:ext>
            </a:extLst>
          </p:cNvPr>
          <p:cNvSpPr txBox="1"/>
          <p:nvPr/>
        </p:nvSpPr>
        <p:spPr>
          <a:xfrm>
            <a:off x="769280" y="1401615"/>
            <a:ext cx="7632700" cy="553998"/>
          </a:xfrm>
          <a:prstGeom prst="rect">
            <a:avLst/>
          </a:prstGeom>
          <a:noFill/>
        </p:spPr>
        <p:txBody>
          <a:bodyPr wrap="square" lIns="0" tIns="0" rIns="0" bIns="0" rtlCol="0">
            <a:spAutoFit/>
          </a:bodyPr>
          <a:lstStyle/>
          <a:p>
            <a:pPr algn="ctr"/>
            <a:r>
              <a:rPr lang="en-GB" dirty="0"/>
              <a:t>I’m thinking of a 3-digit number that I can make using these digit cards. I can only use each card once.</a:t>
            </a:r>
          </a:p>
        </p:txBody>
      </p:sp>
      <p:grpSp>
        <p:nvGrpSpPr>
          <p:cNvPr id="9" name="number 4">
            <a:extLst>
              <a:ext uri="{FF2B5EF4-FFF2-40B4-BE49-F238E27FC236}">
                <a16:creationId xmlns="" xmlns:a16="http://schemas.microsoft.com/office/drawing/2014/main" id="{F1F8FAB1-5006-44E6-9F53-5D08C9028D5B}"/>
              </a:ext>
            </a:extLst>
          </p:cNvPr>
          <p:cNvGrpSpPr/>
          <p:nvPr/>
        </p:nvGrpSpPr>
        <p:grpSpPr>
          <a:xfrm>
            <a:off x="599865" y="2122430"/>
            <a:ext cx="1195340" cy="1690446"/>
            <a:chOff x="599865" y="1509954"/>
            <a:chExt cx="1195340" cy="1690446"/>
          </a:xfrm>
        </p:grpSpPr>
        <p:pic>
          <p:nvPicPr>
            <p:cNvPr id="10" name="Picture 9">
              <a:extLst>
                <a:ext uri="{FF2B5EF4-FFF2-40B4-BE49-F238E27FC236}">
                  <a16:creationId xmlns="" xmlns:a16="http://schemas.microsoft.com/office/drawing/2014/main" id="{191C8E62-3D1B-47D4-BC63-6DC9CE98D6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865" y="1509954"/>
              <a:ext cx="1195340" cy="1690446"/>
            </a:xfrm>
            <a:prstGeom prst="rect">
              <a:avLst/>
            </a:prstGeom>
          </p:spPr>
        </p:pic>
        <p:sp>
          <p:nvSpPr>
            <p:cNvPr id="11" name="Rectangle 10">
              <a:extLst>
                <a:ext uri="{FF2B5EF4-FFF2-40B4-BE49-F238E27FC236}">
                  <a16:creationId xmlns="" xmlns:a16="http://schemas.microsoft.com/office/drawing/2014/main" id="{5CE45F97-86C4-428E-8C7A-69B7CC19C741}"/>
                </a:ext>
              </a:extLst>
            </p:cNvPr>
            <p:cNvSpPr/>
            <p:nvPr/>
          </p:nvSpPr>
          <p:spPr>
            <a:xfrm>
              <a:off x="836801" y="1719891"/>
              <a:ext cx="665567" cy="1200329"/>
            </a:xfrm>
            <a:prstGeom prst="rect">
              <a:avLst/>
            </a:prstGeom>
          </p:spPr>
          <p:txBody>
            <a:bodyPr wrap="none">
              <a:spAutoFit/>
            </a:bodyPr>
            <a:lstStyle/>
            <a:p>
              <a:r>
                <a:rPr lang="en-GB" sz="7200" b="1" dirty="0">
                  <a:solidFill>
                    <a:schemeClr val="bg1"/>
                  </a:solidFill>
                </a:rPr>
                <a:t>3</a:t>
              </a:r>
            </a:p>
          </p:txBody>
        </p:sp>
      </p:grpSp>
      <p:grpSp>
        <p:nvGrpSpPr>
          <p:cNvPr id="12" name="number 2">
            <a:extLst>
              <a:ext uri="{FF2B5EF4-FFF2-40B4-BE49-F238E27FC236}">
                <a16:creationId xmlns="" xmlns:a16="http://schemas.microsoft.com/office/drawing/2014/main" id="{0C68207F-8EE0-4E93-BB3A-BFA3CB57DF03}"/>
              </a:ext>
            </a:extLst>
          </p:cNvPr>
          <p:cNvGrpSpPr/>
          <p:nvPr/>
        </p:nvGrpSpPr>
        <p:grpSpPr>
          <a:xfrm>
            <a:off x="1956083" y="2122430"/>
            <a:ext cx="1195340" cy="1690446"/>
            <a:chOff x="1956083" y="1509954"/>
            <a:chExt cx="1195340" cy="1690446"/>
          </a:xfrm>
        </p:grpSpPr>
        <p:pic>
          <p:nvPicPr>
            <p:cNvPr id="13" name="Picture 12">
              <a:extLst>
                <a:ext uri="{FF2B5EF4-FFF2-40B4-BE49-F238E27FC236}">
                  <a16:creationId xmlns="" xmlns:a16="http://schemas.microsoft.com/office/drawing/2014/main" id="{66715121-7A52-46A3-B2FC-44E010E478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6083" y="1509954"/>
              <a:ext cx="1195340" cy="1690446"/>
            </a:xfrm>
            <a:prstGeom prst="rect">
              <a:avLst/>
            </a:prstGeom>
          </p:spPr>
        </p:pic>
        <p:sp>
          <p:nvSpPr>
            <p:cNvPr id="14" name="Rectangle 13">
              <a:extLst>
                <a:ext uri="{FF2B5EF4-FFF2-40B4-BE49-F238E27FC236}">
                  <a16:creationId xmlns="" xmlns:a16="http://schemas.microsoft.com/office/drawing/2014/main" id="{373CA02A-8824-4C29-A761-578F1E9CF90C}"/>
                </a:ext>
              </a:extLst>
            </p:cNvPr>
            <p:cNvSpPr/>
            <p:nvPr/>
          </p:nvSpPr>
          <p:spPr>
            <a:xfrm>
              <a:off x="2244936" y="1719891"/>
              <a:ext cx="673582" cy="1200329"/>
            </a:xfrm>
            <a:prstGeom prst="rect">
              <a:avLst/>
            </a:prstGeom>
          </p:spPr>
          <p:txBody>
            <a:bodyPr wrap="none">
              <a:spAutoFit/>
            </a:bodyPr>
            <a:lstStyle/>
            <a:p>
              <a:r>
                <a:rPr lang="en-GB" sz="7200" b="1" dirty="0">
                  <a:solidFill>
                    <a:schemeClr val="bg1"/>
                  </a:solidFill>
                </a:rPr>
                <a:t>2</a:t>
              </a:r>
            </a:p>
          </p:txBody>
        </p:sp>
      </p:grpSp>
      <p:grpSp>
        <p:nvGrpSpPr>
          <p:cNvPr id="15" name="number 1">
            <a:extLst>
              <a:ext uri="{FF2B5EF4-FFF2-40B4-BE49-F238E27FC236}">
                <a16:creationId xmlns="" xmlns:a16="http://schemas.microsoft.com/office/drawing/2014/main" id="{96CEC9B5-56C5-4DC0-A7AB-A146E450F3A6}"/>
              </a:ext>
            </a:extLst>
          </p:cNvPr>
          <p:cNvGrpSpPr/>
          <p:nvPr/>
        </p:nvGrpSpPr>
        <p:grpSpPr>
          <a:xfrm>
            <a:off x="3312301" y="2122430"/>
            <a:ext cx="1195340" cy="1690446"/>
            <a:chOff x="3312301" y="1509954"/>
            <a:chExt cx="1195340" cy="1690446"/>
          </a:xfrm>
        </p:grpSpPr>
        <p:pic>
          <p:nvPicPr>
            <p:cNvPr id="16" name="Picture 15">
              <a:extLst>
                <a:ext uri="{FF2B5EF4-FFF2-40B4-BE49-F238E27FC236}">
                  <a16:creationId xmlns="" xmlns:a16="http://schemas.microsoft.com/office/drawing/2014/main" id="{623984CF-7154-49C1-B642-F6CB8242FC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2301" y="1509954"/>
              <a:ext cx="1195340" cy="1690446"/>
            </a:xfrm>
            <a:prstGeom prst="rect">
              <a:avLst/>
            </a:prstGeom>
          </p:spPr>
        </p:pic>
        <p:sp>
          <p:nvSpPr>
            <p:cNvPr id="17" name="Rectangle 16">
              <a:extLst>
                <a:ext uri="{FF2B5EF4-FFF2-40B4-BE49-F238E27FC236}">
                  <a16:creationId xmlns="" xmlns:a16="http://schemas.microsoft.com/office/drawing/2014/main" id="{8EB6FD47-E3EF-4F20-BF42-824C10DDA62E}"/>
                </a:ext>
              </a:extLst>
            </p:cNvPr>
            <p:cNvSpPr/>
            <p:nvPr/>
          </p:nvSpPr>
          <p:spPr>
            <a:xfrm>
              <a:off x="3627682" y="1719891"/>
              <a:ext cx="564578" cy="1200329"/>
            </a:xfrm>
            <a:prstGeom prst="rect">
              <a:avLst/>
            </a:prstGeom>
          </p:spPr>
          <p:txBody>
            <a:bodyPr wrap="none">
              <a:spAutoFit/>
            </a:bodyPr>
            <a:lstStyle/>
            <a:p>
              <a:r>
                <a:rPr lang="en-GB" sz="7200" b="1" dirty="0">
                  <a:solidFill>
                    <a:schemeClr val="bg1"/>
                  </a:solidFill>
                </a:rPr>
                <a:t>1</a:t>
              </a:r>
            </a:p>
          </p:txBody>
        </p:sp>
      </p:grpSp>
      <p:grpSp>
        <p:nvGrpSpPr>
          <p:cNvPr id="18" name="number 8">
            <a:extLst>
              <a:ext uri="{FF2B5EF4-FFF2-40B4-BE49-F238E27FC236}">
                <a16:creationId xmlns="" xmlns:a16="http://schemas.microsoft.com/office/drawing/2014/main" id="{F5DAF0AF-717F-45EE-ADE3-BFA63A62169B}"/>
              </a:ext>
            </a:extLst>
          </p:cNvPr>
          <p:cNvGrpSpPr/>
          <p:nvPr/>
        </p:nvGrpSpPr>
        <p:grpSpPr>
          <a:xfrm>
            <a:off x="4668519" y="2122430"/>
            <a:ext cx="1195340" cy="1690446"/>
            <a:chOff x="4668519" y="1509954"/>
            <a:chExt cx="1195340" cy="1690446"/>
          </a:xfrm>
        </p:grpSpPr>
        <p:pic>
          <p:nvPicPr>
            <p:cNvPr id="19" name="Picture 18">
              <a:extLst>
                <a:ext uri="{FF2B5EF4-FFF2-40B4-BE49-F238E27FC236}">
                  <a16:creationId xmlns="" xmlns:a16="http://schemas.microsoft.com/office/drawing/2014/main" id="{1B713E57-B5FE-43A1-954B-22E698AD1E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519" y="1509954"/>
              <a:ext cx="1195340" cy="1690446"/>
            </a:xfrm>
            <a:prstGeom prst="rect">
              <a:avLst/>
            </a:prstGeom>
          </p:spPr>
        </p:pic>
        <p:sp>
          <p:nvSpPr>
            <p:cNvPr id="20" name="Rectangle 19">
              <a:extLst>
                <a:ext uri="{FF2B5EF4-FFF2-40B4-BE49-F238E27FC236}">
                  <a16:creationId xmlns="" xmlns:a16="http://schemas.microsoft.com/office/drawing/2014/main" id="{7472856C-07B8-4B6F-8B51-A76D9A6E3B76}"/>
                </a:ext>
              </a:extLst>
            </p:cNvPr>
            <p:cNvSpPr/>
            <p:nvPr/>
          </p:nvSpPr>
          <p:spPr>
            <a:xfrm>
              <a:off x="4912101" y="1719891"/>
              <a:ext cx="726481" cy="1200329"/>
            </a:xfrm>
            <a:prstGeom prst="rect">
              <a:avLst/>
            </a:prstGeom>
          </p:spPr>
          <p:txBody>
            <a:bodyPr wrap="none">
              <a:spAutoFit/>
            </a:bodyPr>
            <a:lstStyle/>
            <a:p>
              <a:r>
                <a:rPr lang="en-GB" sz="7200" b="1" dirty="0">
                  <a:solidFill>
                    <a:schemeClr val="bg1"/>
                  </a:solidFill>
                </a:rPr>
                <a:t>8</a:t>
              </a:r>
            </a:p>
          </p:txBody>
        </p:sp>
      </p:grpSp>
      <p:grpSp>
        <p:nvGrpSpPr>
          <p:cNvPr id="21" name="number 5">
            <a:extLst>
              <a:ext uri="{FF2B5EF4-FFF2-40B4-BE49-F238E27FC236}">
                <a16:creationId xmlns="" xmlns:a16="http://schemas.microsoft.com/office/drawing/2014/main" id="{A1DBC5A7-B7CD-4060-9C27-58D6B9425F91}"/>
              </a:ext>
            </a:extLst>
          </p:cNvPr>
          <p:cNvGrpSpPr/>
          <p:nvPr/>
        </p:nvGrpSpPr>
        <p:grpSpPr>
          <a:xfrm>
            <a:off x="6024737" y="2122430"/>
            <a:ext cx="1195340" cy="1690446"/>
            <a:chOff x="6024737" y="1509954"/>
            <a:chExt cx="1195340" cy="1690446"/>
          </a:xfrm>
        </p:grpSpPr>
        <p:pic>
          <p:nvPicPr>
            <p:cNvPr id="22" name="Picture 21">
              <a:extLst>
                <a:ext uri="{FF2B5EF4-FFF2-40B4-BE49-F238E27FC236}">
                  <a16:creationId xmlns="" xmlns:a16="http://schemas.microsoft.com/office/drawing/2014/main" id="{22655471-1001-4168-B0EE-4077597F51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4737" y="1509954"/>
              <a:ext cx="1195340" cy="1690446"/>
            </a:xfrm>
            <a:prstGeom prst="rect">
              <a:avLst/>
            </a:prstGeom>
          </p:spPr>
        </p:pic>
        <p:sp>
          <p:nvSpPr>
            <p:cNvPr id="23" name="Rectangle 22">
              <a:extLst>
                <a:ext uri="{FF2B5EF4-FFF2-40B4-BE49-F238E27FC236}">
                  <a16:creationId xmlns="" xmlns:a16="http://schemas.microsoft.com/office/drawing/2014/main" id="{E860DC89-593C-4B35-8859-3429A532473B}"/>
                </a:ext>
              </a:extLst>
            </p:cNvPr>
            <p:cNvSpPr/>
            <p:nvPr/>
          </p:nvSpPr>
          <p:spPr>
            <a:xfrm>
              <a:off x="6291288" y="1719890"/>
              <a:ext cx="723275" cy="1200329"/>
            </a:xfrm>
            <a:prstGeom prst="rect">
              <a:avLst/>
            </a:prstGeom>
          </p:spPr>
          <p:txBody>
            <a:bodyPr wrap="none">
              <a:spAutoFit/>
            </a:bodyPr>
            <a:lstStyle/>
            <a:p>
              <a:r>
                <a:rPr lang="en-GB" sz="7200" b="1" dirty="0">
                  <a:solidFill>
                    <a:schemeClr val="bg1"/>
                  </a:solidFill>
                </a:rPr>
                <a:t>4</a:t>
              </a:r>
            </a:p>
          </p:txBody>
        </p:sp>
      </p:grpSp>
      <p:grpSp>
        <p:nvGrpSpPr>
          <p:cNvPr id="24" name="number 9">
            <a:extLst>
              <a:ext uri="{FF2B5EF4-FFF2-40B4-BE49-F238E27FC236}">
                <a16:creationId xmlns="" xmlns:a16="http://schemas.microsoft.com/office/drawing/2014/main" id="{CF5C890E-8AAF-409B-A83F-ADC3ED7FB94D}"/>
              </a:ext>
            </a:extLst>
          </p:cNvPr>
          <p:cNvGrpSpPr/>
          <p:nvPr/>
        </p:nvGrpSpPr>
        <p:grpSpPr>
          <a:xfrm>
            <a:off x="7380956" y="2122430"/>
            <a:ext cx="1195340" cy="1690446"/>
            <a:chOff x="7380956" y="1509954"/>
            <a:chExt cx="1195340" cy="1690446"/>
          </a:xfrm>
        </p:grpSpPr>
        <p:pic>
          <p:nvPicPr>
            <p:cNvPr id="25" name="Picture 24">
              <a:extLst>
                <a:ext uri="{FF2B5EF4-FFF2-40B4-BE49-F238E27FC236}">
                  <a16:creationId xmlns="" xmlns:a16="http://schemas.microsoft.com/office/drawing/2014/main" id="{BB6CB67A-826F-4D77-B13F-12E4D72815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956" y="1509954"/>
              <a:ext cx="1195340" cy="1690446"/>
            </a:xfrm>
            <a:prstGeom prst="rect">
              <a:avLst/>
            </a:prstGeom>
          </p:spPr>
        </p:pic>
        <p:sp>
          <p:nvSpPr>
            <p:cNvPr id="26" name="Rectangle 25">
              <a:extLst>
                <a:ext uri="{FF2B5EF4-FFF2-40B4-BE49-F238E27FC236}">
                  <a16:creationId xmlns="" xmlns:a16="http://schemas.microsoft.com/office/drawing/2014/main" id="{AF869485-38AF-4257-AE00-4B199116B2FD}"/>
                </a:ext>
              </a:extLst>
            </p:cNvPr>
            <p:cNvSpPr/>
            <p:nvPr/>
          </p:nvSpPr>
          <p:spPr>
            <a:xfrm>
              <a:off x="7629011" y="1719891"/>
              <a:ext cx="772969" cy="1200329"/>
            </a:xfrm>
            <a:prstGeom prst="rect">
              <a:avLst/>
            </a:prstGeom>
          </p:spPr>
          <p:txBody>
            <a:bodyPr wrap="none">
              <a:spAutoFit/>
            </a:bodyPr>
            <a:lstStyle/>
            <a:p>
              <a:r>
                <a:rPr lang="en-GB" sz="7200" b="1" dirty="0">
                  <a:solidFill>
                    <a:schemeClr val="bg1"/>
                  </a:solidFill>
                </a:rPr>
                <a:t>0</a:t>
              </a:r>
            </a:p>
          </p:txBody>
        </p:sp>
      </p:grpSp>
      <p:sp>
        <p:nvSpPr>
          <p:cNvPr id="27" name="TextBox 26">
            <a:extLst>
              <a:ext uri="{FF2B5EF4-FFF2-40B4-BE49-F238E27FC236}">
                <a16:creationId xmlns="" xmlns:a16="http://schemas.microsoft.com/office/drawing/2014/main" id="{16C2AFEE-882B-442A-90EC-EB1B10E55C37}"/>
              </a:ext>
            </a:extLst>
          </p:cNvPr>
          <p:cNvSpPr txBox="1"/>
          <p:nvPr/>
        </p:nvSpPr>
        <p:spPr>
          <a:xfrm>
            <a:off x="769280" y="3979693"/>
            <a:ext cx="2044942" cy="1938992"/>
          </a:xfrm>
          <a:prstGeom prst="rect">
            <a:avLst/>
          </a:prstGeom>
          <a:noFill/>
        </p:spPr>
        <p:txBody>
          <a:bodyPr wrap="square" lIns="0" tIns="0" rIns="0" bIns="0" rtlCol="0">
            <a:spAutoFit/>
          </a:bodyPr>
          <a:lstStyle/>
          <a:p>
            <a:pPr algn="ctr"/>
            <a:r>
              <a:rPr lang="en-GB" dirty="0"/>
              <a:t>There are no tens.</a:t>
            </a:r>
          </a:p>
          <a:p>
            <a:pPr algn="ctr"/>
            <a:r>
              <a:rPr lang="en-GB" dirty="0"/>
              <a:t>The hundreds digit is a greater number than the ones digit.</a:t>
            </a:r>
          </a:p>
          <a:p>
            <a:pPr algn="ctr"/>
            <a:r>
              <a:rPr lang="en-GB" dirty="0"/>
              <a:t>The digit total (the digits added together) is 7.</a:t>
            </a:r>
          </a:p>
        </p:txBody>
      </p:sp>
      <p:grpSp>
        <p:nvGrpSpPr>
          <p:cNvPr id="3" name="Group 2">
            <a:extLst>
              <a:ext uri="{FF2B5EF4-FFF2-40B4-BE49-F238E27FC236}">
                <a16:creationId xmlns="" xmlns:a16="http://schemas.microsoft.com/office/drawing/2014/main" id="{A59657CB-DE35-42D3-84AD-F28A8866C67F}"/>
              </a:ext>
            </a:extLst>
          </p:cNvPr>
          <p:cNvGrpSpPr/>
          <p:nvPr/>
        </p:nvGrpSpPr>
        <p:grpSpPr>
          <a:xfrm>
            <a:off x="3761117" y="4022812"/>
            <a:ext cx="4492133" cy="575067"/>
            <a:chOff x="3761117" y="4022812"/>
            <a:chExt cx="4492133" cy="575067"/>
          </a:xfrm>
        </p:grpSpPr>
        <p:sp>
          <p:nvSpPr>
            <p:cNvPr id="2" name="Rectangle 1">
              <a:extLst>
                <a:ext uri="{FF2B5EF4-FFF2-40B4-BE49-F238E27FC236}">
                  <a16:creationId xmlns="" xmlns:a16="http://schemas.microsoft.com/office/drawing/2014/main" id="{48180E42-B1D4-401C-98C6-310EF4C3E98B}"/>
                </a:ext>
              </a:extLst>
            </p:cNvPr>
            <p:cNvSpPr/>
            <p:nvPr/>
          </p:nvSpPr>
          <p:spPr>
            <a:xfrm>
              <a:off x="3761117" y="4022812"/>
              <a:ext cx="4492133" cy="575067"/>
            </a:xfrm>
            <a:prstGeom prst="rect">
              <a:avLst/>
            </a:prstGeom>
            <a:solidFill>
              <a:srgbClr val="E9C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 xmlns:a16="http://schemas.microsoft.com/office/drawing/2014/main" id="{E26A9227-108B-4B6C-A531-1534B1287D8B}"/>
                </a:ext>
              </a:extLst>
            </p:cNvPr>
            <p:cNvSpPr txBox="1"/>
            <p:nvPr/>
          </p:nvSpPr>
          <p:spPr>
            <a:xfrm>
              <a:off x="3856754" y="4169462"/>
              <a:ext cx="4295207" cy="276999"/>
            </a:xfrm>
            <a:prstGeom prst="rect">
              <a:avLst/>
            </a:prstGeom>
            <a:noFill/>
          </p:spPr>
          <p:txBody>
            <a:bodyPr wrap="square" lIns="0" tIns="0" rIns="0" bIns="0" rtlCol="0">
              <a:spAutoFit/>
            </a:bodyPr>
            <a:lstStyle/>
            <a:p>
              <a:pPr algn="ctr"/>
              <a:r>
                <a:rPr lang="en-GB" dirty="0"/>
                <a:t>What number am I thinking of?</a:t>
              </a:r>
            </a:p>
          </p:txBody>
        </p:sp>
      </p:grpSp>
      <p:grpSp>
        <p:nvGrpSpPr>
          <p:cNvPr id="30" name="Group 29">
            <a:extLst>
              <a:ext uri="{FF2B5EF4-FFF2-40B4-BE49-F238E27FC236}">
                <a16:creationId xmlns="" xmlns:a16="http://schemas.microsoft.com/office/drawing/2014/main" id="{6EE82893-EDFE-4B9B-BCE9-9EC9C6DBF5C4}"/>
              </a:ext>
            </a:extLst>
          </p:cNvPr>
          <p:cNvGrpSpPr/>
          <p:nvPr/>
        </p:nvGrpSpPr>
        <p:grpSpPr>
          <a:xfrm>
            <a:off x="5009179" y="4593111"/>
            <a:ext cx="2031115" cy="1690446"/>
            <a:chOff x="712084" y="4483973"/>
            <a:chExt cx="2031115" cy="1690446"/>
          </a:xfrm>
        </p:grpSpPr>
        <p:pic>
          <p:nvPicPr>
            <p:cNvPr id="31" name="Picture 30">
              <a:extLst>
                <a:ext uri="{FF2B5EF4-FFF2-40B4-BE49-F238E27FC236}">
                  <a16:creationId xmlns="" xmlns:a16="http://schemas.microsoft.com/office/drawing/2014/main" id="{D89AD9CC-72F9-475E-898E-1C27BB1D7D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084" y="4483973"/>
              <a:ext cx="2031115" cy="1690446"/>
            </a:xfrm>
            <a:prstGeom prst="rect">
              <a:avLst/>
            </a:prstGeom>
          </p:spPr>
        </p:pic>
        <p:sp>
          <p:nvSpPr>
            <p:cNvPr id="32" name="Rectangle 31">
              <a:extLst>
                <a:ext uri="{FF2B5EF4-FFF2-40B4-BE49-F238E27FC236}">
                  <a16:creationId xmlns="" xmlns:a16="http://schemas.microsoft.com/office/drawing/2014/main" id="{36C83F4B-6839-421B-87DA-8CD4F5989C40}"/>
                </a:ext>
              </a:extLst>
            </p:cNvPr>
            <p:cNvSpPr/>
            <p:nvPr/>
          </p:nvSpPr>
          <p:spPr>
            <a:xfrm>
              <a:off x="905522" y="4729031"/>
              <a:ext cx="1648231" cy="1107996"/>
            </a:xfrm>
            <a:prstGeom prst="rect">
              <a:avLst/>
            </a:prstGeom>
          </p:spPr>
          <p:txBody>
            <a:bodyPr wrap="square">
              <a:spAutoFit/>
            </a:bodyPr>
            <a:lstStyle/>
            <a:p>
              <a:r>
                <a:rPr lang="en-GB" sz="6600" b="1" dirty="0">
                  <a:solidFill>
                    <a:schemeClr val="bg1"/>
                  </a:solidFill>
                </a:rPr>
                <a:t>403</a:t>
              </a:r>
            </a:p>
          </p:txBody>
        </p:sp>
      </p:gr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A1356E0-11F0-46C7-9E4F-09A23D4620AC}"/>
              </a:ext>
            </a:extLst>
          </p:cNvPr>
          <p:cNvSpPr/>
          <p:nvPr/>
        </p:nvSpPr>
        <p:spPr>
          <a:xfrm>
            <a:off x="923174" y="3509818"/>
            <a:ext cx="2260912" cy="2286638"/>
          </a:xfrm>
          <a:prstGeom prst="rect">
            <a:avLst/>
          </a:prstGeom>
          <a:solidFill>
            <a:schemeClr val="bg1"/>
          </a:solidFill>
          <a:ln w="28575">
            <a:solidFill>
              <a:srgbClr val="E9C5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 xmlns:a16="http://schemas.microsoft.com/office/drawing/2014/main" id="{9AAA3576-BFDC-4E94-BAED-63BB6F3AABCA}"/>
              </a:ext>
            </a:extLst>
          </p:cNvPr>
          <p:cNvSpPr/>
          <p:nvPr/>
        </p:nvSpPr>
        <p:spPr>
          <a:xfrm>
            <a:off x="3443840" y="3509818"/>
            <a:ext cx="2260912" cy="2286638"/>
          </a:xfrm>
          <a:prstGeom prst="rect">
            <a:avLst/>
          </a:prstGeom>
          <a:solidFill>
            <a:schemeClr val="bg1"/>
          </a:solidFill>
          <a:ln w="28575">
            <a:solidFill>
              <a:srgbClr val="E9C5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 xmlns:a16="http://schemas.microsoft.com/office/drawing/2014/main" id="{E59793E2-3692-416F-8720-FB8E1F4EE8C3}"/>
              </a:ext>
            </a:extLst>
          </p:cNvPr>
          <p:cNvSpPr/>
          <p:nvPr/>
        </p:nvSpPr>
        <p:spPr>
          <a:xfrm>
            <a:off x="5964506" y="3509818"/>
            <a:ext cx="2260912" cy="2286638"/>
          </a:xfrm>
          <a:prstGeom prst="rect">
            <a:avLst/>
          </a:prstGeom>
          <a:solidFill>
            <a:schemeClr val="bg1"/>
          </a:solidFill>
          <a:ln w="28575">
            <a:solidFill>
              <a:srgbClr val="E9C5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a:off x="3209139"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45574" y="702863"/>
            <a:ext cx="2923702" cy="355276"/>
          </a:xfrm>
          <a:prstGeom prst="rect">
            <a:avLst/>
          </a:prstGeom>
          <a:solidFill>
            <a:srgbClr val="072F54"/>
          </a:solidFill>
        </p:spPr>
        <p:txBody>
          <a:bodyPr wrap="square" lIns="180000" tIns="36000" rIns="180000" bIns="72000" anchor="ctr">
            <a:spAutoFit/>
          </a:bodyPr>
          <a:lstStyle/>
          <a:p>
            <a:pPr algn="ctr"/>
            <a:r>
              <a:rPr lang="en-GB" altLang="en-US" sz="1600" b="1" dirty="0">
                <a:solidFill>
                  <a:schemeClr val="bg1"/>
                </a:solidFill>
              </a:rPr>
              <a:t>100s, 10s and 1s (1)</a:t>
            </a:r>
            <a:endParaRPr lang="en-GB" sz="1600" b="1" dirty="0">
              <a:solidFill>
                <a:schemeClr val="bg1"/>
              </a:solidFill>
            </a:endParaRP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369276"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77" name="Straight Connector 76"/>
          <p:cNvCxnSpPr/>
          <p:nvPr/>
        </p:nvCxnSpPr>
        <p:spPr>
          <a:xfrm>
            <a:off x="3369276"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3ACA2311-E4F6-46D8-A18A-92A2635DEDD7}"/>
              </a:ext>
            </a:extLst>
          </p:cNvPr>
          <p:cNvSpPr txBox="1"/>
          <p:nvPr/>
        </p:nvSpPr>
        <p:spPr>
          <a:xfrm>
            <a:off x="795505" y="1392544"/>
            <a:ext cx="3871386" cy="830997"/>
          </a:xfrm>
          <a:prstGeom prst="rect">
            <a:avLst/>
          </a:prstGeom>
          <a:noFill/>
        </p:spPr>
        <p:txBody>
          <a:bodyPr wrap="square" lIns="0" tIns="0" rIns="0" bIns="0" rtlCol="0">
            <a:spAutoFit/>
          </a:bodyPr>
          <a:lstStyle/>
          <a:p>
            <a:r>
              <a:rPr lang="en-GB" dirty="0"/>
              <a:t>Carina isn’t sure how to use base ten to represent 671.</a:t>
            </a:r>
          </a:p>
          <a:p>
            <a:r>
              <a:rPr lang="en-GB" dirty="0"/>
              <a:t>She has tried a few different ideas.</a:t>
            </a:r>
          </a:p>
        </p:txBody>
      </p:sp>
      <p:sp>
        <p:nvSpPr>
          <p:cNvPr id="41" name="TextBox 40">
            <a:extLst>
              <a:ext uri="{FF2B5EF4-FFF2-40B4-BE49-F238E27FC236}">
                <a16:creationId xmlns="" xmlns:a16="http://schemas.microsoft.com/office/drawing/2014/main" id="{85E25533-8C00-4741-A9FF-F969B811600B}"/>
              </a:ext>
            </a:extLst>
          </p:cNvPr>
          <p:cNvSpPr txBox="1"/>
          <p:nvPr/>
        </p:nvSpPr>
        <p:spPr>
          <a:xfrm>
            <a:off x="795505" y="2784062"/>
            <a:ext cx="7632700" cy="276999"/>
          </a:xfrm>
          <a:prstGeom prst="rect">
            <a:avLst/>
          </a:prstGeom>
          <a:noFill/>
        </p:spPr>
        <p:txBody>
          <a:bodyPr wrap="square" lIns="0" tIns="0" rIns="0" bIns="0" rtlCol="0">
            <a:spAutoFit/>
          </a:bodyPr>
          <a:lstStyle/>
          <a:p>
            <a:r>
              <a:rPr lang="en-GB" dirty="0"/>
              <a:t>Which one is correct?</a:t>
            </a:r>
          </a:p>
        </p:txBody>
      </p:sp>
      <p:pic>
        <p:nvPicPr>
          <p:cNvPr id="39" name="Picture 38">
            <a:extLst>
              <a:ext uri="{FF2B5EF4-FFF2-40B4-BE49-F238E27FC236}">
                <a16:creationId xmlns="" xmlns:a16="http://schemas.microsoft.com/office/drawing/2014/main" id="{4DA8AA05-2082-4E43-BFC1-093138C4BD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9137" y="4990442"/>
            <a:ext cx="1130074" cy="1104181"/>
          </a:xfrm>
          <a:prstGeom prst="rect">
            <a:avLst/>
          </a:prstGeom>
        </p:spPr>
      </p:pic>
      <p:pic>
        <p:nvPicPr>
          <p:cNvPr id="42" name="Picture 41">
            <a:extLst>
              <a:ext uri="{FF2B5EF4-FFF2-40B4-BE49-F238E27FC236}">
                <a16:creationId xmlns="" xmlns:a16="http://schemas.microsoft.com/office/drawing/2014/main" id="{D0A7CFC8-5C27-4782-AC40-E92D345DFC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6739" y="4990442"/>
            <a:ext cx="1019244" cy="1104181"/>
          </a:xfrm>
          <a:prstGeom prst="rect">
            <a:avLst/>
          </a:prstGeom>
        </p:spPr>
      </p:pic>
      <p:pic>
        <p:nvPicPr>
          <p:cNvPr id="46" name="Picture 45">
            <a:extLst>
              <a:ext uri="{FF2B5EF4-FFF2-40B4-BE49-F238E27FC236}">
                <a16:creationId xmlns="" xmlns:a16="http://schemas.microsoft.com/office/drawing/2014/main" id="{2B400C11-C65E-4B6A-AECB-617D22B421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5006" y="4964622"/>
            <a:ext cx="1019244" cy="1104181"/>
          </a:xfrm>
          <a:prstGeom prst="rect">
            <a:avLst/>
          </a:prstGeom>
        </p:spPr>
      </p:pic>
      <p:pic>
        <p:nvPicPr>
          <p:cNvPr id="3" name="Picture 2">
            <a:extLst>
              <a:ext uri="{FF2B5EF4-FFF2-40B4-BE49-F238E27FC236}">
                <a16:creationId xmlns="" xmlns:a16="http://schemas.microsoft.com/office/drawing/2014/main" id="{44F2305A-19B0-49F6-AB4A-BD2D77DEEB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557950" y="880501"/>
            <a:ext cx="1872506" cy="2468385"/>
          </a:xfrm>
          <a:prstGeom prst="rect">
            <a:avLst/>
          </a:prstGeom>
        </p:spPr>
      </p:pic>
      <p:pic>
        <p:nvPicPr>
          <p:cNvPr id="25" name="Picture 24">
            <a:extLst>
              <a:ext uri="{FF2B5EF4-FFF2-40B4-BE49-F238E27FC236}">
                <a16:creationId xmlns="" xmlns:a16="http://schemas.microsoft.com/office/drawing/2014/main" id="{7A7C6085-6506-46D8-8429-0A205E8DC5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8222" y="3632868"/>
            <a:ext cx="525852" cy="517543"/>
          </a:xfrm>
          <a:prstGeom prst="rect">
            <a:avLst/>
          </a:prstGeom>
        </p:spPr>
      </p:pic>
      <p:pic>
        <p:nvPicPr>
          <p:cNvPr id="26" name="Picture 25">
            <a:extLst>
              <a:ext uri="{FF2B5EF4-FFF2-40B4-BE49-F238E27FC236}">
                <a16:creationId xmlns="" xmlns:a16="http://schemas.microsoft.com/office/drawing/2014/main" id="{5E73B3B5-1709-446E-A913-1680E5D5CE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145569">
            <a:off x="943540" y="4934583"/>
            <a:ext cx="485560" cy="412898"/>
          </a:xfrm>
          <a:prstGeom prst="rect">
            <a:avLst/>
          </a:prstGeom>
        </p:spPr>
      </p:pic>
      <p:pic>
        <p:nvPicPr>
          <p:cNvPr id="27" name="Picture 26">
            <a:extLst>
              <a:ext uri="{FF2B5EF4-FFF2-40B4-BE49-F238E27FC236}">
                <a16:creationId xmlns="" xmlns:a16="http://schemas.microsoft.com/office/drawing/2014/main" id="{B57A6BF1-C85D-4D32-8CC3-3DF9C3D8E3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71147" y="4830407"/>
            <a:ext cx="133157" cy="134215"/>
          </a:xfrm>
          <a:prstGeom prst="rect">
            <a:avLst/>
          </a:prstGeom>
        </p:spPr>
      </p:pic>
      <p:pic>
        <p:nvPicPr>
          <p:cNvPr id="28" name="Picture 27">
            <a:extLst>
              <a:ext uri="{FF2B5EF4-FFF2-40B4-BE49-F238E27FC236}">
                <a16:creationId xmlns="" xmlns:a16="http://schemas.microsoft.com/office/drawing/2014/main" id="{5160A2FB-EFAA-480A-89E4-93C60870F5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4913" y="3632868"/>
            <a:ext cx="525852" cy="517543"/>
          </a:xfrm>
          <a:prstGeom prst="rect">
            <a:avLst/>
          </a:prstGeom>
        </p:spPr>
      </p:pic>
      <p:pic>
        <p:nvPicPr>
          <p:cNvPr id="30" name="Picture 29">
            <a:extLst>
              <a:ext uri="{FF2B5EF4-FFF2-40B4-BE49-F238E27FC236}">
                <a16:creationId xmlns="" xmlns:a16="http://schemas.microsoft.com/office/drawing/2014/main" id="{FE018F8A-44A9-49B1-9974-99405C2AA3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1604" y="3632868"/>
            <a:ext cx="525852" cy="517543"/>
          </a:xfrm>
          <a:prstGeom prst="rect">
            <a:avLst/>
          </a:prstGeom>
        </p:spPr>
      </p:pic>
      <p:pic>
        <p:nvPicPr>
          <p:cNvPr id="31" name="Picture 30">
            <a:extLst>
              <a:ext uri="{FF2B5EF4-FFF2-40B4-BE49-F238E27FC236}">
                <a16:creationId xmlns="" xmlns:a16="http://schemas.microsoft.com/office/drawing/2014/main" id="{411149FC-19A8-4859-9AFE-96BE0FFCE0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8222" y="4174732"/>
            <a:ext cx="525852" cy="517543"/>
          </a:xfrm>
          <a:prstGeom prst="rect">
            <a:avLst/>
          </a:prstGeom>
        </p:spPr>
      </p:pic>
      <p:pic>
        <p:nvPicPr>
          <p:cNvPr id="32" name="Picture 31">
            <a:extLst>
              <a:ext uri="{FF2B5EF4-FFF2-40B4-BE49-F238E27FC236}">
                <a16:creationId xmlns="" xmlns:a16="http://schemas.microsoft.com/office/drawing/2014/main" id="{75ED2469-B26A-4BCA-9FD7-8FC866CB43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4913" y="4174732"/>
            <a:ext cx="525852" cy="517543"/>
          </a:xfrm>
          <a:prstGeom prst="rect">
            <a:avLst/>
          </a:prstGeom>
        </p:spPr>
      </p:pic>
      <p:pic>
        <p:nvPicPr>
          <p:cNvPr id="33" name="Picture 32">
            <a:extLst>
              <a:ext uri="{FF2B5EF4-FFF2-40B4-BE49-F238E27FC236}">
                <a16:creationId xmlns="" xmlns:a16="http://schemas.microsoft.com/office/drawing/2014/main" id="{A25AE34E-3BD1-41A3-BAF6-F8DC64EEF0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1604" y="4174732"/>
            <a:ext cx="525852" cy="517543"/>
          </a:xfrm>
          <a:prstGeom prst="rect">
            <a:avLst/>
          </a:prstGeom>
        </p:spPr>
      </p:pic>
      <p:pic>
        <p:nvPicPr>
          <p:cNvPr id="38" name="Picture 37">
            <a:extLst>
              <a:ext uri="{FF2B5EF4-FFF2-40B4-BE49-F238E27FC236}">
                <a16:creationId xmlns="" xmlns:a16="http://schemas.microsoft.com/office/drawing/2014/main" id="{8BC12B25-4E18-4E31-8518-CBF8923F5B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145569">
            <a:off x="1089626" y="4934583"/>
            <a:ext cx="485560" cy="412898"/>
          </a:xfrm>
          <a:prstGeom prst="rect">
            <a:avLst/>
          </a:prstGeom>
        </p:spPr>
      </p:pic>
      <p:pic>
        <p:nvPicPr>
          <p:cNvPr id="40" name="Picture 39">
            <a:extLst>
              <a:ext uri="{FF2B5EF4-FFF2-40B4-BE49-F238E27FC236}">
                <a16:creationId xmlns="" xmlns:a16="http://schemas.microsoft.com/office/drawing/2014/main" id="{605529AF-CBEE-4062-BD2A-655F68B038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145569">
            <a:off x="1247254" y="4934583"/>
            <a:ext cx="485560" cy="412898"/>
          </a:xfrm>
          <a:prstGeom prst="rect">
            <a:avLst/>
          </a:prstGeom>
        </p:spPr>
      </p:pic>
      <p:pic>
        <p:nvPicPr>
          <p:cNvPr id="43" name="Picture 42">
            <a:extLst>
              <a:ext uri="{FF2B5EF4-FFF2-40B4-BE49-F238E27FC236}">
                <a16:creationId xmlns="" xmlns:a16="http://schemas.microsoft.com/office/drawing/2014/main" id="{E5D11A7A-D746-4F03-BF0F-12CFD5B837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145569">
            <a:off x="1393340" y="4934583"/>
            <a:ext cx="485560" cy="412898"/>
          </a:xfrm>
          <a:prstGeom prst="rect">
            <a:avLst/>
          </a:prstGeom>
        </p:spPr>
      </p:pic>
      <p:pic>
        <p:nvPicPr>
          <p:cNvPr id="44" name="Picture 43">
            <a:extLst>
              <a:ext uri="{FF2B5EF4-FFF2-40B4-BE49-F238E27FC236}">
                <a16:creationId xmlns="" xmlns:a16="http://schemas.microsoft.com/office/drawing/2014/main" id="{6A81652B-DFE6-4A1D-8CA0-CA5A722F81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145569">
            <a:off x="1548712" y="4934583"/>
            <a:ext cx="485560" cy="412898"/>
          </a:xfrm>
          <a:prstGeom prst="rect">
            <a:avLst/>
          </a:prstGeom>
        </p:spPr>
      </p:pic>
      <p:pic>
        <p:nvPicPr>
          <p:cNvPr id="45" name="Picture 44">
            <a:extLst>
              <a:ext uri="{FF2B5EF4-FFF2-40B4-BE49-F238E27FC236}">
                <a16:creationId xmlns="" xmlns:a16="http://schemas.microsoft.com/office/drawing/2014/main" id="{C121F6E9-C42C-4F89-A9CC-42965FD132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145569">
            <a:off x="1694798" y="4934583"/>
            <a:ext cx="485560" cy="412898"/>
          </a:xfrm>
          <a:prstGeom prst="rect">
            <a:avLst/>
          </a:prstGeom>
        </p:spPr>
      </p:pic>
      <p:pic>
        <p:nvPicPr>
          <p:cNvPr id="47" name="Picture 46">
            <a:extLst>
              <a:ext uri="{FF2B5EF4-FFF2-40B4-BE49-F238E27FC236}">
                <a16:creationId xmlns="" xmlns:a16="http://schemas.microsoft.com/office/drawing/2014/main" id="{AF7B0B48-E8CE-4F4B-8B7E-16B736B33B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97775" y="3888412"/>
            <a:ext cx="133157" cy="134215"/>
          </a:xfrm>
          <a:prstGeom prst="rect">
            <a:avLst/>
          </a:prstGeom>
        </p:spPr>
      </p:pic>
      <p:pic>
        <p:nvPicPr>
          <p:cNvPr id="48" name="Picture 47">
            <a:extLst>
              <a:ext uri="{FF2B5EF4-FFF2-40B4-BE49-F238E27FC236}">
                <a16:creationId xmlns="" xmlns:a16="http://schemas.microsoft.com/office/drawing/2014/main" id="{563DA723-F308-4E33-9C35-465BAEE26C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0795" y="3879581"/>
            <a:ext cx="133157" cy="134215"/>
          </a:xfrm>
          <a:prstGeom prst="rect">
            <a:avLst/>
          </a:prstGeom>
        </p:spPr>
      </p:pic>
      <p:pic>
        <p:nvPicPr>
          <p:cNvPr id="49" name="Picture 48">
            <a:extLst>
              <a:ext uri="{FF2B5EF4-FFF2-40B4-BE49-F238E27FC236}">
                <a16:creationId xmlns="" xmlns:a16="http://schemas.microsoft.com/office/drawing/2014/main" id="{D857A45F-0EAE-4B84-8178-E7581C7AA4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97775" y="4101952"/>
            <a:ext cx="133157" cy="134215"/>
          </a:xfrm>
          <a:prstGeom prst="rect">
            <a:avLst/>
          </a:prstGeom>
        </p:spPr>
      </p:pic>
      <p:pic>
        <p:nvPicPr>
          <p:cNvPr id="50" name="Picture 49">
            <a:extLst>
              <a:ext uri="{FF2B5EF4-FFF2-40B4-BE49-F238E27FC236}">
                <a16:creationId xmlns="" xmlns:a16="http://schemas.microsoft.com/office/drawing/2014/main" id="{9ABC84CC-9991-4AA6-84B6-6A9E828B394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0795" y="4093121"/>
            <a:ext cx="133157" cy="134215"/>
          </a:xfrm>
          <a:prstGeom prst="rect">
            <a:avLst/>
          </a:prstGeom>
        </p:spPr>
      </p:pic>
      <p:pic>
        <p:nvPicPr>
          <p:cNvPr id="51" name="Picture 50">
            <a:extLst>
              <a:ext uri="{FF2B5EF4-FFF2-40B4-BE49-F238E27FC236}">
                <a16:creationId xmlns="" xmlns:a16="http://schemas.microsoft.com/office/drawing/2014/main" id="{A6EA0D3D-B1B6-46BA-BAB1-F5D451DF37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97775" y="4290340"/>
            <a:ext cx="133157" cy="134215"/>
          </a:xfrm>
          <a:prstGeom prst="rect">
            <a:avLst/>
          </a:prstGeom>
        </p:spPr>
      </p:pic>
      <p:pic>
        <p:nvPicPr>
          <p:cNvPr id="52" name="Picture 51">
            <a:extLst>
              <a:ext uri="{FF2B5EF4-FFF2-40B4-BE49-F238E27FC236}">
                <a16:creationId xmlns="" xmlns:a16="http://schemas.microsoft.com/office/drawing/2014/main" id="{3E9AB536-4095-4488-ADF9-119AB0E7C5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0795" y="4281509"/>
            <a:ext cx="133157" cy="134215"/>
          </a:xfrm>
          <a:prstGeom prst="rect">
            <a:avLst/>
          </a:prstGeom>
        </p:spPr>
      </p:pic>
      <p:pic>
        <p:nvPicPr>
          <p:cNvPr id="53" name="Picture 52">
            <a:extLst>
              <a:ext uri="{FF2B5EF4-FFF2-40B4-BE49-F238E27FC236}">
                <a16:creationId xmlns="" xmlns:a16="http://schemas.microsoft.com/office/drawing/2014/main" id="{5581B9F7-D34C-49F3-A71A-89127F5D13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34462" y="4327426"/>
            <a:ext cx="133157" cy="134215"/>
          </a:xfrm>
          <a:prstGeom prst="rect">
            <a:avLst/>
          </a:prstGeom>
        </p:spPr>
      </p:pic>
      <p:pic>
        <p:nvPicPr>
          <p:cNvPr id="54" name="Picture 53">
            <a:extLst>
              <a:ext uri="{FF2B5EF4-FFF2-40B4-BE49-F238E27FC236}">
                <a16:creationId xmlns="" xmlns:a16="http://schemas.microsoft.com/office/drawing/2014/main" id="{7E3BA3E1-924D-4906-9C56-7F446163D1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47482" y="4318595"/>
            <a:ext cx="133157" cy="134215"/>
          </a:xfrm>
          <a:prstGeom prst="rect">
            <a:avLst/>
          </a:prstGeom>
        </p:spPr>
      </p:pic>
      <p:pic>
        <p:nvPicPr>
          <p:cNvPr id="55" name="Picture 54">
            <a:extLst>
              <a:ext uri="{FF2B5EF4-FFF2-40B4-BE49-F238E27FC236}">
                <a16:creationId xmlns="" xmlns:a16="http://schemas.microsoft.com/office/drawing/2014/main" id="{8793C191-5DD4-40B3-9B68-0B7DD914AA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34462" y="4540966"/>
            <a:ext cx="133157" cy="134215"/>
          </a:xfrm>
          <a:prstGeom prst="rect">
            <a:avLst/>
          </a:prstGeom>
        </p:spPr>
      </p:pic>
      <p:pic>
        <p:nvPicPr>
          <p:cNvPr id="56" name="Picture 55">
            <a:extLst>
              <a:ext uri="{FF2B5EF4-FFF2-40B4-BE49-F238E27FC236}">
                <a16:creationId xmlns="" xmlns:a16="http://schemas.microsoft.com/office/drawing/2014/main" id="{59C00A24-27CB-4AD6-96E9-3CB0070922C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47482" y="4532135"/>
            <a:ext cx="133157" cy="134215"/>
          </a:xfrm>
          <a:prstGeom prst="rect">
            <a:avLst/>
          </a:prstGeom>
        </p:spPr>
      </p:pic>
      <p:pic>
        <p:nvPicPr>
          <p:cNvPr id="57" name="Picture 56">
            <a:extLst>
              <a:ext uri="{FF2B5EF4-FFF2-40B4-BE49-F238E27FC236}">
                <a16:creationId xmlns="" xmlns:a16="http://schemas.microsoft.com/office/drawing/2014/main" id="{624519D0-B1E4-4A0F-809D-D4DAFE2C0A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34462" y="4729354"/>
            <a:ext cx="133157" cy="134215"/>
          </a:xfrm>
          <a:prstGeom prst="rect">
            <a:avLst/>
          </a:prstGeom>
        </p:spPr>
      </p:pic>
      <p:pic>
        <p:nvPicPr>
          <p:cNvPr id="58" name="Picture 57">
            <a:extLst>
              <a:ext uri="{FF2B5EF4-FFF2-40B4-BE49-F238E27FC236}">
                <a16:creationId xmlns="" xmlns:a16="http://schemas.microsoft.com/office/drawing/2014/main" id="{B7692234-CE6F-44FB-9E3D-C48C1FAA63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47482" y="4720523"/>
            <a:ext cx="133157" cy="134215"/>
          </a:xfrm>
          <a:prstGeom prst="rect">
            <a:avLst/>
          </a:prstGeom>
        </p:spPr>
      </p:pic>
      <p:pic>
        <p:nvPicPr>
          <p:cNvPr id="59" name="Picture 58">
            <a:extLst>
              <a:ext uri="{FF2B5EF4-FFF2-40B4-BE49-F238E27FC236}">
                <a16:creationId xmlns="" xmlns:a16="http://schemas.microsoft.com/office/drawing/2014/main" id="{1CE23B84-C8A2-4D25-AD3B-FD1DAADB40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38007" y="4541685"/>
            <a:ext cx="133157" cy="134215"/>
          </a:xfrm>
          <a:prstGeom prst="rect">
            <a:avLst/>
          </a:prstGeom>
        </p:spPr>
      </p:pic>
      <p:pic>
        <p:nvPicPr>
          <p:cNvPr id="61" name="Picture 60">
            <a:extLst>
              <a:ext uri="{FF2B5EF4-FFF2-40B4-BE49-F238E27FC236}">
                <a16:creationId xmlns="" xmlns:a16="http://schemas.microsoft.com/office/drawing/2014/main" id="{110D5C7A-D2AE-4E98-8C9B-4817D92D8C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87285" y="5038065"/>
            <a:ext cx="133157" cy="134215"/>
          </a:xfrm>
          <a:prstGeom prst="rect">
            <a:avLst/>
          </a:prstGeom>
        </p:spPr>
      </p:pic>
      <p:pic>
        <p:nvPicPr>
          <p:cNvPr id="62" name="Picture 61">
            <a:extLst>
              <a:ext uri="{FF2B5EF4-FFF2-40B4-BE49-F238E27FC236}">
                <a16:creationId xmlns="" xmlns:a16="http://schemas.microsoft.com/office/drawing/2014/main" id="{30191F64-93A3-4478-BEFC-22808AC12B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6338" y="3632868"/>
            <a:ext cx="525852" cy="517543"/>
          </a:xfrm>
          <a:prstGeom prst="rect">
            <a:avLst/>
          </a:prstGeom>
        </p:spPr>
      </p:pic>
      <p:pic>
        <p:nvPicPr>
          <p:cNvPr id="63" name="Picture 62">
            <a:extLst>
              <a:ext uri="{FF2B5EF4-FFF2-40B4-BE49-F238E27FC236}">
                <a16:creationId xmlns="" xmlns:a16="http://schemas.microsoft.com/office/drawing/2014/main" id="{7C494D7E-C67C-419D-8BFC-64CE1F8947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3029" y="3632868"/>
            <a:ext cx="525852" cy="517543"/>
          </a:xfrm>
          <a:prstGeom prst="rect">
            <a:avLst/>
          </a:prstGeom>
        </p:spPr>
      </p:pic>
      <p:pic>
        <p:nvPicPr>
          <p:cNvPr id="64" name="Picture 63">
            <a:extLst>
              <a:ext uri="{FF2B5EF4-FFF2-40B4-BE49-F238E27FC236}">
                <a16:creationId xmlns="" xmlns:a16="http://schemas.microsoft.com/office/drawing/2014/main" id="{81E93CDB-2312-48AD-902E-56BB80CD72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49720" y="3632868"/>
            <a:ext cx="525852" cy="517543"/>
          </a:xfrm>
          <a:prstGeom prst="rect">
            <a:avLst/>
          </a:prstGeom>
        </p:spPr>
      </p:pic>
      <p:pic>
        <p:nvPicPr>
          <p:cNvPr id="65" name="Picture 64">
            <a:extLst>
              <a:ext uri="{FF2B5EF4-FFF2-40B4-BE49-F238E27FC236}">
                <a16:creationId xmlns="" xmlns:a16="http://schemas.microsoft.com/office/drawing/2014/main" id="{9705AB75-2134-43A5-8951-01A642EFC5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6338" y="4174732"/>
            <a:ext cx="525852" cy="517543"/>
          </a:xfrm>
          <a:prstGeom prst="rect">
            <a:avLst/>
          </a:prstGeom>
        </p:spPr>
      </p:pic>
      <p:pic>
        <p:nvPicPr>
          <p:cNvPr id="66" name="Picture 65">
            <a:extLst>
              <a:ext uri="{FF2B5EF4-FFF2-40B4-BE49-F238E27FC236}">
                <a16:creationId xmlns="" xmlns:a16="http://schemas.microsoft.com/office/drawing/2014/main" id="{D95BA2F2-40F5-4E47-9E61-CA0D9763CE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3029" y="4174732"/>
            <a:ext cx="525852" cy="517543"/>
          </a:xfrm>
          <a:prstGeom prst="rect">
            <a:avLst/>
          </a:prstGeom>
        </p:spPr>
      </p:pic>
      <p:pic>
        <p:nvPicPr>
          <p:cNvPr id="67" name="Picture 66">
            <a:extLst>
              <a:ext uri="{FF2B5EF4-FFF2-40B4-BE49-F238E27FC236}">
                <a16:creationId xmlns="" xmlns:a16="http://schemas.microsoft.com/office/drawing/2014/main" id="{B3093D3B-1CCB-4516-BF95-CC3350169E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49720" y="4174732"/>
            <a:ext cx="525852" cy="517543"/>
          </a:xfrm>
          <a:prstGeom prst="rect">
            <a:avLst/>
          </a:prstGeom>
        </p:spPr>
      </p:pic>
      <p:pic>
        <p:nvPicPr>
          <p:cNvPr id="68" name="Picture 67">
            <a:extLst>
              <a:ext uri="{FF2B5EF4-FFF2-40B4-BE49-F238E27FC236}">
                <a16:creationId xmlns="" xmlns:a16="http://schemas.microsoft.com/office/drawing/2014/main" id="{85748FAC-E712-472A-B57F-DB517BC27C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145569">
            <a:off x="6101664" y="4899490"/>
            <a:ext cx="485560" cy="412898"/>
          </a:xfrm>
          <a:prstGeom prst="rect">
            <a:avLst/>
          </a:prstGeom>
        </p:spPr>
      </p:pic>
      <p:pic>
        <p:nvPicPr>
          <p:cNvPr id="69" name="Picture 68">
            <a:extLst>
              <a:ext uri="{FF2B5EF4-FFF2-40B4-BE49-F238E27FC236}">
                <a16:creationId xmlns="" xmlns:a16="http://schemas.microsoft.com/office/drawing/2014/main" id="{44E95683-6250-4A2E-9899-281E1F7A32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01600" y="4848008"/>
            <a:ext cx="133157" cy="134215"/>
          </a:xfrm>
          <a:prstGeom prst="rect">
            <a:avLst/>
          </a:prstGeom>
        </p:spPr>
      </p:pic>
      <p:pic>
        <p:nvPicPr>
          <p:cNvPr id="70" name="Picture 69">
            <a:extLst>
              <a:ext uri="{FF2B5EF4-FFF2-40B4-BE49-F238E27FC236}">
                <a16:creationId xmlns="" xmlns:a16="http://schemas.microsoft.com/office/drawing/2014/main" id="{8B452374-3B9D-470B-AE6D-DAE77D7085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4620" y="4839177"/>
            <a:ext cx="133157" cy="134215"/>
          </a:xfrm>
          <a:prstGeom prst="rect">
            <a:avLst/>
          </a:prstGeom>
        </p:spPr>
      </p:pic>
      <p:pic>
        <p:nvPicPr>
          <p:cNvPr id="71" name="Picture 70">
            <a:extLst>
              <a:ext uri="{FF2B5EF4-FFF2-40B4-BE49-F238E27FC236}">
                <a16:creationId xmlns="" xmlns:a16="http://schemas.microsoft.com/office/drawing/2014/main" id="{7E8778CC-B1AF-47D9-90D1-D8F59AF2DC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01600" y="5061548"/>
            <a:ext cx="133157" cy="134215"/>
          </a:xfrm>
          <a:prstGeom prst="rect">
            <a:avLst/>
          </a:prstGeom>
        </p:spPr>
      </p:pic>
      <p:pic>
        <p:nvPicPr>
          <p:cNvPr id="72" name="Picture 71">
            <a:extLst>
              <a:ext uri="{FF2B5EF4-FFF2-40B4-BE49-F238E27FC236}">
                <a16:creationId xmlns="" xmlns:a16="http://schemas.microsoft.com/office/drawing/2014/main" id="{370CF1C2-B02B-4B2F-B7B0-043220C019C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4620" y="5052717"/>
            <a:ext cx="133157" cy="134215"/>
          </a:xfrm>
          <a:prstGeom prst="rect">
            <a:avLst/>
          </a:prstGeom>
        </p:spPr>
      </p:pic>
      <p:pic>
        <p:nvPicPr>
          <p:cNvPr id="73" name="Picture 72">
            <a:extLst>
              <a:ext uri="{FF2B5EF4-FFF2-40B4-BE49-F238E27FC236}">
                <a16:creationId xmlns="" xmlns:a16="http://schemas.microsoft.com/office/drawing/2014/main" id="{6574BBB8-437C-4217-949D-A3D0091BAD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01600" y="5249936"/>
            <a:ext cx="133157" cy="134215"/>
          </a:xfrm>
          <a:prstGeom prst="rect">
            <a:avLst/>
          </a:prstGeom>
        </p:spPr>
      </p:pic>
      <p:pic>
        <p:nvPicPr>
          <p:cNvPr id="76" name="Picture 75">
            <a:extLst>
              <a:ext uri="{FF2B5EF4-FFF2-40B4-BE49-F238E27FC236}">
                <a16:creationId xmlns="" xmlns:a16="http://schemas.microsoft.com/office/drawing/2014/main" id="{EBE4FCB9-42B7-4102-B244-63F8D06A6E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4620" y="5241105"/>
            <a:ext cx="133157" cy="134215"/>
          </a:xfrm>
          <a:prstGeom prst="rect">
            <a:avLst/>
          </a:prstGeom>
        </p:spPr>
      </p:pic>
      <p:pic>
        <p:nvPicPr>
          <p:cNvPr id="78" name="Picture 77">
            <a:extLst>
              <a:ext uri="{FF2B5EF4-FFF2-40B4-BE49-F238E27FC236}">
                <a16:creationId xmlns="" xmlns:a16="http://schemas.microsoft.com/office/drawing/2014/main" id="{36D09485-9604-4791-A726-12FBE182E6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5145" y="5062267"/>
            <a:ext cx="133157" cy="134215"/>
          </a:xfrm>
          <a:prstGeom prst="rect">
            <a:avLst/>
          </a:prstGeom>
        </p:spPr>
      </p:pic>
      <p:pic>
        <p:nvPicPr>
          <p:cNvPr id="60" name="Picture 59">
            <a:extLst>
              <a:ext uri="{FF2B5EF4-FFF2-40B4-BE49-F238E27FC236}">
                <a16:creationId xmlns="" xmlns:a16="http://schemas.microsoft.com/office/drawing/2014/main" id="{EE2B3252-A252-4255-8D76-9F32CB0F919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145569">
            <a:off x="1850271" y="4934583"/>
            <a:ext cx="485560" cy="412898"/>
          </a:xfrm>
          <a:prstGeom prst="rect">
            <a:avLst/>
          </a:prstGeom>
        </p:spPr>
      </p:pic>
    </p:spTree>
    <p:extLst>
      <p:ext uri="{BB962C8B-B14F-4D97-AF65-F5344CB8AC3E}">
        <p14:creationId xmlns:p14="http://schemas.microsoft.com/office/powerpoint/2010/main" val="316323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66" y="2032605"/>
            <a:ext cx="2722003" cy="3850440"/>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 xmlns:a16="http://schemas.microsoft.com/office/drawing/2014/main"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469" y="2032605"/>
            <a:ext cx="2722003" cy="3850440"/>
          </a:xfrm>
          <a:prstGeom prst="rect">
            <a:avLst/>
          </a:prstGeom>
          <a:effectLst>
            <a:outerShdw blurRad="63500" sx="102000" sy="102000" algn="ctr" rotWithShape="0">
              <a:prstClr val="black">
                <a:alpha val="20000"/>
              </a:prstClr>
            </a:outerShdw>
          </a:effec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1804">
            <a:off x="989555" y="2273098"/>
            <a:ext cx="1453702" cy="2056350"/>
          </a:xfrm>
          <a:prstGeom prst="rect">
            <a:avLst/>
          </a:prstGeom>
        </p:spPr>
      </p:pic>
      <p:sp>
        <p:nvSpPr>
          <p:cNvPr id="14" name="Rectangle 13"/>
          <p:cNvSpPr/>
          <p:nvPr/>
        </p:nvSpPr>
        <p:spPr>
          <a:xfrm>
            <a:off x="445574" y="702863"/>
            <a:ext cx="2923702" cy="355276"/>
          </a:xfrm>
          <a:prstGeom prst="rect">
            <a:avLst/>
          </a:prstGeom>
          <a:solidFill>
            <a:srgbClr val="072F54"/>
          </a:solidFill>
        </p:spPr>
        <p:txBody>
          <a:bodyPr wrap="square" lIns="180000" tIns="36000" rIns="180000" bIns="72000" anchor="ctr">
            <a:spAutoFit/>
          </a:bodyPr>
          <a:lstStyle/>
          <a:p>
            <a:pPr algn="ctr"/>
            <a:r>
              <a:rPr lang="en-GB" altLang="en-US" sz="1600" b="1" dirty="0">
                <a:solidFill>
                  <a:schemeClr val="bg1"/>
                </a:solidFill>
              </a:rPr>
              <a:t>100s, 10s and 1s (1)</a:t>
            </a:r>
            <a:endParaRPr lang="en-GB" sz="1600" b="1" dirty="0">
              <a:solidFill>
                <a:schemeClr val="bg1"/>
              </a:solidFill>
            </a:endParaRPr>
          </a:p>
        </p:txBody>
      </p:sp>
      <p:pic>
        <p:nvPicPr>
          <p:cNvPr id="3" name="Picture 2">
            <a:extLst>
              <a:ext uri="{FF2B5EF4-FFF2-40B4-BE49-F238E27FC236}">
                <a16:creationId xmlns="" xmlns:a16="http://schemas.microsoft.com/office/drawing/2014/main" id="{EBF0FEF9-AA9C-4C1F-96FF-40114A0AA0D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0172" b="31950"/>
          <a:stretch/>
        </p:blipFill>
        <p:spPr>
          <a:xfrm rot="1586138">
            <a:off x="2643846" y="2910353"/>
            <a:ext cx="744937" cy="1439122"/>
          </a:xfrm>
          <a:prstGeom prst="rect">
            <a:avLst/>
          </a:prstGeom>
        </p:spPr>
      </p:pic>
      <p:pic>
        <p:nvPicPr>
          <p:cNvPr id="22" name="Boy Writing">
            <a:extLst>
              <a:ext uri="{FF2B5EF4-FFF2-40B4-BE49-F238E27FC236}">
                <a16:creationId xmlns="" xmlns:a16="http://schemas.microsoft.com/office/drawing/2014/main" id="{59E92074-8F0A-4A38-87B2-6E07FF3C864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6" t="622" r="32362"/>
          <a:stretch/>
        </p:blipFill>
        <p:spPr>
          <a:xfrm>
            <a:off x="753940" y="1928694"/>
            <a:ext cx="4038155" cy="4164130"/>
          </a:xfrm>
          <a:prstGeom prst="rect">
            <a:avLst/>
          </a:prstGeom>
        </p:spPr>
      </p:pic>
    </p:spTree>
    <p:extLst>
      <p:ext uri="{BB962C8B-B14F-4D97-AF65-F5344CB8AC3E}">
        <p14:creationId xmlns:p14="http://schemas.microsoft.com/office/powerpoint/2010/main" val="17712724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Mastery PowerPoint Template" id="{43689DF9-D287-432E-9F40-D237B819A1A7}" vid="{5144CDE6-24FE-4389-99E0-1DDC4C0A7B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208</TotalTime>
  <Words>388</Words>
  <Application>Microsoft Office PowerPoint</Application>
  <PresentationFormat>On-screen Show (4:3)</PresentationFormat>
  <Paragraphs>70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Twinkl</vt:lpstr>
      <vt:lpstr>Tuffy-TTF</vt:lpstr>
      <vt:lpstr>Tuffy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Ward</dc:creator>
  <cp:lastModifiedBy>Mark</cp:lastModifiedBy>
  <cp:revision>18</cp:revision>
  <dcterms:created xsi:type="dcterms:W3CDTF">2019-07-17T15:10:45Z</dcterms:created>
  <dcterms:modified xsi:type="dcterms:W3CDTF">2020-04-01T19:39:06Z</dcterms:modified>
</cp:coreProperties>
</file>