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75" r:id="rId3"/>
    <p:sldId id="276" r:id="rId4"/>
    <p:sldId id="277" r:id="rId5"/>
    <p:sldId id="278" r:id="rId6"/>
    <p:sldId id="279" r:id="rId7"/>
    <p:sldId id="280" r:id="rId8"/>
    <p:sldId id="281" r:id="rId9"/>
    <p:sldId id="282" r:id="rId10"/>
    <p:sldId id="283" r:id="rId11"/>
    <p:sldId id="284" r:id="rId12"/>
    <p:sldId id="285" r:id="rId13"/>
    <p:sldId id="286" r:id="rId14"/>
    <p:sldId id="288" r:id="rId15"/>
    <p:sldId id="289" r:id="rId16"/>
    <p:sldId id="267"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Twinkl" panose="020B060402020202020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 uri="http://customooxmlschemas.google.com/">
      <go:slidesCustomData xmlns="" xmlns:p15="http://schemas.microsoft.com/office/powerpoint/2012/main" xmlns:go="http://customooxmlschemas.google.com/" roundtripDataSignature="AMtx7mgBGrRBn5ektjanZYhjVie4G2JZMg==" r:id="rId35"/>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 Duffi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C"/>
    <a:srgbClr val="C7DACA"/>
    <a:srgbClr val="90C8E5"/>
    <a:srgbClr val="6C9E72"/>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6" d="100"/>
          <a:sy n="76" d="100"/>
        </p:scale>
        <p:origin x="1398"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18/10/2021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he-ancient-world-world-history-history-subjects-key-stage-2/ks2-ancient-greeks/ks2-ancient-greeks-greek-mytholog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hyperlink" Target="https://www.twinkl.co.uk/resources/the-ancient-world-world-history-history-subjects-key-stage-2/ks2-ancient-greeks/ks2-ancient-greeks-greek-mythology" TargetMode="External"/><Relationship Id="rId1" Type="http://schemas.openxmlformats.org/officeDocument/2006/relationships/slideLayout" Target="../slideLayouts/slideLayout3.xml"/><Relationship Id="rId5" Type="http://schemas.openxmlformats.org/officeDocument/2006/relationships/image" Target="../media/image25.tiff"/><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hyperlink" Target="https://www.twinkl.co.uk/resources/the-ancient-world-world-history-history-subjects-key-stage-2/ks2-ancient-greeks/ks2-ancient-greeks-greek-mythology" TargetMode="External"/><Relationship Id="rId1" Type="http://schemas.openxmlformats.org/officeDocument/2006/relationships/slideLayout" Target="../slideLayouts/slideLayout3.xml"/><Relationship Id="rId5" Type="http://schemas.openxmlformats.org/officeDocument/2006/relationships/image" Target="../media/image26.tiff"/><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hyperlink" Target="https://www.twinkl.co.uk/resources/the-ancient-world-world-history-history-subjects-key-stage-2/ks2-ancient-greeks/ks2-ancient-greeks-greek-mythology" TargetMode="External"/><Relationship Id="rId1" Type="http://schemas.openxmlformats.org/officeDocument/2006/relationships/slideLayout" Target="../slideLayouts/slideLayout3.xml"/><Relationship Id="rId5" Type="http://schemas.openxmlformats.org/officeDocument/2006/relationships/image" Target="../media/image27.tiff"/><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tiff"/><Relationship Id="rId1" Type="http://schemas.openxmlformats.org/officeDocument/2006/relationships/slideLayout" Target="../slideLayouts/slideLayout3.xml"/><Relationship Id="rId6" Type="http://schemas.openxmlformats.org/officeDocument/2006/relationships/image" Target="../media/image28.tiff"/><Relationship Id="rId5" Type="http://schemas.openxmlformats.org/officeDocument/2006/relationships/hyperlink" Target="https://www.twinkl.co.uk/resources/the-ancient-world-world-history-history-subjects-key-stage-2/ks2-ancient-greeks/ks2-ancient-greeks-greek-mythology" TargetMode="Externa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2.tiff"/><Relationship Id="rId1" Type="http://schemas.openxmlformats.org/officeDocument/2006/relationships/slideLayout" Target="../slideLayouts/slideLayout3.xml"/><Relationship Id="rId6" Type="http://schemas.openxmlformats.org/officeDocument/2006/relationships/image" Target="../media/image29.tiff"/><Relationship Id="rId5" Type="http://schemas.openxmlformats.org/officeDocument/2006/relationships/hyperlink" Target="https://www.twinkl.co.uk/resources/the-ancient-world-world-history-history-subjects-key-stage-2/ks2-ancient-greeks/ks2-ancient-greeks-greek-mythology" TargetMode="Externa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2.tiff"/><Relationship Id="rId1" Type="http://schemas.openxmlformats.org/officeDocument/2006/relationships/slideLayout" Target="../slideLayouts/slideLayout3.xml"/><Relationship Id="rId5" Type="http://schemas.openxmlformats.org/officeDocument/2006/relationships/image" Target="../media/image30.tiff"/><Relationship Id="rId4" Type="http://schemas.openxmlformats.org/officeDocument/2006/relationships/hyperlink" Target="https://www.twinkl.co.uk/resources/the-ancient-world-world-history-history-subjects-key-stage-2/ks2-ancient-greeks/ks2-ancient-greeks-greek-mythology"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twinkl.co.uk/resources/the-ancient-world-world-history-history-subjects-key-stage-2/ks2-ancient-greeks/ks2-ancient-greeks-greek-mythology"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the-ancient-world-world-history-history-subjects-key-stage-2/ks2-ancient-greeks/ks2-ancient-greeks-greek-mythology" TargetMode="External"/><Relationship Id="rId2" Type="http://schemas.openxmlformats.org/officeDocument/2006/relationships/image" Target="../media/image5.tiff"/><Relationship Id="rId1" Type="http://schemas.openxmlformats.org/officeDocument/2006/relationships/slideLayout" Target="../slideLayouts/slideLayout3.xml"/><Relationship Id="rId5" Type="http://schemas.openxmlformats.org/officeDocument/2006/relationships/image" Target="../media/image7.tiff"/><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twinkl.co.uk/resources/the-ancient-world-world-history-history-subjects-key-stage-2/ks2-ancient-greeks/ks2-ancient-greeks-greek-mythology"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4.tiff"/><Relationship Id="rId13" Type="http://schemas.openxmlformats.org/officeDocument/2006/relationships/slide" Target="slide6.xml"/><Relationship Id="rId18" Type="http://schemas.openxmlformats.org/officeDocument/2006/relationships/slide" Target="slide11.xml"/><Relationship Id="rId3" Type="http://schemas.openxmlformats.org/officeDocument/2006/relationships/image" Target="../media/image9.tiff"/><Relationship Id="rId7" Type="http://schemas.openxmlformats.org/officeDocument/2006/relationships/image" Target="../media/image13.tiff"/><Relationship Id="rId12" Type="http://schemas.openxmlformats.org/officeDocument/2006/relationships/slide" Target="slide5.xml"/><Relationship Id="rId17" Type="http://schemas.openxmlformats.org/officeDocument/2006/relationships/slide" Target="slide10.xml"/><Relationship Id="rId2" Type="http://schemas.openxmlformats.org/officeDocument/2006/relationships/hyperlink" Target="https://www.twinkl.co.uk/resources/the-ancient-world-world-history-history-subjects-key-stage-2/ks2-ancient-greeks/ks2-ancient-greeks-greek-mythology" TargetMode="External"/><Relationship Id="rId16" Type="http://schemas.openxmlformats.org/officeDocument/2006/relationships/slide" Target="slide9.xml"/><Relationship Id="rId20" Type="http://schemas.openxmlformats.org/officeDocument/2006/relationships/slide" Target="slide13.xml"/><Relationship Id="rId1" Type="http://schemas.openxmlformats.org/officeDocument/2006/relationships/slideLayout" Target="../slideLayouts/slideLayout3.xml"/><Relationship Id="rId6" Type="http://schemas.openxmlformats.org/officeDocument/2006/relationships/image" Target="../media/image12.tiff"/><Relationship Id="rId11" Type="http://schemas.openxmlformats.org/officeDocument/2006/relationships/image" Target="../media/image17.tiff"/><Relationship Id="rId5" Type="http://schemas.openxmlformats.org/officeDocument/2006/relationships/image" Target="../media/image11.tiff"/><Relationship Id="rId15" Type="http://schemas.openxmlformats.org/officeDocument/2006/relationships/slide" Target="slide8.xml"/><Relationship Id="rId10" Type="http://schemas.openxmlformats.org/officeDocument/2006/relationships/image" Target="../media/image16.tiff"/><Relationship Id="rId19" Type="http://schemas.openxmlformats.org/officeDocument/2006/relationships/slide" Target="slide12.xml"/><Relationship Id="rId4" Type="http://schemas.openxmlformats.org/officeDocument/2006/relationships/image" Target="../media/image10.tiff"/><Relationship Id="rId9" Type="http://schemas.openxmlformats.org/officeDocument/2006/relationships/image" Target="../media/image15.tiff"/><Relationship Id="rId1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hyperlink" Target="https://www.twinkl.co.uk/resources/the-ancient-world-world-history-history-subjects-key-stage-2/ks2-ancient-greeks/ks2-ancient-greeks-greek-mythology" TargetMode="External"/><Relationship Id="rId1" Type="http://schemas.openxmlformats.org/officeDocument/2006/relationships/slideLayout" Target="../slideLayouts/slideLayout3.xml"/><Relationship Id="rId5" Type="http://schemas.openxmlformats.org/officeDocument/2006/relationships/slide" Target="slide4.xml"/><Relationship Id="rId4" Type="http://schemas.openxmlformats.org/officeDocument/2006/relationships/image" Target="../media/image19.tiff"/></Relationships>
</file>

<file path=ppt/slides/_rels/slide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hyperlink" Target="https://www.twinkl.co.uk/resources/the-ancient-world-world-history-history-subjects-key-stage-2/ks2-ancient-greeks/ks2-ancient-greeks-greek-mythology" TargetMode="External"/><Relationship Id="rId1" Type="http://schemas.openxmlformats.org/officeDocument/2006/relationships/slideLayout" Target="../slideLayouts/slideLayout3.xml"/><Relationship Id="rId5" Type="http://schemas.openxmlformats.org/officeDocument/2006/relationships/image" Target="../media/image20.tiff"/><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hyperlink" Target="https://www.twinkl.co.uk/resources/the-ancient-world-world-history-history-subjects-key-stage-2/ks2-ancient-greeks/ks2-ancient-greeks-greek-mythology" TargetMode="External"/><Relationship Id="rId1" Type="http://schemas.openxmlformats.org/officeDocument/2006/relationships/slideLayout" Target="../slideLayouts/slideLayout3.xml"/><Relationship Id="rId5" Type="http://schemas.openxmlformats.org/officeDocument/2006/relationships/image" Target="../media/image21.tiff"/><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hyperlink" Target="https://www.twinkl.co.uk/resources/the-ancient-world-world-history-history-subjects-key-stage-2/ks2-ancient-greeks/ks2-ancient-greeks-greek-mythology" TargetMode="External"/><Relationship Id="rId1" Type="http://schemas.openxmlformats.org/officeDocument/2006/relationships/slideLayout" Target="../slideLayouts/slideLayout3.xml"/><Relationship Id="rId5" Type="http://schemas.openxmlformats.org/officeDocument/2006/relationships/image" Target="../media/image23.tiff"/><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hyperlink" Target="https://www.twinkl.co.uk/resources/the-ancient-world-world-history-history-subjects-key-stage-2/ks2-ancient-greeks/ks2-ancient-greeks-greek-mythology" TargetMode="External"/><Relationship Id="rId1" Type="http://schemas.openxmlformats.org/officeDocument/2006/relationships/slideLayout" Target="../slideLayouts/slideLayout3.xml"/><Relationship Id="rId5" Type="http://schemas.openxmlformats.org/officeDocument/2006/relationships/image" Target="../media/image24.tiff"/><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4F0E3EA8-2FF7-4FB6-8E97-7F6DE29173F3}"/>
              </a:ext>
            </a:extLst>
          </p:cNvPr>
          <p:cNvSpPr/>
          <p:nvPr/>
        </p:nvSpPr>
        <p:spPr>
          <a:xfrm>
            <a:off x="4110606" y="5461233"/>
            <a:ext cx="1015067" cy="855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id="{C1EE4284-837E-4E0F-8C97-BF68660D5F21}"/>
              </a:ext>
            </a:extLst>
          </p:cNvPr>
          <p:cNvSpPr/>
          <p:nvPr/>
        </p:nvSpPr>
        <p:spPr>
          <a:xfrm>
            <a:off x="8414158" y="6090407"/>
            <a:ext cx="729842" cy="75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AC5871-D7D1-4368-A549-4D94046181B8}"/>
              </a:ext>
            </a:extLst>
          </p:cNvPr>
          <p:cNvSpPr>
            <a:spLocks noGrp="1"/>
          </p:cNvSpPr>
          <p:nvPr>
            <p:ph type="title"/>
          </p:nvPr>
        </p:nvSpPr>
        <p:spPr>
          <a:xfrm>
            <a:off x="457198" y="478895"/>
            <a:ext cx="8220075" cy="994306"/>
          </a:xfrm>
        </p:spPr>
        <p:txBody>
          <a:bodyPr/>
          <a:lstStyle/>
          <a:p>
            <a:r>
              <a:rPr lang="en-GB" b="1" i="0" u="none" strike="noStrike" dirty="0">
                <a:solidFill>
                  <a:srgbClr val="000000"/>
                </a:solidFill>
                <a:effectLst/>
                <a:latin typeface="+mn-lt"/>
              </a:rPr>
              <a:t>Hydra</a:t>
            </a:r>
            <a:endParaRPr lang="en-GB" dirty="0">
              <a:latin typeface="+mn-lt"/>
            </a:endParaRPr>
          </a:p>
        </p:txBody>
      </p:sp>
      <p:sp>
        <p:nvSpPr>
          <p:cNvPr id="4" name="Rectangle 3">
            <a:hlinkClick r:id="rId2"/>
            <a:extLst>
              <a:ext uri="{FF2B5EF4-FFF2-40B4-BE49-F238E27FC236}">
                <a16:creationId xmlns:a16="http://schemas.microsoft.com/office/drawing/2014/main" id="{E5CD028E-5813-4BDF-82F7-3A98577D673E}"/>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9EE3108-4445-4D54-A691-A6BF18255064}"/>
              </a:ext>
            </a:extLst>
          </p:cNvPr>
          <p:cNvGrpSpPr/>
          <p:nvPr/>
        </p:nvGrpSpPr>
        <p:grpSpPr>
          <a:xfrm>
            <a:off x="564020" y="1422350"/>
            <a:ext cx="7972350" cy="1392855"/>
            <a:chOff x="564020" y="1422350"/>
            <a:chExt cx="7972350" cy="1392855"/>
          </a:xfrm>
        </p:grpSpPr>
        <p:sp>
          <p:nvSpPr>
            <p:cNvPr id="7" name="Rectangle 6">
              <a:extLst>
                <a:ext uri="{FF2B5EF4-FFF2-40B4-BE49-F238E27FC236}">
                  <a16:creationId xmlns:a16="http://schemas.microsoft.com/office/drawing/2014/main" id="{A59F8D9D-A9DD-4FA8-9736-1D2520FB25B5}"/>
                </a:ext>
              </a:extLst>
            </p:cNvPr>
            <p:cNvSpPr/>
            <p:nvPr/>
          </p:nvSpPr>
          <p:spPr>
            <a:xfrm>
              <a:off x="564020" y="1422350"/>
              <a:ext cx="7972350" cy="1126237"/>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471DDBD-C830-42B1-999D-E6C1BB707A22}"/>
                </a:ext>
              </a:extLst>
            </p:cNvPr>
            <p:cNvSpPr txBox="1"/>
            <p:nvPr/>
          </p:nvSpPr>
          <p:spPr>
            <a:xfrm>
              <a:off x="651130" y="1460988"/>
              <a:ext cx="5553117" cy="1354217"/>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Appearance</a:t>
              </a:r>
              <a:endParaRPr lang="en-GB" sz="1600" b="0" dirty="0">
                <a:effectLst/>
              </a:endParaRPr>
            </a:p>
            <a:p>
              <a:pPr rtl="0">
                <a:spcBef>
                  <a:spcPts val="0"/>
                </a:spcBef>
                <a:spcAft>
                  <a:spcPts val="0"/>
                </a:spcAft>
              </a:pPr>
              <a:r>
                <a:rPr lang="en-GB" sz="1600" b="0" i="0" u="none" strike="noStrike" dirty="0">
                  <a:solidFill>
                    <a:srgbClr val="000000"/>
                  </a:solidFill>
                  <a:effectLst/>
                </a:rPr>
                <a:t>The Hydra was a fearsome, snake-like monster with many heads. The exact number of heads varies but is often said to be nine.</a:t>
              </a:r>
              <a:br>
                <a:rPr lang="en-GB" dirty="0"/>
              </a:br>
              <a:endParaRPr lang="en-GB" dirty="0"/>
            </a:p>
          </p:txBody>
        </p:sp>
      </p:grpSp>
      <p:grpSp>
        <p:nvGrpSpPr>
          <p:cNvPr id="9" name="Group 8">
            <a:extLst>
              <a:ext uri="{FF2B5EF4-FFF2-40B4-BE49-F238E27FC236}">
                <a16:creationId xmlns:a16="http://schemas.microsoft.com/office/drawing/2014/main" id="{A5302F00-5B9A-4EDC-B4EE-F216268C4E35}"/>
              </a:ext>
            </a:extLst>
          </p:cNvPr>
          <p:cNvGrpSpPr/>
          <p:nvPr/>
        </p:nvGrpSpPr>
        <p:grpSpPr>
          <a:xfrm>
            <a:off x="564020" y="2616955"/>
            <a:ext cx="7972350" cy="934357"/>
            <a:chOff x="564020" y="2425838"/>
            <a:chExt cx="7972350" cy="1131800"/>
          </a:xfrm>
        </p:grpSpPr>
        <p:sp>
          <p:nvSpPr>
            <p:cNvPr id="10" name="Rectangle 9">
              <a:extLst>
                <a:ext uri="{FF2B5EF4-FFF2-40B4-BE49-F238E27FC236}">
                  <a16:creationId xmlns:a16="http://schemas.microsoft.com/office/drawing/2014/main" id="{D906E957-8FF9-4805-9C8D-07A281DAEC6D}"/>
                </a:ext>
              </a:extLst>
            </p:cNvPr>
            <p:cNvSpPr/>
            <p:nvPr/>
          </p:nvSpPr>
          <p:spPr>
            <a:xfrm>
              <a:off x="564020" y="2425838"/>
              <a:ext cx="7972350" cy="1131800"/>
            </a:xfrm>
            <a:prstGeom prst="rect">
              <a:avLst/>
            </a:prstGeom>
            <a:solidFill>
              <a:srgbClr val="C7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09472C3-107B-4A3E-B39F-A75516309907}"/>
                </a:ext>
              </a:extLst>
            </p:cNvPr>
            <p:cNvSpPr txBox="1"/>
            <p:nvPr/>
          </p:nvSpPr>
          <p:spPr>
            <a:xfrm>
              <a:off x="658287" y="2464477"/>
              <a:ext cx="7780893" cy="1006599"/>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Special Abilities</a:t>
              </a:r>
              <a:endParaRPr lang="en-GB" sz="1600" b="0" dirty="0">
                <a:effectLst/>
              </a:endParaRPr>
            </a:p>
            <a:p>
              <a:r>
                <a:rPr lang="en-GB" sz="1600" b="0" i="0" u="none" strike="noStrike" dirty="0">
                  <a:solidFill>
                    <a:srgbClr val="000000"/>
                  </a:solidFill>
                  <a:effectLst/>
                </a:rPr>
                <a:t>One of Hydra’s heads was immortal and if any of its other heads were cut off, two more would grow in its place. It was also highly venomous.</a:t>
              </a:r>
              <a:endParaRPr lang="en-GB" sz="1600" dirty="0"/>
            </a:p>
          </p:txBody>
        </p:sp>
      </p:grpSp>
      <p:grpSp>
        <p:nvGrpSpPr>
          <p:cNvPr id="12" name="Group 11">
            <a:extLst>
              <a:ext uri="{FF2B5EF4-FFF2-40B4-BE49-F238E27FC236}">
                <a16:creationId xmlns:a16="http://schemas.microsoft.com/office/drawing/2014/main" id="{5F5F566C-320A-40F6-9058-F3987FDC367C}"/>
              </a:ext>
            </a:extLst>
          </p:cNvPr>
          <p:cNvGrpSpPr/>
          <p:nvPr/>
        </p:nvGrpSpPr>
        <p:grpSpPr>
          <a:xfrm>
            <a:off x="564020" y="3640922"/>
            <a:ext cx="8058690" cy="2514202"/>
            <a:chOff x="564020" y="3480278"/>
            <a:chExt cx="8058690" cy="2514202"/>
          </a:xfrm>
        </p:grpSpPr>
        <p:sp>
          <p:nvSpPr>
            <p:cNvPr id="13" name="Rectangle 12">
              <a:extLst>
                <a:ext uri="{FF2B5EF4-FFF2-40B4-BE49-F238E27FC236}">
                  <a16:creationId xmlns:a16="http://schemas.microsoft.com/office/drawing/2014/main" id="{52000758-0343-4392-8588-CF95E26F94B2}"/>
                </a:ext>
              </a:extLst>
            </p:cNvPr>
            <p:cNvSpPr/>
            <p:nvPr/>
          </p:nvSpPr>
          <p:spPr>
            <a:xfrm>
              <a:off x="564020" y="3480278"/>
              <a:ext cx="7972350" cy="2109868"/>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EEBE8AB-02DC-43E2-B86F-AA1DB90A8952}"/>
                </a:ext>
              </a:extLst>
            </p:cNvPr>
            <p:cNvSpPr txBox="1"/>
            <p:nvPr/>
          </p:nvSpPr>
          <p:spPr>
            <a:xfrm>
              <a:off x="650360" y="3547656"/>
              <a:ext cx="7972350" cy="2446824"/>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The Hydra in Greek Mythology</a:t>
              </a:r>
              <a:endParaRPr lang="en-GB" sz="1800" b="0" i="0" u="none" strike="noStrike" dirty="0">
                <a:solidFill>
                  <a:srgbClr val="000000"/>
                </a:solidFill>
                <a:effectLst/>
                <a:latin typeface="Roboto" panose="02000000000000000000" pitchFamily="2" charset="0"/>
              </a:endParaRPr>
            </a:p>
            <a:p>
              <a:pPr marL="285750" indent="-285750" rtl="0" fontAlgn="base">
                <a:spcBef>
                  <a:spcPts val="600"/>
                </a:spcBef>
                <a:spcAft>
                  <a:spcPts val="0"/>
                </a:spcAft>
                <a:buFont typeface="Arial" panose="020B0604020202020204" pitchFamily="34" charset="0"/>
                <a:buChar char="•"/>
              </a:pPr>
              <a:r>
                <a:rPr lang="en-GB" sz="1600" b="0" i="0" u="none" strike="noStrike" dirty="0">
                  <a:solidFill>
                    <a:srgbClr val="000000"/>
                  </a:solidFill>
                  <a:effectLst/>
                </a:rPr>
                <a:t>Hydra is a girls name, meaning ‘water serpent’. </a:t>
              </a: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It lurked in the swamps around Lake Lerna, claiming many lives. </a:t>
              </a: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Hercules defeated Hydra as the second of his impossible tasks, during the ‘Twelve Labours of Hercules.’ He cut off the Hydra’s immortal head with a golden sword, given to him by Athena.</a:t>
              </a:r>
            </a:p>
            <a:p>
              <a:br>
                <a:rPr lang="en-GB" sz="1600" b="0" dirty="0">
                  <a:effectLst/>
                </a:rPr>
              </a:br>
              <a:endParaRPr lang="en-GB" sz="1600" b="0" i="0" u="none" strike="noStrike" dirty="0">
                <a:solidFill>
                  <a:srgbClr val="000000"/>
                </a:solidFill>
                <a:effectLst/>
              </a:endParaRPr>
            </a:p>
          </p:txBody>
        </p:sp>
      </p:grpSp>
      <p:grpSp>
        <p:nvGrpSpPr>
          <p:cNvPr id="16" name="Group 15">
            <a:extLst>
              <a:ext uri="{FF2B5EF4-FFF2-40B4-BE49-F238E27FC236}">
                <a16:creationId xmlns:a16="http://schemas.microsoft.com/office/drawing/2014/main" id="{A1CFDAD6-48A1-4720-AFBC-BFB779DD8FC5}"/>
              </a:ext>
            </a:extLst>
          </p:cNvPr>
          <p:cNvGrpSpPr/>
          <p:nvPr/>
        </p:nvGrpSpPr>
        <p:grpSpPr>
          <a:xfrm>
            <a:off x="564020" y="621233"/>
            <a:ext cx="944062" cy="579114"/>
            <a:chOff x="564020" y="621233"/>
            <a:chExt cx="944062" cy="579114"/>
          </a:xfrm>
        </p:grpSpPr>
        <p:pic>
          <p:nvPicPr>
            <p:cNvPr id="17" name="Picture 16">
              <a:extLst>
                <a:ext uri="{FF2B5EF4-FFF2-40B4-BE49-F238E27FC236}">
                  <a16:creationId xmlns:a16="http://schemas.microsoft.com/office/drawing/2014/main" id="{41E5E467-4F65-440C-842E-C162C63056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46494" y="438759"/>
              <a:ext cx="579114" cy="944062"/>
            </a:xfrm>
            <a:prstGeom prst="rect">
              <a:avLst/>
            </a:prstGeom>
          </p:spPr>
        </p:pic>
        <p:sp>
          <p:nvSpPr>
            <p:cNvPr id="18" name="TextBox 17">
              <a:extLst>
                <a:ext uri="{FF2B5EF4-FFF2-40B4-BE49-F238E27FC236}">
                  <a16:creationId xmlns:a16="http://schemas.microsoft.com/office/drawing/2014/main" id="{1640F5DA-6FD6-4813-86F5-0BA7E90FF89D}"/>
                </a:ext>
              </a:extLst>
            </p:cNvPr>
            <p:cNvSpPr txBox="1"/>
            <p:nvPr/>
          </p:nvSpPr>
          <p:spPr>
            <a:xfrm>
              <a:off x="692471" y="726124"/>
              <a:ext cx="786213" cy="369332"/>
            </a:xfrm>
            <a:prstGeom prst="rect">
              <a:avLst/>
            </a:prstGeom>
            <a:noFill/>
          </p:spPr>
          <p:txBody>
            <a:bodyPr wrap="square" rtlCol="0">
              <a:spAutoFit/>
            </a:bodyPr>
            <a:lstStyle/>
            <a:p>
              <a:r>
                <a:rPr lang="en-GB" b="1" dirty="0"/>
                <a:t>Back</a:t>
              </a:r>
            </a:p>
          </p:txBody>
        </p:sp>
      </p:grpSp>
      <p:sp>
        <p:nvSpPr>
          <p:cNvPr id="19" name="Rectangle 18">
            <a:hlinkClick r:id="rId4" action="ppaction://hlinksldjump"/>
            <a:extLst>
              <a:ext uri="{FF2B5EF4-FFF2-40B4-BE49-F238E27FC236}">
                <a16:creationId xmlns:a16="http://schemas.microsoft.com/office/drawing/2014/main" id="{6D9E1891-4C2A-44D1-B817-1D009292F1D8}"/>
              </a:ext>
            </a:extLst>
          </p:cNvPr>
          <p:cNvSpPr/>
          <p:nvPr/>
        </p:nvSpPr>
        <p:spPr>
          <a:xfrm>
            <a:off x="466727" y="508350"/>
            <a:ext cx="1319344" cy="74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42EF033A-5A95-43DF-9B6A-3382ED90AE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6482" y="731343"/>
            <a:ext cx="3106492" cy="2148326"/>
          </a:xfrm>
          <a:prstGeom prst="rect">
            <a:avLst/>
          </a:prstGeom>
        </p:spPr>
      </p:pic>
    </p:spTree>
    <p:extLst>
      <p:ext uri="{BB962C8B-B14F-4D97-AF65-F5344CB8AC3E}">
        <p14:creationId xmlns:p14="http://schemas.microsoft.com/office/powerpoint/2010/main" val="222042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AC5871-D7D1-4368-A549-4D94046181B8}"/>
              </a:ext>
            </a:extLst>
          </p:cNvPr>
          <p:cNvSpPr>
            <a:spLocks noGrp="1"/>
          </p:cNvSpPr>
          <p:nvPr>
            <p:ph type="title"/>
          </p:nvPr>
        </p:nvSpPr>
        <p:spPr>
          <a:xfrm>
            <a:off x="457198" y="478895"/>
            <a:ext cx="8220075" cy="994306"/>
          </a:xfrm>
        </p:spPr>
        <p:txBody>
          <a:bodyPr/>
          <a:lstStyle/>
          <a:p>
            <a:r>
              <a:rPr lang="en-GB" b="1" i="0" u="none" strike="noStrike" dirty="0">
                <a:solidFill>
                  <a:srgbClr val="000000"/>
                </a:solidFill>
                <a:effectLst/>
                <a:latin typeface="+mn-lt"/>
              </a:rPr>
              <a:t>Centaurs</a:t>
            </a:r>
            <a:endParaRPr lang="en-GB" dirty="0">
              <a:latin typeface="+mn-lt"/>
            </a:endParaRPr>
          </a:p>
        </p:txBody>
      </p:sp>
      <p:sp>
        <p:nvSpPr>
          <p:cNvPr id="4" name="Rectangle 3">
            <a:hlinkClick r:id="rId2"/>
            <a:extLst>
              <a:ext uri="{FF2B5EF4-FFF2-40B4-BE49-F238E27FC236}">
                <a16:creationId xmlns:a16="http://schemas.microsoft.com/office/drawing/2014/main" id="{E5CD028E-5813-4BDF-82F7-3A98577D673E}"/>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9EE3108-4445-4D54-A691-A6BF18255064}"/>
              </a:ext>
            </a:extLst>
          </p:cNvPr>
          <p:cNvGrpSpPr/>
          <p:nvPr/>
        </p:nvGrpSpPr>
        <p:grpSpPr>
          <a:xfrm>
            <a:off x="564020" y="1422350"/>
            <a:ext cx="7972350" cy="1392855"/>
            <a:chOff x="564020" y="1422350"/>
            <a:chExt cx="7972350" cy="1392855"/>
          </a:xfrm>
        </p:grpSpPr>
        <p:sp>
          <p:nvSpPr>
            <p:cNvPr id="7" name="Rectangle 6">
              <a:extLst>
                <a:ext uri="{FF2B5EF4-FFF2-40B4-BE49-F238E27FC236}">
                  <a16:creationId xmlns:a16="http://schemas.microsoft.com/office/drawing/2014/main" id="{A59F8D9D-A9DD-4FA8-9736-1D2520FB25B5}"/>
                </a:ext>
              </a:extLst>
            </p:cNvPr>
            <p:cNvSpPr/>
            <p:nvPr/>
          </p:nvSpPr>
          <p:spPr>
            <a:xfrm>
              <a:off x="564020" y="1422350"/>
              <a:ext cx="7972350" cy="1126237"/>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471DDBD-C830-42B1-999D-E6C1BB707A22}"/>
                </a:ext>
              </a:extLst>
            </p:cNvPr>
            <p:cNvSpPr txBox="1"/>
            <p:nvPr/>
          </p:nvSpPr>
          <p:spPr>
            <a:xfrm>
              <a:off x="651130" y="1460988"/>
              <a:ext cx="6082956" cy="1354217"/>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Appearance</a:t>
              </a:r>
              <a:endParaRPr lang="en-GB" sz="1600" b="0" dirty="0">
                <a:effectLst/>
              </a:endParaRPr>
            </a:p>
            <a:p>
              <a:pPr rtl="0">
                <a:spcBef>
                  <a:spcPts val="0"/>
                </a:spcBef>
                <a:spcAft>
                  <a:spcPts val="0"/>
                </a:spcAft>
              </a:pPr>
              <a:r>
                <a:rPr lang="en-GB" sz="1600" b="0" i="0" u="none" strike="noStrike" dirty="0">
                  <a:solidFill>
                    <a:srgbClr val="000000"/>
                  </a:solidFill>
                  <a:effectLst/>
                </a:rPr>
                <a:t>Centaurs had the body of a horse and the torso, arms and head of a human. In Cyprus, centaurs had horns. They possessed human intelligence and had the ability to speak.</a:t>
              </a:r>
              <a:br>
                <a:rPr lang="en-GB" dirty="0"/>
              </a:br>
              <a:endParaRPr lang="en-GB" dirty="0"/>
            </a:p>
          </p:txBody>
        </p:sp>
      </p:grpSp>
      <p:grpSp>
        <p:nvGrpSpPr>
          <p:cNvPr id="9" name="Group 8">
            <a:extLst>
              <a:ext uri="{FF2B5EF4-FFF2-40B4-BE49-F238E27FC236}">
                <a16:creationId xmlns:a16="http://schemas.microsoft.com/office/drawing/2014/main" id="{A5302F00-5B9A-4EDC-B4EE-F216268C4E35}"/>
              </a:ext>
            </a:extLst>
          </p:cNvPr>
          <p:cNvGrpSpPr/>
          <p:nvPr/>
        </p:nvGrpSpPr>
        <p:grpSpPr>
          <a:xfrm>
            <a:off x="564020" y="2606416"/>
            <a:ext cx="7972350" cy="1126237"/>
            <a:chOff x="564020" y="2425838"/>
            <a:chExt cx="7972350" cy="1364227"/>
          </a:xfrm>
        </p:grpSpPr>
        <p:sp>
          <p:nvSpPr>
            <p:cNvPr id="10" name="Rectangle 9">
              <a:extLst>
                <a:ext uri="{FF2B5EF4-FFF2-40B4-BE49-F238E27FC236}">
                  <a16:creationId xmlns:a16="http://schemas.microsoft.com/office/drawing/2014/main" id="{D906E957-8FF9-4805-9C8D-07A281DAEC6D}"/>
                </a:ext>
              </a:extLst>
            </p:cNvPr>
            <p:cNvSpPr/>
            <p:nvPr/>
          </p:nvSpPr>
          <p:spPr>
            <a:xfrm>
              <a:off x="564020" y="2425838"/>
              <a:ext cx="7972350" cy="1364227"/>
            </a:xfrm>
            <a:prstGeom prst="rect">
              <a:avLst/>
            </a:prstGeom>
            <a:solidFill>
              <a:srgbClr val="C7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09472C3-107B-4A3E-B39F-A75516309907}"/>
                </a:ext>
              </a:extLst>
            </p:cNvPr>
            <p:cNvSpPr txBox="1"/>
            <p:nvPr/>
          </p:nvSpPr>
          <p:spPr>
            <a:xfrm>
              <a:off x="658287" y="2464477"/>
              <a:ext cx="7780893" cy="1304850"/>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Special Abilities</a:t>
              </a:r>
              <a:endParaRPr lang="en-GB" sz="1600" b="0" dirty="0">
                <a:effectLst/>
              </a:endParaRPr>
            </a:p>
            <a:p>
              <a:r>
                <a:rPr lang="en-GB" sz="1600" b="0" i="0" u="none" strike="noStrike" dirty="0">
                  <a:solidFill>
                    <a:srgbClr val="000000"/>
                  </a:solidFill>
                  <a:effectLst/>
                </a:rPr>
                <a:t>Centaurs would live for 300-500 years. They were considered to                          have extraordinary strength and stamina and could use their                              hooves as weapons.</a:t>
              </a:r>
              <a:endParaRPr lang="en-GB" sz="1400" dirty="0"/>
            </a:p>
          </p:txBody>
        </p:sp>
      </p:grpSp>
      <p:grpSp>
        <p:nvGrpSpPr>
          <p:cNvPr id="12" name="Group 11">
            <a:extLst>
              <a:ext uri="{FF2B5EF4-FFF2-40B4-BE49-F238E27FC236}">
                <a16:creationId xmlns:a16="http://schemas.microsoft.com/office/drawing/2014/main" id="{5F5F566C-320A-40F6-9058-F3987FDC367C}"/>
              </a:ext>
            </a:extLst>
          </p:cNvPr>
          <p:cNvGrpSpPr/>
          <p:nvPr/>
        </p:nvGrpSpPr>
        <p:grpSpPr>
          <a:xfrm>
            <a:off x="564020" y="3809843"/>
            <a:ext cx="8058690" cy="2514202"/>
            <a:chOff x="564020" y="3480278"/>
            <a:chExt cx="8058690" cy="2514202"/>
          </a:xfrm>
        </p:grpSpPr>
        <p:sp>
          <p:nvSpPr>
            <p:cNvPr id="13" name="Rectangle 12">
              <a:extLst>
                <a:ext uri="{FF2B5EF4-FFF2-40B4-BE49-F238E27FC236}">
                  <a16:creationId xmlns:a16="http://schemas.microsoft.com/office/drawing/2014/main" id="{52000758-0343-4392-8588-CF95E26F94B2}"/>
                </a:ext>
              </a:extLst>
            </p:cNvPr>
            <p:cNvSpPr/>
            <p:nvPr/>
          </p:nvSpPr>
          <p:spPr>
            <a:xfrm>
              <a:off x="564020" y="3480278"/>
              <a:ext cx="7972350" cy="2078209"/>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EEBE8AB-02DC-43E2-B86F-AA1DB90A8952}"/>
                </a:ext>
              </a:extLst>
            </p:cNvPr>
            <p:cNvSpPr txBox="1"/>
            <p:nvPr/>
          </p:nvSpPr>
          <p:spPr>
            <a:xfrm>
              <a:off x="650360" y="3547656"/>
              <a:ext cx="7972350" cy="2446824"/>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Centaurs in Greek Mythology</a:t>
              </a:r>
              <a:endParaRPr lang="en-GB" sz="1800" b="0" i="0" u="none" strike="noStrike" dirty="0">
                <a:solidFill>
                  <a:srgbClr val="000000"/>
                </a:solidFill>
                <a:effectLst/>
                <a:latin typeface="Roboto" panose="02000000000000000000" pitchFamily="2" charset="0"/>
              </a:endParaRPr>
            </a:p>
            <a:p>
              <a:pPr marL="285750" indent="-285750" rtl="0" fontAlgn="base">
                <a:spcBef>
                  <a:spcPts val="600"/>
                </a:spcBef>
                <a:spcAft>
                  <a:spcPts val="0"/>
                </a:spcAft>
                <a:buFont typeface="Arial" panose="020B0604020202020204" pitchFamily="34" charset="0"/>
                <a:buChar char="•"/>
              </a:pPr>
              <a:r>
                <a:rPr lang="en-GB" sz="1600" b="0" i="0" u="none" strike="noStrike" dirty="0">
                  <a:solidFill>
                    <a:srgbClr val="000000"/>
                  </a:solidFill>
                  <a:effectLst/>
                </a:rPr>
                <a:t>The most well-known </a:t>
              </a:r>
              <a:r>
                <a:rPr lang="en-GB" sz="1600" dirty="0">
                  <a:solidFill>
                    <a:srgbClr val="000000"/>
                  </a:solidFill>
                </a:rPr>
                <a:t>c</a:t>
              </a:r>
              <a:r>
                <a:rPr lang="en-GB" sz="1600" b="0" i="0" u="none" strike="noStrike" dirty="0">
                  <a:solidFill>
                    <a:srgbClr val="000000"/>
                  </a:solidFill>
                  <a:effectLst/>
                </a:rPr>
                <a:t>entaur in Greek mythology was Chiron. </a:t>
              </a: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He was said to be more modest and civilised than other centaurs and was known for his teaching abilities and medicinal skills.</a:t>
              </a: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Chiron served as a tutor to some notable mythical characters, including Achilles and Asclepius.</a:t>
              </a:r>
            </a:p>
            <a:p>
              <a:br>
                <a:rPr lang="en-GB" sz="1600" b="0" dirty="0">
                  <a:effectLst/>
                </a:rPr>
              </a:br>
              <a:endParaRPr lang="en-GB" sz="1600" b="0" i="0" u="none" strike="noStrike" dirty="0">
                <a:solidFill>
                  <a:srgbClr val="000000"/>
                </a:solidFill>
                <a:effectLst/>
              </a:endParaRPr>
            </a:p>
          </p:txBody>
        </p:sp>
      </p:grpSp>
      <p:grpSp>
        <p:nvGrpSpPr>
          <p:cNvPr id="16" name="Group 15">
            <a:extLst>
              <a:ext uri="{FF2B5EF4-FFF2-40B4-BE49-F238E27FC236}">
                <a16:creationId xmlns:a16="http://schemas.microsoft.com/office/drawing/2014/main" id="{A1CFDAD6-48A1-4720-AFBC-BFB779DD8FC5}"/>
              </a:ext>
            </a:extLst>
          </p:cNvPr>
          <p:cNvGrpSpPr/>
          <p:nvPr/>
        </p:nvGrpSpPr>
        <p:grpSpPr>
          <a:xfrm>
            <a:off x="564020" y="621233"/>
            <a:ext cx="944062" cy="579114"/>
            <a:chOff x="564020" y="621233"/>
            <a:chExt cx="944062" cy="579114"/>
          </a:xfrm>
        </p:grpSpPr>
        <p:pic>
          <p:nvPicPr>
            <p:cNvPr id="17" name="Picture 16">
              <a:extLst>
                <a:ext uri="{FF2B5EF4-FFF2-40B4-BE49-F238E27FC236}">
                  <a16:creationId xmlns:a16="http://schemas.microsoft.com/office/drawing/2014/main" id="{41E5E467-4F65-440C-842E-C162C63056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46494" y="438759"/>
              <a:ext cx="579114" cy="944062"/>
            </a:xfrm>
            <a:prstGeom prst="rect">
              <a:avLst/>
            </a:prstGeom>
          </p:spPr>
        </p:pic>
        <p:sp>
          <p:nvSpPr>
            <p:cNvPr id="18" name="TextBox 17">
              <a:extLst>
                <a:ext uri="{FF2B5EF4-FFF2-40B4-BE49-F238E27FC236}">
                  <a16:creationId xmlns:a16="http://schemas.microsoft.com/office/drawing/2014/main" id="{1640F5DA-6FD6-4813-86F5-0BA7E90FF89D}"/>
                </a:ext>
              </a:extLst>
            </p:cNvPr>
            <p:cNvSpPr txBox="1"/>
            <p:nvPr/>
          </p:nvSpPr>
          <p:spPr>
            <a:xfrm>
              <a:off x="692471" y="726124"/>
              <a:ext cx="786213" cy="369332"/>
            </a:xfrm>
            <a:prstGeom prst="rect">
              <a:avLst/>
            </a:prstGeom>
            <a:noFill/>
          </p:spPr>
          <p:txBody>
            <a:bodyPr wrap="square" rtlCol="0">
              <a:spAutoFit/>
            </a:bodyPr>
            <a:lstStyle/>
            <a:p>
              <a:r>
                <a:rPr lang="en-GB" b="1" dirty="0"/>
                <a:t>Back</a:t>
              </a:r>
            </a:p>
          </p:txBody>
        </p:sp>
      </p:grpSp>
      <p:sp>
        <p:nvSpPr>
          <p:cNvPr id="19" name="Rectangle 18">
            <a:hlinkClick r:id="rId4" action="ppaction://hlinksldjump"/>
            <a:extLst>
              <a:ext uri="{FF2B5EF4-FFF2-40B4-BE49-F238E27FC236}">
                <a16:creationId xmlns:a16="http://schemas.microsoft.com/office/drawing/2014/main" id="{6D9E1891-4C2A-44D1-B817-1D009292F1D8}"/>
              </a:ext>
            </a:extLst>
          </p:cNvPr>
          <p:cNvSpPr/>
          <p:nvPr/>
        </p:nvSpPr>
        <p:spPr>
          <a:xfrm>
            <a:off x="466727" y="508350"/>
            <a:ext cx="1319344" cy="74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7448711-9CBD-4089-AD80-3F6B17ED7E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4086" y="533376"/>
            <a:ext cx="1438958" cy="3199277"/>
          </a:xfrm>
          <a:prstGeom prst="rect">
            <a:avLst/>
          </a:prstGeom>
        </p:spPr>
      </p:pic>
    </p:spTree>
    <p:extLst>
      <p:ext uri="{BB962C8B-B14F-4D97-AF65-F5344CB8AC3E}">
        <p14:creationId xmlns:p14="http://schemas.microsoft.com/office/powerpoint/2010/main" val="215846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AC5871-D7D1-4368-A549-4D94046181B8}"/>
              </a:ext>
            </a:extLst>
          </p:cNvPr>
          <p:cNvSpPr>
            <a:spLocks noGrp="1"/>
          </p:cNvSpPr>
          <p:nvPr>
            <p:ph type="title"/>
          </p:nvPr>
        </p:nvSpPr>
        <p:spPr>
          <a:xfrm>
            <a:off x="457198" y="478895"/>
            <a:ext cx="8220075" cy="994306"/>
          </a:xfrm>
        </p:spPr>
        <p:txBody>
          <a:bodyPr/>
          <a:lstStyle/>
          <a:p>
            <a:r>
              <a:rPr lang="en-GB" b="1" i="0" u="none" strike="noStrike" dirty="0">
                <a:solidFill>
                  <a:srgbClr val="000000"/>
                </a:solidFill>
                <a:effectLst/>
                <a:latin typeface="+mn-lt"/>
              </a:rPr>
              <a:t>Minotaur</a:t>
            </a:r>
            <a:endParaRPr lang="en-GB" dirty="0">
              <a:latin typeface="+mn-lt"/>
            </a:endParaRPr>
          </a:p>
        </p:txBody>
      </p:sp>
      <p:sp>
        <p:nvSpPr>
          <p:cNvPr id="4" name="Rectangle 3">
            <a:hlinkClick r:id="rId2"/>
            <a:extLst>
              <a:ext uri="{FF2B5EF4-FFF2-40B4-BE49-F238E27FC236}">
                <a16:creationId xmlns:a16="http://schemas.microsoft.com/office/drawing/2014/main" id="{E5CD028E-5813-4BDF-82F7-3A98577D673E}"/>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9EE3108-4445-4D54-A691-A6BF18255064}"/>
              </a:ext>
            </a:extLst>
          </p:cNvPr>
          <p:cNvGrpSpPr/>
          <p:nvPr/>
        </p:nvGrpSpPr>
        <p:grpSpPr>
          <a:xfrm>
            <a:off x="564020" y="1422351"/>
            <a:ext cx="7972350" cy="1146633"/>
            <a:chOff x="564020" y="1422351"/>
            <a:chExt cx="7972350" cy="1146633"/>
          </a:xfrm>
        </p:grpSpPr>
        <p:sp>
          <p:nvSpPr>
            <p:cNvPr id="7" name="Rectangle 6">
              <a:extLst>
                <a:ext uri="{FF2B5EF4-FFF2-40B4-BE49-F238E27FC236}">
                  <a16:creationId xmlns:a16="http://schemas.microsoft.com/office/drawing/2014/main" id="{A59F8D9D-A9DD-4FA8-9736-1D2520FB25B5}"/>
                </a:ext>
              </a:extLst>
            </p:cNvPr>
            <p:cNvSpPr/>
            <p:nvPr/>
          </p:nvSpPr>
          <p:spPr>
            <a:xfrm>
              <a:off x="564020" y="1422351"/>
              <a:ext cx="7972350" cy="964484"/>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471DDBD-C830-42B1-999D-E6C1BB707A22}"/>
                </a:ext>
              </a:extLst>
            </p:cNvPr>
            <p:cNvSpPr txBox="1"/>
            <p:nvPr/>
          </p:nvSpPr>
          <p:spPr>
            <a:xfrm>
              <a:off x="651130" y="1460988"/>
              <a:ext cx="6082956" cy="1107996"/>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Appearance</a:t>
              </a:r>
              <a:endParaRPr lang="en-GB" sz="1600" b="0" dirty="0">
                <a:effectLst/>
              </a:endParaRPr>
            </a:p>
            <a:p>
              <a:pPr rtl="0">
                <a:spcBef>
                  <a:spcPts val="0"/>
                </a:spcBef>
                <a:spcAft>
                  <a:spcPts val="0"/>
                </a:spcAft>
              </a:pPr>
              <a:r>
                <a:rPr lang="en-GB" sz="1600" b="0" i="0" u="none" strike="noStrike" dirty="0">
                  <a:solidFill>
                    <a:srgbClr val="000000"/>
                  </a:solidFill>
                  <a:effectLst/>
                </a:rPr>
                <a:t>The Minotaur was a terrifying creature, with the head of a bull and the body of a man. He walked upright on the legs of a bull.</a:t>
              </a:r>
              <a:br>
                <a:rPr lang="en-GB" dirty="0"/>
              </a:br>
              <a:endParaRPr lang="en-GB" dirty="0"/>
            </a:p>
          </p:txBody>
        </p:sp>
      </p:grpSp>
      <p:grpSp>
        <p:nvGrpSpPr>
          <p:cNvPr id="9" name="Group 8">
            <a:extLst>
              <a:ext uri="{FF2B5EF4-FFF2-40B4-BE49-F238E27FC236}">
                <a16:creationId xmlns:a16="http://schemas.microsoft.com/office/drawing/2014/main" id="{A5302F00-5B9A-4EDC-B4EE-F216268C4E35}"/>
              </a:ext>
            </a:extLst>
          </p:cNvPr>
          <p:cNvGrpSpPr/>
          <p:nvPr/>
        </p:nvGrpSpPr>
        <p:grpSpPr>
          <a:xfrm>
            <a:off x="564020" y="2452592"/>
            <a:ext cx="7972350" cy="959158"/>
            <a:chOff x="564020" y="2425839"/>
            <a:chExt cx="7972350" cy="1161842"/>
          </a:xfrm>
        </p:grpSpPr>
        <p:sp>
          <p:nvSpPr>
            <p:cNvPr id="10" name="Rectangle 9">
              <a:extLst>
                <a:ext uri="{FF2B5EF4-FFF2-40B4-BE49-F238E27FC236}">
                  <a16:creationId xmlns:a16="http://schemas.microsoft.com/office/drawing/2014/main" id="{D906E957-8FF9-4805-9C8D-07A281DAEC6D}"/>
                </a:ext>
              </a:extLst>
            </p:cNvPr>
            <p:cNvSpPr/>
            <p:nvPr/>
          </p:nvSpPr>
          <p:spPr>
            <a:xfrm>
              <a:off x="564020" y="2425839"/>
              <a:ext cx="7972350" cy="1161842"/>
            </a:xfrm>
            <a:prstGeom prst="rect">
              <a:avLst/>
            </a:prstGeom>
            <a:solidFill>
              <a:srgbClr val="C7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09472C3-107B-4A3E-B39F-A75516309907}"/>
                </a:ext>
              </a:extLst>
            </p:cNvPr>
            <p:cNvSpPr txBox="1"/>
            <p:nvPr/>
          </p:nvSpPr>
          <p:spPr>
            <a:xfrm>
              <a:off x="658287" y="2464477"/>
              <a:ext cx="7780893" cy="1006599"/>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Special Abilities</a:t>
              </a:r>
              <a:endParaRPr lang="en-GB" sz="1600" b="0" dirty="0">
                <a:effectLst/>
              </a:endParaRPr>
            </a:p>
            <a:p>
              <a:r>
                <a:rPr lang="en-GB" sz="1600" b="0" i="0" u="none" strike="noStrike" dirty="0">
                  <a:solidFill>
                    <a:srgbClr val="000000"/>
                  </a:solidFill>
                  <a:effectLst/>
                </a:rPr>
                <a:t>The Minotaur was extremely strong, powerful and fierce. He had                               a keen sense of smell and could understand human speech.</a:t>
              </a:r>
              <a:endParaRPr lang="en-GB" sz="1200" dirty="0"/>
            </a:p>
          </p:txBody>
        </p:sp>
      </p:grpSp>
      <p:grpSp>
        <p:nvGrpSpPr>
          <p:cNvPr id="12" name="Group 11">
            <a:extLst>
              <a:ext uri="{FF2B5EF4-FFF2-40B4-BE49-F238E27FC236}">
                <a16:creationId xmlns:a16="http://schemas.microsoft.com/office/drawing/2014/main" id="{5F5F566C-320A-40F6-9058-F3987FDC367C}"/>
              </a:ext>
            </a:extLst>
          </p:cNvPr>
          <p:cNvGrpSpPr/>
          <p:nvPr/>
        </p:nvGrpSpPr>
        <p:grpSpPr>
          <a:xfrm>
            <a:off x="564020" y="3493648"/>
            <a:ext cx="7972350" cy="3006644"/>
            <a:chOff x="564020" y="3480278"/>
            <a:chExt cx="7972350" cy="3006644"/>
          </a:xfrm>
        </p:grpSpPr>
        <p:sp>
          <p:nvSpPr>
            <p:cNvPr id="13" name="Rectangle 12">
              <a:extLst>
                <a:ext uri="{FF2B5EF4-FFF2-40B4-BE49-F238E27FC236}">
                  <a16:creationId xmlns:a16="http://schemas.microsoft.com/office/drawing/2014/main" id="{52000758-0343-4392-8588-CF95E26F94B2}"/>
                </a:ext>
              </a:extLst>
            </p:cNvPr>
            <p:cNvSpPr/>
            <p:nvPr/>
          </p:nvSpPr>
          <p:spPr>
            <a:xfrm>
              <a:off x="564020" y="3480278"/>
              <a:ext cx="7972350" cy="2565320"/>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EEBE8AB-02DC-43E2-B86F-AA1DB90A8952}"/>
                </a:ext>
              </a:extLst>
            </p:cNvPr>
            <p:cNvSpPr txBox="1"/>
            <p:nvPr/>
          </p:nvSpPr>
          <p:spPr>
            <a:xfrm>
              <a:off x="650360" y="3547656"/>
              <a:ext cx="7836460" cy="2939266"/>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The Minotaur in Greek Mythology</a:t>
              </a:r>
              <a:endParaRPr lang="en-GB" sz="1800" b="0" i="0" u="none" strike="noStrike" dirty="0">
                <a:solidFill>
                  <a:srgbClr val="000000"/>
                </a:solidFill>
                <a:effectLst/>
                <a:latin typeface="Roboto" panose="02000000000000000000" pitchFamily="2" charset="0"/>
              </a:endParaRPr>
            </a:p>
            <a:p>
              <a:pPr marL="285750" indent="-285750" rtl="0" fontAlgn="base">
                <a:spcBef>
                  <a:spcPts val="600"/>
                </a:spcBef>
                <a:spcAft>
                  <a:spcPts val="0"/>
                </a:spcAft>
                <a:buFont typeface="Arial" panose="020B0604020202020204" pitchFamily="34" charset="0"/>
                <a:buChar char="•"/>
              </a:pPr>
              <a:r>
                <a:rPr lang="en-GB" sz="1600" b="0" i="0" u="none" strike="noStrike" dirty="0">
                  <a:solidFill>
                    <a:srgbClr val="000000"/>
                  </a:solidFill>
                  <a:effectLst/>
                </a:rPr>
                <a:t>The Minotaur lived on the island of Crete, in a vast underground maze - known as the labyrinth. </a:t>
              </a: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He is one of the most famous and gruesome of Greek mythological creatures. Every few years, he was fed 14 young men and women.</a:t>
              </a: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The Minotaur was eventually killed by the Athenian hero, Theseus, who was helped by Princess Ariadne. Theseus laid a trail of thread to help him escape the labyrinth after killing the Minotaur.</a:t>
              </a:r>
            </a:p>
            <a:p>
              <a:br>
                <a:rPr lang="en-GB" sz="1600" b="0" dirty="0">
                  <a:effectLst/>
                </a:rPr>
              </a:br>
              <a:endParaRPr lang="en-GB" sz="1600" b="0" i="0" u="none" strike="noStrike" dirty="0">
                <a:solidFill>
                  <a:srgbClr val="000000"/>
                </a:solidFill>
                <a:effectLst/>
              </a:endParaRPr>
            </a:p>
          </p:txBody>
        </p:sp>
      </p:grpSp>
      <p:grpSp>
        <p:nvGrpSpPr>
          <p:cNvPr id="16" name="Group 15">
            <a:extLst>
              <a:ext uri="{FF2B5EF4-FFF2-40B4-BE49-F238E27FC236}">
                <a16:creationId xmlns:a16="http://schemas.microsoft.com/office/drawing/2014/main" id="{A1CFDAD6-48A1-4720-AFBC-BFB779DD8FC5}"/>
              </a:ext>
            </a:extLst>
          </p:cNvPr>
          <p:cNvGrpSpPr/>
          <p:nvPr/>
        </p:nvGrpSpPr>
        <p:grpSpPr>
          <a:xfrm>
            <a:off x="564020" y="621233"/>
            <a:ext cx="944062" cy="579114"/>
            <a:chOff x="564020" y="621233"/>
            <a:chExt cx="944062" cy="579114"/>
          </a:xfrm>
        </p:grpSpPr>
        <p:pic>
          <p:nvPicPr>
            <p:cNvPr id="17" name="Picture 16">
              <a:extLst>
                <a:ext uri="{FF2B5EF4-FFF2-40B4-BE49-F238E27FC236}">
                  <a16:creationId xmlns:a16="http://schemas.microsoft.com/office/drawing/2014/main" id="{41E5E467-4F65-440C-842E-C162C63056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46494" y="438759"/>
              <a:ext cx="579114" cy="944062"/>
            </a:xfrm>
            <a:prstGeom prst="rect">
              <a:avLst/>
            </a:prstGeom>
          </p:spPr>
        </p:pic>
        <p:sp>
          <p:nvSpPr>
            <p:cNvPr id="18" name="TextBox 17">
              <a:extLst>
                <a:ext uri="{FF2B5EF4-FFF2-40B4-BE49-F238E27FC236}">
                  <a16:creationId xmlns:a16="http://schemas.microsoft.com/office/drawing/2014/main" id="{1640F5DA-6FD6-4813-86F5-0BA7E90FF89D}"/>
                </a:ext>
              </a:extLst>
            </p:cNvPr>
            <p:cNvSpPr txBox="1"/>
            <p:nvPr/>
          </p:nvSpPr>
          <p:spPr>
            <a:xfrm>
              <a:off x="692471" y="726124"/>
              <a:ext cx="786213" cy="369332"/>
            </a:xfrm>
            <a:prstGeom prst="rect">
              <a:avLst/>
            </a:prstGeom>
            <a:noFill/>
          </p:spPr>
          <p:txBody>
            <a:bodyPr wrap="square" rtlCol="0">
              <a:spAutoFit/>
            </a:bodyPr>
            <a:lstStyle/>
            <a:p>
              <a:r>
                <a:rPr lang="en-GB" b="1" dirty="0"/>
                <a:t>Back</a:t>
              </a:r>
            </a:p>
          </p:txBody>
        </p:sp>
      </p:grpSp>
      <p:sp>
        <p:nvSpPr>
          <p:cNvPr id="19" name="Rectangle 18">
            <a:hlinkClick r:id="rId4" action="ppaction://hlinksldjump"/>
            <a:extLst>
              <a:ext uri="{FF2B5EF4-FFF2-40B4-BE49-F238E27FC236}">
                <a16:creationId xmlns:a16="http://schemas.microsoft.com/office/drawing/2014/main" id="{6D9E1891-4C2A-44D1-B817-1D009292F1D8}"/>
              </a:ext>
            </a:extLst>
          </p:cNvPr>
          <p:cNvSpPr/>
          <p:nvPr/>
        </p:nvSpPr>
        <p:spPr>
          <a:xfrm>
            <a:off x="466727" y="508350"/>
            <a:ext cx="1319344" cy="74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F77C4150-A549-4245-9302-4B2BD1F80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75132" y="533955"/>
            <a:ext cx="1611688" cy="3270982"/>
          </a:xfrm>
          <a:prstGeom prst="rect">
            <a:avLst/>
          </a:prstGeom>
        </p:spPr>
      </p:pic>
    </p:spTree>
    <p:extLst>
      <p:ext uri="{BB962C8B-B14F-4D97-AF65-F5344CB8AC3E}">
        <p14:creationId xmlns:p14="http://schemas.microsoft.com/office/powerpoint/2010/main" val="112384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6626-5257-405D-B9E5-6346183CE6EE}"/>
              </a:ext>
            </a:extLst>
          </p:cNvPr>
          <p:cNvSpPr>
            <a:spLocks noGrp="1"/>
          </p:cNvSpPr>
          <p:nvPr>
            <p:ph type="title"/>
          </p:nvPr>
        </p:nvSpPr>
        <p:spPr/>
        <p:txBody>
          <a:bodyPr/>
          <a:lstStyle/>
          <a:p>
            <a:r>
              <a:rPr lang="en-GB" dirty="0"/>
              <a:t>Thinking Time</a:t>
            </a:r>
          </a:p>
        </p:txBody>
      </p:sp>
      <p:grpSp>
        <p:nvGrpSpPr>
          <p:cNvPr id="3" name="Group 2">
            <a:extLst>
              <a:ext uri="{FF2B5EF4-FFF2-40B4-BE49-F238E27FC236}">
                <a16:creationId xmlns:a16="http://schemas.microsoft.com/office/drawing/2014/main" id="{314BC9B0-2599-491A-BDC3-EAFD8F6C7D45}"/>
              </a:ext>
            </a:extLst>
          </p:cNvPr>
          <p:cNvGrpSpPr/>
          <p:nvPr/>
        </p:nvGrpSpPr>
        <p:grpSpPr>
          <a:xfrm>
            <a:off x="640932" y="5637614"/>
            <a:ext cx="944062" cy="579114"/>
            <a:chOff x="564020" y="621233"/>
            <a:chExt cx="944062" cy="579114"/>
          </a:xfrm>
        </p:grpSpPr>
        <p:pic>
          <p:nvPicPr>
            <p:cNvPr id="4" name="Picture 3">
              <a:extLst>
                <a:ext uri="{FF2B5EF4-FFF2-40B4-BE49-F238E27FC236}">
                  <a16:creationId xmlns:a16="http://schemas.microsoft.com/office/drawing/2014/main" id="{1B215E37-F117-4650-813D-27FDA37A68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46494" y="438759"/>
              <a:ext cx="579114" cy="944062"/>
            </a:xfrm>
            <a:prstGeom prst="rect">
              <a:avLst/>
            </a:prstGeom>
          </p:spPr>
        </p:pic>
        <p:sp>
          <p:nvSpPr>
            <p:cNvPr id="5" name="TextBox 4">
              <a:extLst>
                <a:ext uri="{FF2B5EF4-FFF2-40B4-BE49-F238E27FC236}">
                  <a16:creationId xmlns:a16="http://schemas.microsoft.com/office/drawing/2014/main" id="{A866E8A3-0D88-4FB0-87F1-23A1A00C7FD7}"/>
                </a:ext>
              </a:extLst>
            </p:cNvPr>
            <p:cNvSpPr txBox="1"/>
            <p:nvPr/>
          </p:nvSpPr>
          <p:spPr>
            <a:xfrm>
              <a:off x="692471" y="726124"/>
              <a:ext cx="786213" cy="369332"/>
            </a:xfrm>
            <a:prstGeom prst="rect">
              <a:avLst/>
            </a:prstGeom>
            <a:noFill/>
          </p:spPr>
          <p:txBody>
            <a:bodyPr wrap="square" rtlCol="0">
              <a:spAutoFit/>
            </a:bodyPr>
            <a:lstStyle/>
            <a:p>
              <a:r>
                <a:rPr lang="en-GB" b="1" dirty="0"/>
                <a:t>Back</a:t>
              </a:r>
            </a:p>
          </p:txBody>
        </p:sp>
      </p:grpSp>
      <p:sp>
        <p:nvSpPr>
          <p:cNvPr id="6" name="Rectangle 5">
            <a:hlinkClick r:id="rId3" action="ppaction://hlinksldjump"/>
            <a:extLst>
              <a:ext uri="{FF2B5EF4-FFF2-40B4-BE49-F238E27FC236}">
                <a16:creationId xmlns:a16="http://schemas.microsoft.com/office/drawing/2014/main" id="{84806117-6413-4424-9D97-FDE001C86F9D}"/>
              </a:ext>
            </a:extLst>
          </p:cNvPr>
          <p:cNvSpPr/>
          <p:nvPr/>
        </p:nvSpPr>
        <p:spPr>
          <a:xfrm>
            <a:off x="543639" y="5524731"/>
            <a:ext cx="1319344" cy="74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52D6DBA6-BD22-48C3-9DC1-ED4BF9C4D9FA}"/>
              </a:ext>
            </a:extLst>
          </p:cNvPr>
          <p:cNvGrpSpPr/>
          <p:nvPr/>
        </p:nvGrpSpPr>
        <p:grpSpPr>
          <a:xfrm>
            <a:off x="7497954" y="5637614"/>
            <a:ext cx="944062" cy="579114"/>
            <a:chOff x="564020" y="621233"/>
            <a:chExt cx="944062" cy="579114"/>
          </a:xfrm>
        </p:grpSpPr>
        <p:pic>
          <p:nvPicPr>
            <p:cNvPr id="8" name="Picture 7">
              <a:extLst>
                <a:ext uri="{FF2B5EF4-FFF2-40B4-BE49-F238E27FC236}">
                  <a16:creationId xmlns:a16="http://schemas.microsoft.com/office/drawing/2014/main" id="{0E7C7723-35C4-4450-A1D6-E0C6842BBA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46494" y="438759"/>
              <a:ext cx="579114" cy="944062"/>
            </a:xfrm>
            <a:prstGeom prst="rect">
              <a:avLst/>
            </a:prstGeom>
          </p:spPr>
        </p:pic>
        <p:sp>
          <p:nvSpPr>
            <p:cNvPr id="9" name="TextBox 8">
              <a:extLst>
                <a:ext uri="{FF2B5EF4-FFF2-40B4-BE49-F238E27FC236}">
                  <a16:creationId xmlns:a16="http://schemas.microsoft.com/office/drawing/2014/main" id="{0C132F72-94D9-4312-9E3F-5A8518EA7DB7}"/>
                </a:ext>
              </a:extLst>
            </p:cNvPr>
            <p:cNvSpPr txBox="1"/>
            <p:nvPr/>
          </p:nvSpPr>
          <p:spPr>
            <a:xfrm>
              <a:off x="692471" y="726124"/>
              <a:ext cx="786213" cy="369332"/>
            </a:xfrm>
            <a:prstGeom prst="rect">
              <a:avLst/>
            </a:prstGeom>
            <a:noFill/>
          </p:spPr>
          <p:txBody>
            <a:bodyPr wrap="square" rtlCol="0">
              <a:spAutoFit/>
            </a:bodyPr>
            <a:lstStyle/>
            <a:p>
              <a:r>
                <a:rPr lang="en-GB" b="1" dirty="0"/>
                <a:t>Next</a:t>
              </a:r>
            </a:p>
          </p:txBody>
        </p:sp>
      </p:grpSp>
      <p:sp>
        <p:nvSpPr>
          <p:cNvPr id="10" name="Rectangle 9">
            <a:hlinkClick r:id="rId4" action="ppaction://hlinksldjump"/>
            <a:extLst>
              <a:ext uri="{FF2B5EF4-FFF2-40B4-BE49-F238E27FC236}">
                <a16:creationId xmlns:a16="http://schemas.microsoft.com/office/drawing/2014/main" id="{D6CA2CCF-00BB-4633-A334-13B5D2490084}"/>
              </a:ext>
            </a:extLst>
          </p:cNvPr>
          <p:cNvSpPr/>
          <p:nvPr/>
        </p:nvSpPr>
        <p:spPr>
          <a:xfrm>
            <a:off x="7281017" y="5524730"/>
            <a:ext cx="1319344" cy="74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5"/>
            <a:extLst>
              <a:ext uri="{FF2B5EF4-FFF2-40B4-BE49-F238E27FC236}">
                <a16:creationId xmlns:a16="http://schemas.microsoft.com/office/drawing/2014/main" id="{68869E45-8EDF-43FF-8761-D1A929EFFC0B}"/>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3AF0AF0-400E-4A46-9FB1-4E952046C418}"/>
              </a:ext>
            </a:extLst>
          </p:cNvPr>
          <p:cNvSpPr txBox="1"/>
          <p:nvPr/>
        </p:nvSpPr>
        <p:spPr>
          <a:xfrm>
            <a:off x="1862983" y="4909689"/>
            <a:ext cx="6126618" cy="923330"/>
          </a:xfrm>
          <a:prstGeom prst="rect">
            <a:avLst/>
          </a:prstGeom>
          <a:noFill/>
        </p:spPr>
        <p:txBody>
          <a:bodyPr wrap="square">
            <a:spAutoFit/>
          </a:bodyPr>
          <a:lstStyle/>
          <a:p>
            <a:pPr rtl="0">
              <a:spcBef>
                <a:spcPts val="0"/>
              </a:spcBef>
              <a:spcAft>
                <a:spcPts val="0"/>
              </a:spcAft>
            </a:pPr>
            <a:r>
              <a:rPr lang="en-GB" sz="1800" i="0" u="none" strike="noStrike" dirty="0">
                <a:solidFill>
                  <a:srgbClr val="000000"/>
                </a:solidFill>
                <a:effectLst/>
              </a:rPr>
              <a:t>Tell the person beside you a fact about this creature.</a:t>
            </a:r>
            <a:endParaRPr lang="en-GB" dirty="0">
              <a:effectLst/>
            </a:endParaRPr>
          </a:p>
          <a:p>
            <a:br>
              <a:rPr lang="en-GB" dirty="0"/>
            </a:br>
            <a:endParaRPr lang="en-GB" dirty="0"/>
          </a:p>
        </p:txBody>
      </p:sp>
      <p:pic>
        <p:nvPicPr>
          <p:cNvPr id="16" name="Picture 15">
            <a:extLst>
              <a:ext uri="{FF2B5EF4-FFF2-40B4-BE49-F238E27FC236}">
                <a16:creationId xmlns:a16="http://schemas.microsoft.com/office/drawing/2014/main" id="{19658C42-24AF-4DD4-A75B-193C9F6A55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5596" y="1586084"/>
            <a:ext cx="5836778" cy="3244466"/>
          </a:xfrm>
          <a:prstGeom prst="rect">
            <a:avLst/>
          </a:prstGeom>
        </p:spPr>
      </p:pic>
    </p:spTree>
    <p:extLst>
      <p:ext uri="{BB962C8B-B14F-4D97-AF65-F5344CB8AC3E}">
        <p14:creationId xmlns:p14="http://schemas.microsoft.com/office/powerpoint/2010/main" val="58088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6626-5257-405D-B9E5-6346183CE6EE}"/>
              </a:ext>
            </a:extLst>
          </p:cNvPr>
          <p:cNvSpPr>
            <a:spLocks noGrp="1"/>
          </p:cNvSpPr>
          <p:nvPr>
            <p:ph type="title"/>
          </p:nvPr>
        </p:nvSpPr>
        <p:spPr/>
        <p:txBody>
          <a:bodyPr/>
          <a:lstStyle/>
          <a:p>
            <a:r>
              <a:rPr lang="en-GB" dirty="0"/>
              <a:t>Thinking Time</a:t>
            </a:r>
          </a:p>
        </p:txBody>
      </p:sp>
      <p:grpSp>
        <p:nvGrpSpPr>
          <p:cNvPr id="3" name="Group 2">
            <a:extLst>
              <a:ext uri="{FF2B5EF4-FFF2-40B4-BE49-F238E27FC236}">
                <a16:creationId xmlns:a16="http://schemas.microsoft.com/office/drawing/2014/main" id="{314BC9B0-2599-491A-BDC3-EAFD8F6C7D45}"/>
              </a:ext>
            </a:extLst>
          </p:cNvPr>
          <p:cNvGrpSpPr/>
          <p:nvPr/>
        </p:nvGrpSpPr>
        <p:grpSpPr>
          <a:xfrm>
            <a:off x="640932" y="5637614"/>
            <a:ext cx="944062" cy="579114"/>
            <a:chOff x="564020" y="621233"/>
            <a:chExt cx="944062" cy="579114"/>
          </a:xfrm>
        </p:grpSpPr>
        <p:pic>
          <p:nvPicPr>
            <p:cNvPr id="4" name="Picture 3">
              <a:extLst>
                <a:ext uri="{FF2B5EF4-FFF2-40B4-BE49-F238E27FC236}">
                  <a16:creationId xmlns:a16="http://schemas.microsoft.com/office/drawing/2014/main" id="{1B215E37-F117-4650-813D-27FDA37A68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46494" y="438759"/>
              <a:ext cx="579114" cy="944062"/>
            </a:xfrm>
            <a:prstGeom prst="rect">
              <a:avLst/>
            </a:prstGeom>
          </p:spPr>
        </p:pic>
        <p:sp>
          <p:nvSpPr>
            <p:cNvPr id="5" name="TextBox 4">
              <a:extLst>
                <a:ext uri="{FF2B5EF4-FFF2-40B4-BE49-F238E27FC236}">
                  <a16:creationId xmlns:a16="http://schemas.microsoft.com/office/drawing/2014/main" id="{A866E8A3-0D88-4FB0-87F1-23A1A00C7FD7}"/>
                </a:ext>
              </a:extLst>
            </p:cNvPr>
            <p:cNvSpPr txBox="1"/>
            <p:nvPr/>
          </p:nvSpPr>
          <p:spPr>
            <a:xfrm>
              <a:off x="692471" y="726124"/>
              <a:ext cx="786213" cy="369332"/>
            </a:xfrm>
            <a:prstGeom prst="rect">
              <a:avLst/>
            </a:prstGeom>
            <a:noFill/>
          </p:spPr>
          <p:txBody>
            <a:bodyPr wrap="square" rtlCol="0">
              <a:spAutoFit/>
            </a:bodyPr>
            <a:lstStyle/>
            <a:p>
              <a:r>
                <a:rPr lang="en-GB" b="1" dirty="0"/>
                <a:t>Back</a:t>
              </a:r>
            </a:p>
          </p:txBody>
        </p:sp>
      </p:grpSp>
      <p:sp>
        <p:nvSpPr>
          <p:cNvPr id="6" name="Rectangle 5">
            <a:hlinkClick r:id="rId3" action="ppaction://hlinksldjump"/>
            <a:extLst>
              <a:ext uri="{FF2B5EF4-FFF2-40B4-BE49-F238E27FC236}">
                <a16:creationId xmlns:a16="http://schemas.microsoft.com/office/drawing/2014/main" id="{84806117-6413-4424-9D97-FDE001C86F9D}"/>
              </a:ext>
            </a:extLst>
          </p:cNvPr>
          <p:cNvSpPr/>
          <p:nvPr/>
        </p:nvSpPr>
        <p:spPr>
          <a:xfrm>
            <a:off x="543639" y="5524731"/>
            <a:ext cx="1319344" cy="74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52D6DBA6-BD22-48C3-9DC1-ED4BF9C4D9FA}"/>
              </a:ext>
            </a:extLst>
          </p:cNvPr>
          <p:cNvGrpSpPr/>
          <p:nvPr/>
        </p:nvGrpSpPr>
        <p:grpSpPr>
          <a:xfrm>
            <a:off x="7497954" y="5637614"/>
            <a:ext cx="944062" cy="579114"/>
            <a:chOff x="564020" y="621233"/>
            <a:chExt cx="944062" cy="579114"/>
          </a:xfrm>
        </p:grpSpPr>
        <p:pic>
          <p:nvPicPr>
            <p:cNvPr id="8" name="Picture 7">
              <a:extLst>
                <a:ext uri="{FF2B5EF4-FFF2-40B4-BE49-F238E27FC236}">
                  <a16:creationId xmlns:a16="http://schemas.microsoft.com/office/drawing/2014/main" id="{0E7C7723-35C4-4450-A1D6-E0C6842BBA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46494" y="438759"/>
              <a:ext cx="579114" cy="944062"/>
            </a:xfrm>
            <a:prstGeom prst="rect">
              <a:avLst/>
            </a:prstGeom>
          </p:spPr>
        </p:pic>
        <p:sp>
          <p:nvSpPr>
            <p:cNvPr id="9" name="TextBox 8">
              <a:extLst>
                <a:ext uri="{FF2B5EF4-FFF2-40B4-BE49-F238E27FC236}">
                  <a16:creationId xmlns:a16="http://schemas.microsoft.com/office/drawing/2014/main" id="{0C132F72-94D9-4312-9E3F-5A8518EA7DB7}"/>
                </a:ext>
              </a:extLst>
            </p:cNvPr>
            <p:cNvSpPr txBox="1"/>
            <p:nvPr/>
          </p:nvSpPr>
          <p:spPr>
            <a:xfrm>
              <a:off x="692471" y="726124"/>
              <a:ext cx="786213" cy="369332"/>
            </a:xfrm>
            <a:prstGeom prst="rect">
              <a:avLst/>
            </a:prstGeom>
            <a:noFill/>
          </p:spPr>
          <p:txBody>
            <a:bodyPr wrap="square" rtlCol="0">
              <a:spAutoFit/>
            </a:bodyPr>
            <a:lstStyle/>
            <a:p>
              <a:r>
                <a:rPr lang="en-GB" b="1" dirty="0"/>
                <a:t>Next</a:t>
              </a:r>
            </a:p>
          </p:txBody>
        </p:sp>
      </p:grpSp>
      <p:sp>
        <p:nvSpPr>
          <p:cNvPr id="10" name="Rectangle 9">
            <a:hlinkClick r:id="rId4" action="ppaction://hlinksldjump"/>
            <a:extLst>
              <a:ext uri="{FF2B5EF4-FFF2-40B4-BE49-F238E27FC236}">
                <a16:creationId xmlns:a16="http://schemas.microsoft.com/office/drawing/2014/main" id="{D6CA2CCF-00BB-4633-A334-13B5D2490084}"/>
              </a:ext>
            </a:extLst>
          </p:cNvPr>
          <p:cNvSpPr/>
          <p:nvPr/>
        </p:nvSpPr>
        <p:spPr>
          <a:xfrm>
            <a:off x="7281017" y="5524730"/>
            <a:ext cx="1319344" cy="74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5"/>
            <a:extLst>
              <a:ext uri="{FF2B5EF4-FFF2-40B4-BE49-F238E27FC236}">
                <a16:creationId xmlns:a16="http://schemas.microsoft.com/office/drawing/2014/main" id="{68869E45-8EDF-43FF-8761-D1A929EFFC0B}"/>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3AF0AF0-400E-4A46-9FB1-4E952046C418}"/>
              </a:ext>
            </a:extLst>
          </p:cNvPr>
          <p:cNvSpPr txBox="1"/>
          <p:nvPr/>
        </p:nvSpPr>
        <p:spPr>
          <a:xfrm>
            <a:off x="1508691" y="5261828"/>
            <a:ext cx="6126618" cy="1477328"/>
          </a:xfrm>
          <a:prstGeom prst="rect">
            <a:avLst/>
          </a:prstGeom>
          <a:noFill/>
        </p:spPr>
        <p:txBody>
          <a:bodyPr wrap="square">
            <a:spAutoFit/>
          </a:bodyPr>
          <a:lstStyle/>
          <a:p>
            <a:pPr algn="ctr" rtl="0">
              <a:spcBef>
                <a:spcPts val="0"/>
              </a:spcBef>
              <a:spcAft>
                <a:spcPts val="0"/>
              </a:spcAft>
            </a:pPr>
            <a:r>
              <a:rPr lang="en-GB" sz="1800" i="0" u="none" strike="noStrike" dirty="0">
                <a:solidFill>
                  <a:srgbClr val="000000"/>
                </a:solidFill>
                <a:effectLst/>
              </a:rPr>
              <a:t>Write a question you have about this creature.</a:t>
            </a:r>
            <a:endParaRPr lang="en-GB" dirty="0">
              <a:effectLst/>
            </a:endParaRPr>
          </a:p>
          <a:p>
            <a:pPr algn="ctr" rtl="0">
              <a:spcBef>
                <a:spcPts val="0"/>
              </a:spcBef>
              <a:spcAft>
                <a:spcPts val="0"/>
              </a:spcAft>
            </a:pPr>
            <a:r>
              <a:rPr lang="en-GB" sz="1800" i="0" u="none" strike="noStrike" dirty="0">
                <a:solidFill>
                  <a:srgbClr val="000000"/>
                </a:solidFill>
                <a:effectLst/>
              </a:rPr>
              <a:t>What else would you like to learn?</a:t>
            </a:r>
            <a:endParaRPr lang="en-GB" dirty="0">
              <a:effectLst/>
            </a:endParaRPr>
          </a:p>
          <a:p>
            <a:br>
              <a:rPr lang="en-GB" dirty="0"/>
            </a:br>
            <a:br>
              <a:rPr lang="en-GB" dirty="0"/>
            </a:br>
            <a:endParaRPr lang="en-GB" dirty="0"/>
          </a:p>
        </p:txBody>
      </p:sp>
      <p:pic>
        <p:nvPicPr>
          <p:cNvPr id="13" name="Picture 12">
            <a:extLst>
              <a:ext uri="{FF2B5EF4-FFF2-40B4-BE49-F238E27FC236}">
                <a16:creationId xmlns:a16="http://schemas.microsoft.com/office/drawing/2014/main" id="{232814D1-3FD1-4EC4-8298-1D778DF87D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43540" y="1246380"/>
            <a:ext cx="4365239" cy="4365239"/>
          </a:xfrm>
          <a:prstGeom prst="rect">
            <a:avLst/>
          </a:prstGeom>
        </p:spPr>
      </p:pic>
    </p:spTree>
    <p:extLst>
      <p:ext uri="{BB962C8B-B14F-4D97-AF65-F5344CB8AC3E}">
        <p14:creationId xmlns:p14="http://schemas.microsoft.com/office/powerpoint/2010/main" val="129750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6626-5257-405D-B9E5-6346183CE6EE}"/>
              </a:ext>
            </a:extLst>
          </p:cNvPr>
          <p:cNvSpPr>
            <a:spLocks noGrp="1"/>
          </p:cNvSpPr>
          <p:nvPr>
            <p:ph type="title"/>
          </p:nvPr>
        </p:nvSpPr>
        <p:spPr/>
        <p:txBody>
          <a:bodyPr/>
          <a:lstStyle/>
          <a:p>
            <a:r>
              <a:rPr lang="en-GB" dirty="0"/>
              <a:t>Thinking Time</a:t>
            </a:r>
          </a:p>
        </p:txBody>
      </p:sp>
      <p:grpSp>
        <p:nvGrpSpPr>
          <p:cNvPr id="3" name="Group 2">
            <a:extLst>
              <a:ext uri="{FF2B5EF4-FFF2-40B4-BE49-F238E27FC236}">
                <a16:creationId xmlns:a16="http://schemas.microsoft.com/office/drawing/2014/main" id="{314BC9B0-2599-491A-BDC3-EAFD8F6C7D45}"/>
              </a:ext>
            </a:extLst>
          </p:cNvPr>
          <p:cNvGrpSpPr/>
          <p:nvPr/>
        </p:nvGrpSpPr>
        <p:grpSpPr>
          <a:xfrm>
            <a:off x="640932" y="5637614"/>
            <a:ext cx="944062" cy="579114"/>
            <a:chOff x="564020" y="621233"/>
            <a:chExt cx="944062" cy="579114"/>
          </a:xfrm>
        </p:grpSpPr>
        <p:pic>
          <p:nvPicPr>
            <p:cNvPr id="4" name="Picture 3">
              <a:extLst>
                <a:ext uri="{FF2B5EF4-FFF2-40B4-BE49-F238E27FC236}">
                  <a16:creationId xmlns:a16="http://schemas.microsoft.com/office/drawing/2014/main" id="{1B215E37-F117-4650-813D-27FDA37A68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46494" y="438759"/>
              <a:ext cx="579114" cy="944062"/>
            </a:xfrm>
            <a:prstGeom prst="rect">
              <a:avLst/>
            </a:prstGeom>
          </p:spPr>
        </p:pic>
        <p:sp>
          <p:nvSpPr>
            <p:cNvPr id="5" name="TextBox 4">
              <a:extLst>
                <a:ext uri="{FF2B5EF4-FFF2-40B4-BE49-F238E27FC236}">
                  <a16:creationId xmlns:a16="http://schemas.microsoft.com/office/drawing/2014/main" id="{A866E8A3-0D88-4FB0-87F1-23A1A00C7FD7}"/>
                </a:ext>
              </a:extLst>
            </p:cNvPr>
            <p:cNvSpPr txBox="1"/>
            <p:nvPr/>
          </p:nvSpPr>
          <p:spPr>
            <a:xfrm>
              <a:off x="692471" y="726124"/>
              <a:ext cx="786213" cy="369332"/>
            </a:xfrm>
            <a:prstGeom prst="rect">
              <a:avLst/>
            </a:prstGeom>
            <a:noFill/>
          </p:spPr>
          <p:txBody>
            <a:bodyPr wrap="square" rtlCol="0">
              <a:spAutoFit/>
            </a:bodyPr>
            <a:lstStyle/>
            <a:p>
              <a:r>
                <a:rPr lang="en-GB" b="1" dirty="0"/>
                <a:t>Back</a:t>
              </a:r>
            </a:p>
          </p:txBody>
        </p:sp>
      </p:grpSp>
      <p:sp>
        <p:nvSpPr>
          <p:cNvPr id="6" name="Rectangle 5">
            <a:hlinkClick r:id="rId3" action="ppaction://hlinksldjump"/>
            <a:extLst>
              <a:ext uri="{FF2B5EF4-FFF2-40B4-BE49-F238E27FC236}">
                <a16:creationId xmlns:a16="http://schemas.microsoft.com/office/drawing/2014/main" id="{84806117-6413-4424-9D97-FDE001C86F9D}"/>
              </a:ext>
            </a:extLst>
          </p:cNvPr>
          <p:cNvSpPr/>
          <p:nvPr/>
        </p:nvSpPr>
        <p:spPr>
          <a:xfrm>
            <a:off x="543639" y="5524731"/>
            <a:ext cx="1319344" cy="74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4"/>
            <a:extLst>
              <a:ext uri="{FF2B5EF4-FFF2-40B4-BE49-F238E27FC236}">
                <a16:creationId xmlns:a16="http://schemas.microsoft.com/office/drawing/2014/main" id="{68869E45-8EDF-43FF-8761-D1A929EFFC0B}"/>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3AF0AF0-400E-4A46-9FB1-4E952046C418}"/>
              </a:ext>
            </a:extLst>
          </p:cNvPr>
          <p:cNvSpPr txBox="1"/>
          <p:nvPr/>
        </p:nvSpPr>
        <p:spPr>
          <a:xfrm>
            <a:off x="1584994" y="4974035"/>
            <a:ext cx="6126618" cy="923330"/>
          </a:xfrm>
          <a:prstGeom prst="rect">
            <a:avLst/>
          </a:prstGeom>
          <a:noFill/>
        </p:spPr>
        <p:txBody>
          <a:bodyPr wrap="square">
            <a:spAutoFit/>
          </a:bodyPr>
          <a:lstStyle/>
          <a:p>
            <a:pPr algn="ctr" rtl="0">
              <a:spcBef>
                <a:spcPts val="0"/>
              </a:spcBef>
              <a:spcAft>
                <a:spcPts val="0"/>
              </a:spcAft>
            </a:pPr>
            <a:r>
              <a:rPr lang="en-GB" sz="1800" i="0" u="none" strike="noStrike" dirty="0">
                <a:solidFill>
                  <a:srgbClr val="000000"/>
                </a:solidFill>
                <a:effectLst/>
              </a:rPr>
              <a:t>If you were a Greek mythological hero, how would you defeat the chimera?</a:t>
            </a:r>
            <a:br>
              <a:rPr lang="en-GB" dirty="0"/>
            </a:br>
            <a:endParaRPr lang="en-GB" dirty="0"/>
          </a:p>
        </p:txBody>
      </p:sp>
      <p:pic>
        <p:nvPicPr>
          <p:cNvPr id="13" name="Picture 12">
            <a:extLst>
              <a:ext uri="{FF2B5EF4-FFF2-40B4-BE49-F238E27FC236}">
                <a16:creationId xmlns:a16="http://schemas.microsoft.com/office/drawing/2014/main" id="{420245E2-2CB6-4F66-85DF-3EFAA52CED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07364" y="1636805"/>
            <a:ext cx="5288997" cy="3173625"/>
          </a:xfrm>
          <a:prstGeom prst="rect">
            <a:avLst/>
          </a:prstGeom>
        </p:spPr>
      </p:pic>
    </p:spTree>
    <p:extLst>
      <p:ext uri="{BB962C8B-B14F-4D97-AF65-F5344CB8AC3E}">
        <p14:creationId xmlns:p14="http://schemas.microsoft.com/office/powerpoint/2010/main" val="294800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66B2F411-E60E-4E29-93BA-6638135AC891}"/>
              </a:ext>
            </a:extLst>
          </p:cNvPr>
          <p:cNvSpPr/>
          <p:nvPr/>
        </p:nvSpPr>
        <p:spPr>
          <a:xfrm>
            <a:off x="4064466" y="3001161"/>
            <a:ext cx="1015067" cy="855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id="{845B9C40-5727-49AE-8379-EB67BCDF1ED6}"/>
              </a:ext>
            </a:extLst>
          </p:cNvPr>
          <p:cNvSpPr/>
          <p:nvPr/>
        </p:nvSpPr>
        <p:spPr>
          <a:xfrm>
            <a:off x="8414158" y="6090407"/>
            <a:ext cx="729842" cy="75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Single Corner Snipped 29">
            <a:extLst>
              <a:ext uri="{FF2B5EF4-FFF2-40B4-BE49-F238E27FC236}">
                <a16:creationId xmlns:a16="http://schemas.microsoft.com/office/drawing/2014/main" id="{6798B5CE-F88D-47D8-A42F-A16730D871DE}"/>
              </a:ext>
            </a:extLst>
          </p:cNvPr>
          <p:cNvSpPr/>
          <p:nvPr/>
        </p:nvSpPr>
        <p:spPr>
          <a:xfrm flipH="1">
            <a:off x="4481464" y="4635374"/>
            <a:ext cx="4213908" cy="555397"/>
          </a:xfrm>
          <a:prstGeom prst="snip1Rect">
            <a:avLst>
              <a:gd name="adj" fmla="val 50000"/>
            </a:avLst>
          </a:prstGeom>
          <a:solidFill>
            <a:srgbClr val="6C9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Single Corner Snipped 23">
            <a:extLst>
              <a:ext uri="{FF2B5EF4-FFF2-40B4-BE49-F238E27FC236}">
                <a16:creationId xmlns:a16="http://schemas.microsoft.com/office/drawing/2014/main" id="{533127FA-3C00-4861-82B5-7D34C54E57F8}"/>
              </a:ext>
            </a:extLst>
          </p:cNvPr>
          <p:cNvSpPr/>
          <p:nvPr/>
        </p:nvSpPr>
        <p:spPr>
          <a:xfrm>
            <a:off x="446938" y="1400232"/>
            <a:ext cx="3129181" cy="489517"/>
          </a:xfrm>
          <a:prstGeom prst="snip1Rect">
            <a:avLst>
              <a:gd name="adj" fmla="val 50000"/>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5F8DE2D9-A525-4246-A6B3-7C5DB40155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5425"/>
          <a:stretch/>
        </p:blipFill>
        <p:spPr>
          <a:xfrm flipH="1">
            <a:off x="443980" y="2925872"/>
            <a:ext cx="2516713" cy="3415518"/>
          </a:xfrm>
          <a:prstGeom prst="rect">
            <a:avLst/>
          </a:prstGeom>
        </p:spPr>
      </p:pic>
      <p:sp>
        <p:nvSpPr>
          <p:cNvPr id="2" name="Title 1">
            <a:extLst>
              <a:ext uri="{FF2B5EF4-FFF2-40B4-BE49-F238E27FC236}">
                <a16:creationId xmlns:a16="http://schemas.microsoft.com/office/drawing/2014/main" id="{9F10C4D2-E152-4687-A0CD-BA2A673C5A39}"/>
              </a:ext>
            </a:extLst>
          </p:cNvPr>
          <p:cNvSpPr>
            <a:spLocks noGrp="1"/>
          </p:cNvSpPr>
          <p:nvPr>
            <p:ph type="title"/>
          </p:nvPr>
        </p:nvSpPr>
        <p:spPr/>
        <p:txBody>
          <a:bodyPr/>
          <a:lstStyle/>
          <a:p>
            <a:r>
              <a:rPr lang="en-GB" b="1" i="0" u="none" strike="noStrike" dirty="0">
                <a:solidFill>
                  <a:srgbClr val="000000"/>
                </a:solidFill>
                <a:effectLst/>
                <a:latin typeface="+mn-lt"/>
              </a:rPr>
              <a:t>Ancient Greek Myths</a:t>
            </a:r>
            <a:endParaRPr lang="en-GB" dirty="0">
              <a:latin typeface="+mn-lt"/>
            </a:endParaRPr>
          </a:p>
        </p:txBody>
      </p:sp>
      <p:sp>
        <p:nvSpPr>
          <p:cNvPr id="4" name="Rectangle 3">
            <a:hlinkClick r:id="rId3"/>
            <a:extLst>
              <a:ext uri="{FF2B5EF4-FFF2-40B4-BE49-F238E27FC236}">
                <a16:creationId xmlns:a16="http://schemas.microsoft.com/office/drawing/2014/main" id="{F28D8F90-DCB7-4A43-86D0-59D9F220049B}"/>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3D237E3-9CE2-42AE-AE85-3E4411A755F8}"/>
              </a:ext>
            </a:extLst>
          </p:cNvPr>
          <p:cNvSpPr txBox="1"/>
          <p:nvPr/>
        </p:nvSpPr>
        <p:spPr>
          <a:xfrm>
            <a:off x="561420" y="1970375"/>
            <a:ext cx="6292053" cy="923330"/>
          </a:xfrm>
          <a:prstGeom prst="rect">
            <a:avLst/>
          </a:prstGeom>
          <a:noFill/>
        </p:spPr>
        <p:txBody>
          <a:bodyPr wrap="square">
            <a:spAutoFit/>
          </a:bodyPr>
          <a:lstStyle/>
          <a:p>
            <a:r>
              <a:rPr lang="en-GB" sz="1800" b="0" i="0" u="none" strike="noStrike" dirty="0">
                <a:solidFill>
                  <a:srgbClr val="000000"/>
                </a:solidFill>
                <a:effectLst/>
              </a:rPr>
              <a:t>Greek myths and legends are a collection of traditional stories that were told by the ancient Greeks to help explain the existence of the world. </a:t>
            </a:r>
            <a:endParaRPr lang="en-GB" dirty="0"/>
          </a:p>
        </p:txBody>
      </p:sp>
      <p:pic>
        <p:nvPicPr>
          <p:cNvPr id="12" name="Picture 11">
            <a:extLst>
              <a:ext uri="{FF2B5EF4-FFF2-40B4-BE49-F238E27FC236}">
                <a16:creationId xmlns:a16="http://schemas.microsoft.com/office/drawing/2014/main" id="{A1CC887D-DDBF-4165-AEE0-A499D26F5C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8580" y="1272163"/>
            <a:ext cx="2308076" cy="2308076"/>
          </a:xfrm>
          <a:prstGeom prst="rect">
            <a:avLst/>
          </a:prstGeom>
        </p:spPr>
      </p:pic>
      <p:pic>
        <p:nvPicPr>
          <p:cNvPr id="8" name="Picture 7">
            <a:extLst>
              <a:ext uri="{FF2B5EF4-FFF2-40B4-BE49-F238E27FC236}">
                <a16:creationId xmlns:a16="http://schemas.microsoft.com/office/drawing/2014/main" id="{2A44AB50-B42A-4B80-9D19-788F5D0AB2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2713" y="2893705"/>
            <a:ext cx="2521449" cy="3615098"/>
          </a:xfrm>
          <a:prstGeom prst="rect">
            <a:avLst/>
          </a:prstGeom>
        </p:spPr>
      </p:pic>
      <p:sp>
        <p:nvSpPr>
          <p:cNvPr id="17" name="TextBox 16">
            <a:extLst>
              <a:ext uri="{FF2B5EF4-FFF2-40B4-BE49-F238E27FC236}">
                <a16:creationId xmlns:a16="http://schemas.microsoft.com/office/drawing/2014/main" id="{56B8AF0C-5D05-4ED3-8D2B-6584C04A83DB}"/>
              </a:ext>
            </a:extLst>
          </p:cNvPr>
          <p:cNvSpPr txBox="1"/>
          <p:nvPr/>
        </p:nvSpPr>
        <p:spPr>
          <a:xfrm>
            <a:off x="4019426" y="3660865"/>
            <a:ext cx="4594156" cy="1200329"/>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They are captivating tales of fantasy, often featuring adventure and danger.</a:t>
            </a:r>
            <a:endParaRPr lang="en-GB" b="0" dirty="0">
              <a:effectLst/>
            </a:endParaRPr>
          </a:p>
          <a:p>
            <a:pPr rtl="0">
              <a:spcBef>
                <a:spcPts val="0"/>
              </a:spcBef>
              <a:spcAft>
                <a:spcPts val="0"/>
              </a:spcAft>
            </a:pPr>
            <a:br>
              <a:rPr lang="en-GB" dirty="0"/>
            </a:br>
            <a:endParaRPr lang="en-GB" dirty="0"/>
          </a:p>
        </p:txBody>
      </p:sp>
      <p:sp>
        <p:nvSpPr>
          <p:cNvPr id="23" name="TextBox 22">
            <a:extLst>
              <a:ext uri="{FF2B5EF4-FFF2-40B4-BE49-F238E27FC236}">
                <a16:creationId xmlns:a16="http://schemas.microsoft.com/office/drawing/2014/main" id="{A8FDB39F-A4A2-41A4-A5E5-3A66C688607F}"/>
              </a:ext>
            </a:extLst>
          </p:cNvPr>
          <p:cNvSpPr txBox="1"/>
          <p:nvPr/>
        </p:nvSpPr>
        <p:spPr>
          <a:xfrm>
            <a:off x="561420" y="1447136"/>
            <a:ext cx="4576526" cy="369332"/>
          </a:xfrm>
          <a:prstGeom prst="rect">
            <a:avLst/>
          </a:prstGeom>
          <a:noFill/>
        </p:spPr>
        <p:txBody>
          <a:bodyPr wrap="square">
            <a:spAutoFit/>
          </a:bodyPr>
          <a:lstStyle/>
          <a:p>
            <a:r>
              <a:rPr lang="en-GB" b="1" i="0" u="none" strike="noStrike" dirty="0">
                <a:solidFill>
                  <a:schemeClr val="bg1"/>
                </a:solidFill>
                <a:effectLst/>
              </a:rPr>
              <a:t>What Is a Greek Myth?</a:t>
            </a:r>
            <a:endParaRPr lang="en-GB" dirty="0">
              <a:solidFill>
                <a:schemeClr val="bg1"/>
              </a:solidFill>
            </a:endParaRPr>
          </a:p>
        </p:txBody>
      </p:sp>
      <p:sp>
        <p:nvSpPr>
          <p:cNvPr id="28" name="TextBox 27">
            <a:extLst>
              <a:ext uri="{FF2B5EF4-FFF2-40B4-BE49-F238E27FC236}">
                <a16:creationId xmlns:a16="http://schemas.microsoft.com/office/drawing/2014/main" id="{D4C1793A-687E-4FB8-998B-D2DA31400871}"/>
              </a:ext>
            </a:extLst>
          </p:cNvPr>
          <p:cNvSpPr txBox="1"/>
          <p:nvPr/>
        </p:nvSpPr>
        <p:spPr>
          <a:xfrm>
            <a:off x="4801551" y="4738633"/>
            <a:ext cx="4870764" cy="369332"/>
          </a:xfrm>
          <a:prstGeom prst="rect">
            <a:avLst/>
          </a:prstGeom>
          <a:noFill/>
        </p:spPr>
        <p:txBody>
          <a:bodyPr wrap="square">
            <a:spAutoFit/>
          </a:bodyPr>
          <a:lstStyle/>
          <a:p>
            <a:pPr rtl="0">
              <a:spcBef>
                <a:spcPts val="0"/>
              </a:spcBef>
              <a:spcAft>
                <a:spcPts val="0"/>
              </a:spcAft>
            </a:pPr>
            <a:r>
              <a:rPr lang="en-GB" sz="1800" b="1" i="0" u="none" strike="noStrike" dirty="0">
                <a:solidFill>
                  <a:schemeClr val="bg1"/>
                </a:solidFill>
                <a:effectLst/>
              </a:rPr>
              <a:t>Which Greek myths do you know?</a:t>
            </a:r>
            <a:endParaRPr lang="en-GB" b="1" dirty="0">
              <a:solidFill>
                <a:schemeClr val="bg1"/>
              </a:solidFill>
              <a:effectLst/>
            </a:endParaRPr>
          </a:p>
        </p:txBody>
      </p:sp>
    </p:spTree>
    <p:extLst>
      <p:ext uri="{BB962C8B-B14F-4D97-AF65-F5344CB8AC3E}">
        <p14:creationId xmlns:p14="http://schemas.microsoft.com/office/powerpoint/2010/main" val="1276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 grpId="0"/>
      <p:bldP spid="1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004D21C-9C4B-4EDB-BC3C-AC2172748386}"/>
              </a:ext>
            </a:extLst>
          </p:cNvPr>
          <p:cNvSpPr/>
          <p:nvPr/>
        </p:nvSpPr>
        <p:spPr>
          <a:xfrm flipV="1">
            <a:off x="446938" y="2186568"/>
            <a:ext cx="6189252" cy="1768465"/>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1F0D299-B279-4DE6-9A6F-0755DD445DAB}"/>
              </a:ext>
            </a:extLst>
          </p:cNvPr>
          <p:cNvSpPr>
            <a:spLocks noGrp="1"/>
          </p:cNvSpPr>
          <p:nvPr>
            <p:ph type="title"/>
          </p:nvPr>
        </p:nvSpPr>
        <p:spPr/>
        <p:txBody>
          <a:bodyPr/>
          <a:lstStyle/>
          <a:p>
            <a:r>
              <a:rPr lang="en-GB" b="1" i="0" u="none" strike="noStrike" dirty="0">
                <a:solidFill>
                  <a:srgbClr val="000000"/>
                </a:solidFill>
                <a:effectLst/>
                <a:latin typeface="+mn-lt"/>
              </a:rPr>
              <a:t>Ancient Greek Myths</a:t>
            </a:r>
            <a:endParaRPr lang="en-GB" dirty="0"/>
          </a:p>
        </p:txBody>
      </p:sp>
      <p:sp>
        <p:nvSpPr>
          <p:cNvPr id="4" name="Rectangle 3">
            <a:hlinkClick r:id="rId2"/>
            <a:extLst>
              <a:ext uri="{FF2B5EF4-FFF2-40B4-BE49-F238E27FC236}">
                <a16:creationId xmlns:a16="http://schemas.microsoft.com/office/drawing/2014/main" id="{B6C38F82-1BF7-425F-BF31-35D5110E0891}"/>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Single Corner Snipped 5">
            <a:extLst>
              <a:ext uri="{FF2B5EF4-FFF2-40B4-BE49-F238E27FC236}">
                <a16:creationId xmlns:a16="http://schemas.microsoft.com/office/drawing/2014/main" id="{AC85F66F-2004-47A9-ABA7-723F2F2DB619}"/>
              </a:ext>
            </a:extLst>
          </p:cNvPr>
          <p:cNvSpPr/>
          <p:nvPr/>
        </p:nvSpPr>
        <p:spPr>
          <a:xfrm>
            <a:off x="446938" y="1572248"/>
            <a:ext cx="4396666" cy="489517"/>
          </a:xfrm>
          <a:prstGeom prst="snip1Rect">
            <a:avLst>
              <a:gd name="adj" fmla="val 50000"/>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AFB21E1-A377-425A-9D8A-AC11AC969A6C}"/>
              </a:ext>
            </a:extLst>
          </p:cNvPr>
          <p:cNvSpPr txBox="1"/>
          <p:nvPr/>
        </p:nvSpPr>
        <p:spPr>
          <a:xfrm>
            <a:off x="561420" y="1619152"/>
            <a:ext cx="4576526" cy="369332"/>
          </a:xfrm>
          <a:prstGeom prst="rect">
            <a:avLst/>
          </a:prstGeom>
          <a:noFill/>
        </p:spPr>
        <p:txBody>
          <a:bodyPr wrap="square">
            <a:spAutoFit/>
          </a:bodyPr>
          <a:lstStyle/>
          <a:p>
            <a:r>
              <a:rPr lang="en-GB" sz="1800" b="1" i="0" u="none" strike="noStrike" dirty="0">
                <a:solidFill>
                  <a:schemeClr val="bg1"/>
                </a:solidFill>
                <a:effectLst/>
              </a:rPr>
              <a:t>What Are Greek Mythical Creatures?</a:t>
            </a:r>
            <a:endParaRPr lang="en-GB" dirty="0">
              <a:solidFill>
                <a:schemeClr val="bg1"/>
              </a:solidFill>
            </a:endParaRPr>
          </a:p>
        </p:txBody>
      </p:sp>
      <p:sp>
        <p:nvSpPr>
          <p:cNvPr id="10" name="TextBox 9">
            <a:extLst>
              <a:ext uri="{FF2B5EF4-FFF2-40B4-BE49-F238E27FC236}">
                <a16:creationId xmlns:a16="http://schemas.microsoft.com/office/drawing/2014/main" id="{C6C57987-96FD-471E-A17D-9E8646C900B5}"/>
              </a:ext>
            </a:extLst>
          </p:cNvPr>
          <p:cNvSpPr txBox="1"/>
          <p:nvPr/>
        </p:nvSpPr>
        <p:spPr>
          <a:xfrm>
            <a:off x="561420" y="2222781"/>
            <a:ext cx="5124051" cy="2185214"/>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In Greek mythology, the storyline often involves         the hero having to fight or overcome some sort of creature. </a:t>
            </a:r>
            <a:endParaRPr lang="en-GB" b="0" dirty="0">
              <a:effectLst/>
            </a:endParaRPr>
          </a:p>
          <a:p>
            <a:pPr rtl="0">
              <a:spcBef>
                <a:spcPts val="1200"/>
              </a:spcBef>
              <a:spcAft>
                <a:spcPts val="0"/>
              </a:spcAft>
            </a:pPr>
            <a:r>
              <a:rPr lang="en-GB" sz="1800" b="0" i="0" u="none" strike="noStrike" dirty="0">
                <a:solidFill>
                  <a:srgbClr val="000000"/>
                </a:solidFill>
                <a:effectLst/>
              </a:rPr>
              <a:t>Sometimes, the creatures assist the hero in  their quest.</a:t>
            </a:r>
            <a:endParaRPr lang="en-GB" b="0" dirty="0">
              <a:effectLst/>
            </a:endParaRPr>
          </a:p>
          <a:p>
            <a:br>
              <a:rPr lang="en-GB" dirty="0"/>
            </a:br>
            <a:endParaRPr lang="en-GB" dirty="0"/>
          </a:p>
        </p:txBody>
      </p:sp>
      <p:sp>
        <p:nvSpPr>
          <p:cNvPr id="14" name="Oval 13">
            <a:extLst>
              <a:ext uri="{FF2B5EF4-FFF2-40B4-BE49-F238E27FC236}">
                <a16:creationId xmlns:a16="http://schemas.microsoft.com/office/drawing/2014/main" id="{9BA25A94-9B56-4DD5-9D63-1D5355FE72BE}"/>
              </a:ext>
            </a:extLst>
          </p:cNvPr>
          <p:cNvSpPr/>
          <p:nvPr/>
        </p:nvSpPr>
        <p:spPr>
          <a:xfrm>
            <a:off x="5517049" y="1803818"/>
            <a:ext cx="2897109" cy="2761307"/>
          </a:xfrm>
          <a:prstGeom prst="ellipse">
            <a:avLst/>
          </a:prstGeom>
          <a:blipFill>
            <a:blip r:embed="rId3" cstate="screen">
              <a:extLst>
                <a:ext uri="{28A0092B-C50C-407E-A947-70E740481C1C}">
                  <a14:useLocalDpi xmlns:a14="http://schemas.microsoft.com/office/drawing/2010/main"/>
                </a:ext>
              </a:extLst>
            </a:blip>
            <a:stretch>
              <a:fillRect l="-326" r="-5296"/>
            </a:stretch>
          </a:blipFill>
          <a:ln w="1905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9E64047C-104A-48D4-A7D1-129E5DE6EC32}"/>
              </a:ext>
            </a:extLst>
          </p:cNvPr>
          <p:cNvSpPr txBox="1"/>
          <p:nvPr/>
        </p:nvSpPr>
        <p:spPr>
          <a:xfrm>
            <a:off x="561420" y="4053169"/>
            <a:ext cx="8021160" cy="923330"/>
          </a:xfrm>
          <a:prstGeom prst="rect">
            <a:avLst/>
          </a:prstGeom>
          <a:noFill/>
        </p:spPr>
        <p:txBody>
          <a:bodyPr wrap="square">
            <a:spAutoFit/>
          </a:bodyPr>
          <a:lstStyle/>
          <a:p>
            <a:r>
              <a:rPr lang="en-GB" sz="1800" b="0" i="0" u="none" strike="noStrike" dirty="0">
                <a:solidFill>
                  <a:srgbClr val="000000"/>
                </a:solidFill>
                <a:effectLst/>
              </a:rPr>
              <a:t>Unlike the people or animals you might meet in                                                      real life, these mystical creatures are imaginative, </a:t>
            </a:r>
          </a:p>
          <a:p>
            <a:r>
              <a:rPr lang="en-GB" sz="1800" b="0" i="0" u="none" strike="noStrike" dirty="0">
                <a:solidFill>
                  <a:srgbClr val="000000"/>
                </a:solidFill>
                <a:effectLst/>
              </a:rPr>
              <a:t>supernatural and sometimes frightening.</a:t>
            </a:r>
            <a:endParaRPr lang="en-GB" dirty="0"/>
          </a:p>
        </p:txBody>
      </p:sp>
    </p:spTree>
    <p:extLst>
      <p:ext uri="{BB962C8B-B14F-4D97-AF65-F5344CB8AC3E}">
        <p14:creationId xmlns:p14="http://schemas.microsoft.com/office/powerpoint/2010/main" val="15774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7B692-C138-445E-97F0-3E9185B85DF9}"/>
              </a:ext>
            </a:extLst>
          </p:cNvPr>
          <p:cNvSpPr>
            <a:spLocks noGrp="1"/>
          </p:cNvSpPr>
          <p:nvPr>
            <p:ph type="title"/>
          </p:nvPr>
        </p:nvSpPr>
        <p:spPr>
          <a:xfrm>
            <a:off x="292211" y="443166"/>
            <a:ext cx="8559578" cy="812298"/>
          </a:xfrm>
        </p:spPr>
        <p:txBody>
          <a:bodyPr/>
          <a:lstStyle/>
          <a:p>
            <a:pPr algn="ctr"/>
            <a:r>
              <a:rPr lang="en-GB" b="1" i="0" u="none" strike="noStrike" dirty="0">
                <a:solidFill>
                  <a:srgbClr val="000000"/>
                </a:solidFill>
                <a:effectLst/>
                <a:latin typeface="+mn-lt"/>
              </a:rPr>
              <a:t>Ancient Greek Mythical Creatures</a:t>
            </a:r>
            <a:endParaRPr lang="en-GB" dirty="0"/>
          </a:p>
        </p:txBody>
      </p:sp>
      <p:sp>
        <p:nvSpPr>
          <p:cNvPr id="4" name="Rectangle 3">
            <a:hlinkClick r:id="rId2"/>
            <a:extLst>
              <a:ext uri="{FF2B5EF4-FFF2-40B4-BE49-F238E27FC236}">
                <a16:creationId xmlns:a16="http://schemas.microsoft.com/office/drawing/2014/main" id="{29DD39B4-F9D0-48F1-817E-21BFDFDBD21D}"/>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3032E25-14E6-4CFF-8864-A5F3825E62B3}"/>
              </a:ext>
            </a:extLst>
          </p:cNvPr>
          <p:cNvSpPr/>
          <p:nvPr/>
        </p:nvSpPr>
        <p:spPr>
          <a:xfrm>
            <a:off x="2277044" y="2711502"/>
            <a:ext cx="4341137" cy="1928388"/>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r>
              <a:rPr lang="en-GB" sz="1800" b="0" i="0" u="none" strike="noStrike" dirty="0">
                <a:solidFill>
                  <a:srgbClr val="000000"/>
                </a:solidFill>
                <a:effectLst/>
              </a:rPr>
              <a:t>Here are some famous mythical creatures. There are terrifying monsters, one-eyed giants, sea creatures, cave dwellers, peace lovers and flying beasts. </a:t>
            </a:r>
            <a:endParaRPr lang="en-GB" b="0" dirty="0">
              <a:effectLst/>
            </a:endParaRPr>
          </a:p>
          <a:p>
            <a:pPr algn="ctr" rtl="0">
              <a:spcBef>
                <a:spcPts val="1200"/>
              </a:spcBef>
              <a:spcAft>
                <a:spcPts val="0"/>
              </a:spcAft>
            </a:pPr>
            <a:r>
              <a:rPr lang="en-GB" sz="1800" b="0" i="0" u="none" strike="noStrike" dirty="0">
                <a:solidFill>
                  <a:srgbClr val="000000"/>
                </a:solidFill>
                <a:effectLst/>
              </a:rPr>
              <a:t>Click on a picture to discover more.</a:t>
            </a:r>
            <a:endParaRPr lang="en-GB" b="0" dirty="0">
              <a:effectLst/>
            </a:endParaRPr>
          </a:p>
        </p:txBody>
      </p:sp>
      <p:sp>
        <p:nvSpPr>
          <p:cNvPr id="30" name="TextBox 29">
            <a:extLst>
              <a:ext uri="{FF2B5EF4-FFF2-40B4-BE49-F238E27FC236}">
                <a16:creationId xmlns:a16="http://schemas.microsoft.com/office/drawing/2014/main" id="{8647B1F6-465B-4948-957B-27764E643E27}"/>
              </a:ext>
            </a:extLst>
          </p:cNvPr>
          <p:cNvSpPr txBox="1"/>
          <p:nvPr/>
        </p:nvSpPr>
        <p:spPr>
          <a:xfrm>
            <a:off x="5356420" y="5734327"/>
            <a:ext cx="4572000" cy="1138773"/>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Click here for a challenge when </a:t>
            </a:r>
            <a:endParaRPr lang="en-GB" sz="1600" b="0" dirty="0">
              <a:effectLst/>
            </a:endParaRPr>
          </a:p>
          <a:p>
            <a:pPr rtl="0">
              <a:spcBef>
                <a:spcPts val="0"/>
              </a:spcBef>
              <a:spcAft>
                <a:spcPts val="0"/>
              </a:spcAft>
            </a:pPr>
            <a:r>
              <a:rPr lang="en-GB" sz="1600" b="0" i="0" u="none" strike="noStrike" dirty="0">
                <a:solidFill>
                  <a:srgbClr val="000000"/>
                </a:solidFill>
                <a:effectLst/>
              </a:rPr>
              <a:t>you’ve explored all of the creatures. </a:t>
            </a:r>
            <a:endParaRPr lang="en-GB" sz="1600" b="0" dirty="0">
              <a:effectLst/>
            </a:endParaRPr>
          </a:p>
          <a:p>
            <a:br>
              <a:rPr lang="en-GB" dirty="0"/>
            </a:br>
            <a:endParaRPr lang="en-GB" dirty="0"/>
          </a:p>
        </p:txBody>
      </p:sp>
      <p:grpSp>
        <p:nvGrpSpPr>
          <p:cNvPr id="33" name="Group 32">
            <a:extLst>
              <a:ext uri="{FF2B5EF4-FFF2-40B4-BE49-F238E27FC236}">
                <a16:creationId xmlns:a16="http://schemas.microsoft.com/office/drawing/2014/main" id="{6974BA92-6CE7-4C7E-B09B-1031E5BA1776}"/>
              </a:ext>
            </a:extLst>
          </p:cNvPr>
          <p:cNvGrpSpPr/>
          <p:nvPr/>
        </p:nvGrpSpPr>
        <p:grpSpPr>
          <a:xfrm>
            <a:off x="5873200" y="4268367"/>
            <a:ext cx="4290549" cy="1492957"/>
            <a:chOff x="5873200" y="4268367"/>
            <a:chExt cx="4290549" cy="1492957"/>
          </a:xfrm>
        </p:grpSpPr>
        <p:pic>
          <p:nvPicPr>
            <p:cNvPr id="28" name="Picture 27">
              <a:extLst>
                <a:ext uri="{FF2B5EF4-FFF2-40B4-BE49-F238E27FC236}">
                  <a16:creationId xmlns:a16="http://schemas.microsoft.com/office/drawing/2014/main" id="{CEF65130-9DA7-47D4-8A83-CC2702FF62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3200" y="4268367"/>
              <a:ext cx="2712386" cy="1492957"/>
            </a:xfrm>
            <a:prstGeom prst="rect">
              <a:avLst/>
            </a:prstGeom>
          </p:spPr>
        </p:pic>
        <p:sp>
          <p:nvSpPr>
            <p:cNvPr id="32" name="TextBox 31">
              <a:extLst>
                <a:ext uri="{FF2B5EF4-FFF2-40B4-BE49-F238E27FC236}">
                  <a16:creationId xmlns:a16="http://schemas.microsoft.com/office/drawing/2014/main" id="{502BB425-BF24-40B6-BC53-207498334C33}"/>
                </a:ext>
              </a:extLst>
            </p:cNvPr>
            <p:cNvSpPr txBox="1"/>
            <p:nvPr/>
          </p:nvSpPr>
          <p:spPr>
            <a:xfrm>
              <a:off x="6349641" y="4780335"/>
              <a:ext cx="3814108" cy="369332"/>
            </a:xfrm>
            <a:prstGeom prst="rect">
              <a:avLst/>
            </a:prstGeom>
            <a:noFill/>
          </p:spPr>
          <p:txBody>
            <a:bodyPr wrap="square">
              <a:spAutoFit/>
            </a:bodyPr>
            <a:lstStyle/>
            <a:p>
              <a:r>
                <a:rPr lang="en-GB" sz="1800" b="1" i="0" u="none" strike="noStrike" dirty="0">
                  <a:solidFill>
                    <a:srgbClr val="000000"/>
                  </a:solidFill>
                  <a:effectLst/>
                </a:rPr>
                <a:t>Thinking Time</a:t>
              </a:r>
              <a:endParaRPr lang="en-GB" b="1" dirty="0"/>
            </a:p>
          </p:txBody>
        </p:sp>
      </p:grpSp>
      <p:grpSp>
        <p:nvGrpSpPr>
          <p:cNvPr id="36" name="Group 35">
            <a:extLst>
              <a:ext uri="{FF2B5EF4-FFF2-40B4-BE49-F238E27FC236}">
                <a16:creationId xmlns:a16="http://schemas.microsoft.com/office/drawing/2014/main" id="{F066475B-A6C3-4E44-8D6A-D21FACBDE025}"/>
              </a:ext>
            </a:extLst>
          </p:cNvPr>
          <p:cNvGrpSpPr/>
          <p:nvPr/>
        </p:nvGrpSpPr>
        <p:grpSpPr>
          <a:xfrm>
            <a:off x="2706313" y="1144737"/>
            <a:ext cx="5205144" cy="1507331"/>
            <a:chOff x="2482544" y="1190752"/>
            <a:chExt cx="5205144" cy="1507331"/>
          </a:xfrm>
        </p:grpSpPr>
        <p:pic>
          <p:nvPicPr>
            <p:cNvPr id="15" name="Picture 14">
              <a:extLst>
                <a:ext uri="{FF2B5EF4-FFF2-40B4-BE49-F238E27FC236}">
                  <a16:creationId xmlns:a16="http://schemas.microsoft.com/office/drawing/2014/main" id="{87F5D688-C1CE-4EE4-A4BA-B84A2D2E08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2544" y="1190752"/>
              <a:ext cx="1223862" cy="1223862"/>
            </a:xfrm>
            <a:prstGeom prst="rect">
              <a:avLst/>
            </a:prstGeom>
          </p:spPr>
        </p:pic>
        <p:sp>
          <p:nvSpPr>
            <p:cNvPr id="35" name="TextBox 34">
              <a:extLst>
                <a:ext uri="{FF2B5EF4-FFF2-40B4-BE49-F238E27FC236}">
                  <a16:creationId xmlns:a16="http://schemas.microsoft.com/office/drawing/2014/main" id="{B0F34A2D-4317-429D-BCA5-E6954ABD8306}"/>
                </a:ext>
              </a:extLst>
            </p:cNvPr>
            <p:cNvSpPr txBox="1"/>
            <p:nvPr/>
          </p:nvSpPr>
          <p:spPr>
            <a:xfrm>
              <a:off x="2604168" y="2328751"/>
              <a:ext cx="5083520" cy="369332"/>
            </a:xfrm>
            <a:prstGeom prst="rect">
              <a:avLst/>
            </a:prstGeom>
            <a:noFill/>
          </p:spPr>
          <p:txBody>
            <a:bodyPr wrap="square">
              <a:spAutoFit/>
            </a:bodyPr>
            <a:lstStyle/>
            <a:p>
              <a:r>
                <a:rPr lang="en-GB" sz="1800" b="0" i="0" u="none" strike="noStrike" dirty="0">
                  <a:solidFill>
                    <a:srgbClr val="000000"/>
                  </a:solidFill>
                  <a:effectLst/>
                </a:rPr>
                <a:t>Medusa</a:t>
              </a:r>
              <a:endParaRPr lang="en-GB" dirty="0"/>
            </a:p>
          </p:txBody>
        </p:sp>
      </p:grpSp>
      <p:grpSp>
        <p:nvGrpSpPr>
          <p:cNvPr id="39" name="Group 38">
            <a:extLst>
              <a:ext uri="{FF2B5EF4-FFF2-40B4-BE49-F238E27FC236}">
                <a16:creationId xmlns:a16="http://schemas.microsoft.com/office/drawing/2014/main" id="{C9B61D06-F2FA-4947-81A2-5342C45FBB30}"/>
              </a:ext>
            </a:extLst>
          </p:cNvPr>
          <p:cNvGrpSpPr/>
          <p:nvPr/>
        </p:nvGrpSpPr>
        <p:grpSpPr>
          <a:xfrm>
            <a:off x="974020" y="1199864"/>
            <a:ext cx="1185356" cy="1931695"/>
            <a:chOff x="839560" y="1354439"/>
            <a:chExt cx="1185356" cy="1931695"/>
          </a:xfrm>
        </p:grpSpPr>
        <p:pic>
          <p:nvPicPr>
            <p:cNvPr id="7" name="Picture 6">
              <a:extLst>
                <a:ext uri="{FF2B5EF4-FFF2-40B4-BE49-F238E27FC236}">
                  <a16:creationId xmlns:a16="http://schemas.microsoft.com/office/drawing/2014/main" id="{F4150A1C-5C81-41E6-A76E-10AC325D83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935" y="1354439"/>
              <a:ext cx="702714" cy="1562364"/>
            </a:xfrm>
            <a:prstGeom prst="rect">
              <a:avLst/>
            </a:prstGeom>
          </p:spPr>
        </p:pic>
        <p:sp>
          <p:nvSpPr>
            <p:cNvPr id="38" name="TextBox 37">
              <a:extLst>
                <a:ext uri="{FF2B5EF4-FFF2-40B4-BE49-F238E27FC236}">
                  <a16:creationId xmlns:a16="http://schemas.microsoft.com/office/drawing/2014/main" id="{7733DE81-4E20-477F-A4B8-B99A032BC66D}"/>
                </a:ext>
              </a:extLst>
            </p:cNvPr>
            <p:cNvSpPr txBox="1"/>
            <p:nvPr/>
          </p:nvSpPr>
          <p:spPr>
            <a:xfrm>
              <a:off x="839560" y="2916802"/>
              <a:ext cx="1185356" cy="369332"/>
            </a:xfrm>
            <a:prstGeom prst="rect">
              <a:avLst/>
            </a:prstGeom>
            <a:noFill/>
          </p:spPr>
          <p:txBody>
            <a:bodyPr wrap="square">
              <a:spAutoFit/>
            </a:bodyPr>
            <a:lstStyle/>
            <a:p>
              <a:r>
                <a:rPr lang="en-GB" sz="1800" b="0" i="0" u="none" strike="noStrike" dirty="0">
                  <a:solidFill>
                    <a:srgbClr val="000000"/>
                  </a:solidFill>
                  <a:effectLst/>
                </a:rPr>
                <a:t>Centaurs</a:t>
              </a:r>
              <a:endParaRPr lang="en-GB" dirty="0"/>
            </a:p>
          </p:txBody>
        </p:sp>
      </p:grpSp>
      <p:grpSp>
        <p:nvGrpSpPr>
          <p:cNvPr id="48" name="Group 47">
            <a:extLst>
              <a:ext uri="{FF2B5EF4-FFF2-40B4-BE49-F238E27FC236}">
                <a16:creationId xmlns:a16="http://schemas.microsoft.com/office/drawing/2014/main" id="{2779E49D-3C49-46BC-B34C-EA7DE1AFDE5B}"/>
              </a:ext>
            </a:extLst>
          </p:cNvPr>
          <p:cNvGrpSpPr/>
          <p:nvPr/>
        </p:nvGrpSpPr>
        <p:grpSpPr>
          <a:xfrm>
            <a:off x="551460" y="3213461"/>
            <a:ext cx="5083520" cy="1972309"/>
            <a:chOff x="531290" y="3276400"/>
            <a:chExt cx="5083520" cy="1972309"/>
          </a:xfrm>
        </p:grpSpPr>
        <p:pic>
          <p:nvPicPr>
            <p:cNvPr id="19" name="Picture 18">
              <a:extLst>
                <a:ext uri="{FF2B5EF4-FFF2-40B4-BE49-F238E27FC236}">
                  <a16:creationId xmlns:a16="http://schemas.microsoft.com/office/drawing/2014/main" id="{EF6422F5-5B5B-49BF-8059-85D470BC24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5585" y="3276400"/>
              <a:ext cx="801266" cy="1626200"/>
            </a:xfrm>
            <a:prstGeom prst="rect">
              <a:avLst/>
            </a:prstGeom>
          </p:spPr>
        </p:pic>
        <p:sp>
          <p:nvSpPr>
            <p:cNvPr id="41" name="TextBox 40">
              <a:extLst>
                <a:ext uri="{FF2B5EF4-FFF2-40B4-BE49-F238E27FC236}">
                  <a16:creationId xmlns:a16="http://schemas.microsoft.com/office/drawing/2014/main" id="{A2DBE4C3-9455-491C-B0FD-1B85D47496F8}"/>
                </a:ext>
              </a:extLst>
            </p:cNvPr>
            <p:cNvSpPr txBox="1"/>
            <p:nvPr/>
          </p:nvSpPr>
          <p:spPr>
            <a:xfrm>
              <a:off x="531290" y="4879377"/>
              <a:ext cx="5083520" cy="369332"/>
            </a:xfrm>
            <a:prstGeom prst="rect">
              <a:avLst/>
            </a:prstGeom>
            <a:noFill/>
          </p:spPr>
          <p:txBody>
            <a:bodyPr wrap="square">
              <a:spAutoFit/>
            </a:bodyPr>
            <a:lstStyle/>
            <a:p>
              <a:r>
                <a:rPr lang="en-GB" sz="1800" b="0" i="0" u="none" strike="noStrike" dirty="0">
                  <a:solidFill>
                    <a:srgbClr val="000000"/>
                  </a:solidFill>
                  <a:effectLst/>
                </a:rPr>
                <a:t>Minotaur</a:t>
              </a:r>
              <a:endParaRPr lang="en-GB" dirty="0"/>
            </a:p>
          </p:txBody>
        </p:sp>
      </p:grpSp>
      <p:grpSp>
        <p:nvGrpSpPr>
          <p:cNvPr id="44" name="Group 43">
            <a:extLst>
              <a:ext uri="{FF2B5EF4-FFF2-40B4-BE49-F238E27FC236}">
                <a16:creationId xmlns:a16="http://schemas.microsoft.com/office/drawing/2014/main" id="{4A772E2D-D421-40F8-99E8-85DDFB0298DD}"/>
              </a:ext>
            </a:extLst>
          </p:cNvPr>
          <p:cNvGrpSpPr/>
          <p:nvPr/>
        </p:nvGrpSpPr>
        <p:grpSpPr>
          <a:xfrm>
            <a:off x="1765129" y="4500673"/>
            <a:ext cx="5083520" cy="1874994"/>
            <a:chOff x="1765129" y="4500673"/>
            <a:chExt cx="5083520" cy="1874994"/>
          </a:xfrm>
        </p:grpSpPr>
        <p:pic>
          <p:nvPicPr>
            <p:cNvPr id="11" name="Picture 10">
              <a:extLst>
                <a:ext uri="{FF2B5EF4-FFF2-40B4-BE49-F238E27FC236}">
                  <a16:creationId xmlns:a16="http://schemas.microsoft.com/office/drawing/2014/main" id="{72936D81-2F5C-4C1E-9ECB-A47F0CE53B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65129" y="4500673"/>
              <a:ext cx="1124336" cy="1590032"/>
            </a:xfrm>
            <a:prstGeom prst="rect">
              <a:avLst/>
            </a:prstGeom>
          </p:spPr>
        </p:pic>
        <p:sp>
          <p:nvSpPr>
            <p:cNvPr id="43" name="TextBox 42">
              <a:extLst>
                <a:ext uri="{FF2B5EF4-FFF2-40B4-BE49-F238E27FC236}">
                  <a16:creationId xmlns:a16="http://schemas.microsoft.com/office/drawing/2014/main" id="{4BE39341-C76C-4118-BC83-78ABEFF36885}"/>
                </a:ext>
              </a:extLst>
            </p:cNvPr>
            <p:cNvSpPr txBox="1"/>
            <p:nvPr/>
          </p:nvSpPr>
          <p:spPr>
            <a:xfrm>
              <a:off x="1765129" y="6006335"/>
              <a:ext cx="5083520" cy="369332"/>
            </a:xfrm>
            <a:prstGeom prst="rect">
              <a:avLst/>
            </a:prstGeom>
            <a:noFill/>
          </p:spPr>
          <p:txBody>
            <a:bodyPr wrap="square">
              <a:spAutoFit/>
            </a:bodyPr>
            <a:lstStyle/>
            <a:p>
              <a:r>
                <a:rPr lang="en-GB" sz="1800" b="0" i="0" u="none" strike="noStrike" dirty="0">
                  <a:solidFill>
                    <a:srgbClr val="000000"/>
                  </a:solidFill>
                  <a:effectLst/>
                </a:rPr>
                <a:t>Cyclopes</a:t>
              </a:r>
              <a:endParaRPr lang="en-GB" dirty="0"/>
            </a:p>
          </p:txBody>
        </p:sp>
      </p:grpSp>
      <p:grpSp>
        <p:nvGrpSpPr>
          <p:cNvPr id="47" name="Group 46">
            <a:extLst>
              <a:ext uri="{FF2B5EF4-FFF2-40B4-BE49-F238E27FC236}">
                <a16:creationId xmlns:a16="http://schemas.microsoft.com/office/drawing/2014/main" id="{1DD56F39-D4FA-4665-AF1F-A93123F4455D}"/>
              </a:ext>
            </a:extLst>
          </p:cNvPr>
          <p:cNvGrpSpPr/>
          <p:nvPr/>
        </p:nvGrpSpPr>
        <p:grpSpPr>
          <a:xfrm>
            <a:off x="6321279" y="1293420"/>
            <a:ext cx="2822721" cy="1373032"/>
            <a:chOff x="6421828" y="1361750"/>
            <a:chExt cx="2822721" cy="1373032"/>
          </a:xfrm>
        </p:grpSpPr>
        <p:pic>
          <p:nvPicPr>
            <p:cNvPr id="9" name="Picture 8">
              <a:extLst>
                <a:ext uri="{FF2B5EF4-FFF2-40B4-BE49-F238E27FC236}">
                  <a16:creationId xmlns:a16="http://schemas.microsoft.com/office/drawing/2014/main" id="{C820B40B-5AD9-4AF5-8A13-727272B946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21828" y="1361750"/>
              <a:ext cx="1751834" cy="1051176"/>
            </a:xfrm>
            <a:prstGeom prst="rect">
              <a:avLst/>
            </a:prstGeom>
          </p:spPr>
        </p:pic>
        <p:sp>
          <p:nvSpPr>
            <p:cNvPr id="46" name="TextBox 45">
              <a:extLst>
                <a:ext uri="{FF2B5EF4-FFF2-40B4-BE49-F238E27FC236}">
                  <a16:creationId xmlns:a16="http://schemas.microsoft.com/office/drawing/2014/main" id="{136CCBD2-69B1-4CEC-9A34-621AE581230D}"/>
                </a:ext>
              </a:extLst>
            </p:cNvPr>
            <p:cNvSpPr txBox="1"/>
            <p:nvPr/>
          </p:nvSpPr>
          <p:spPr>
            <a:xfrm>
              <a:off x="6808198" y="2365450"/>
              <a:ext cx="2436351" cy="369332"/>
            </a:xfrm>
            <a:prstGeom prst="rect">
              <a:avLst/>
            </a:prstGeom>
            <a:noFill/>
          </p:spPr>
          <p:txBody>
            <a:bodyPr wrap="square">
              <a:spAutoFit/>
            </a:bodyPr>
            <a:lstStyle/>
            <a:p>
              <a:r>
                <a:rPr lang="en-GB" sz="1800" b="0" i="0" u="none" strike="noStrike" dirty="0">
                  <a:solidFill>
                    <a:srgbClr val="000000"/>
                  </a:solidFill>
                  <a:effectLst/>
                </a:rPr>
                <a:t>Chimera</a:t>
              </a:r>
              <a:endParaRPr lang="en-GB" dirty="0"/>
            </a:p>
          </p:txBody>
        </p:sp>
      </p:grpSp>
      <p:grpSp>
        <p:nvGrpSpPr>
          <p:cNvPr id="51" name="Group 50">
            <a:extLst>
              <a:ext uri="{FF2B5EF4-FFF2-40B4-BE49-F238E27FC236}">
                <a16:creationId xmlns:a16="http://schemas.microsoft.com/office/drawing/2014/main" id="{5B262F67-E175-4A0C-A311-561B238A61EE}"/>
              </a:ext>
            </a:extLst>
          </p:cNvPr>
          <p:cNvGrpSpPr/>
          <p:nvPr/>
        </p:nvGrpSpPr>
        <p:grpSpPr>
          <a:xfrm>
            <a:off x="6707649" y="2774573"/>
            <a:ext cx="5573067" cy="1363794"/>
            <a:chOff x="6707649" y="2774573"/>
            <a:chExt cx="5573067" cy="1363794"/>
          </a:xfrm>
        </p:grpSpPr>
        <p:pic>
          <p:nvPicPr>
            <p:cNvPr id="13" name="Picture 12">
              <a:extLst>
                <a:ext uri="{FF2B5EF4-FFF2-40B4-BE49-F238E27FC236}">
                  <a16:creationId xmlns:a16="http://schemas.microsoft.com/office/drawing/2014/main" id="{0385C7F9-C09D-4B10-B22E-B1BCF29B97E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07649" y="2774573"/>
              <a:ext cx="1792449" cy="996361"/>
            </a:xfrm>
            <a:prstGeom prst="rect">
              <a:avLst/>
            </a:prstGeom>
          </p:spPr>
        </p:pic>
        <p:sp>
          <p:nvSpPr>
            <p:cNvPr id="50" name="TextBox 49">
              <a:extLst>
                <a:ext uri="{FF2B5EF4-FFF2-40B4-BE49-F238E27FC236}">
                  <a16:creationId xmlns:a16="http://schemas.microsoft.com/office/drawing/2014/main" id="{1DA0711E-6284-4652-9DA8-972F56F4CA2B}"/>
                </a:ext>
              </a:extLst>
            </p:cNvPr>
            <p:cNvSpPr txBox="1"/>
            <p:nvPr/>
          </p:nvSpPr>
          <p:spPr>
            <a:xfrm>
              <a:off x="7197196" y="3769035"/>
              <a:ext cx="5083520" cy="369332"/>
            </a:xfrm>
            <a:prstGeom prst="rect">
              <a:avLst/>
            </a:prstGeom>
            <a:noFill/>
          </p:spPr>
          <p:txBody>
            <a:bodyPr wrap="square">
              <a:spAutoFit/>
            </a:bodyPr>
            <a:lstStyle/>
            <a:p>
              <a:r>
                <a:rPr lang="en-GB" sz="1800" b="0" i="0" u="none" strike="noStrike" dirty="0">
                  <a:solidFill>
                    <a:srgbClr val="000000"/>
                  </a:solidFill>
                  <a:effectLst/>
                </a:rPr>
                <a:t>Griffins</a:t>
              </a:r>
              <a:endParaRPr lang="en-GB" dirty="0"/>
            </a:p>
          </p:txBody>
        </p:sp>
      </p:grpSp>
      <p:grpSp>
        <p:nvGrpSpPr>
          <p:cNvPr id="54" name="Group 53">
            <a:extLst>
              <a:ext uri="{FF2B5EF4-FFF2-40B4-BE49-F238E27FC236}">
                <a16:creationId xmlns:a16="http://schemas.microsoft.com/office/drawing/2014/main" id="{1DC54BBC-13BE-4522-AE9B-40DC68BA24F4}"/>
              </a:ext>
            </a:extLst>
          </p:cNvPr>
          <p:cNvGrpSpPr/>
          <p:nvPr/>
        </p:nvGrpSpPr>
        <p:grpSpPr>
          <a:xfrm>
            <a:off x="3278000" y="4699324"/>
            <a:ext cx="2142629" cy="1689598"/>
            <a:chOff x="3278000" y="4699324"/>
            <a:chExt cx="2142629" cy="1689598"/>
          </a:xfrm>
        </p:grpSpPr>
        <p:pic>
          <p:nvPicPr>
            <p:cNvPr id="17" name="Picture 16">
              <a:extLst>
                <a:ext uri="{FF2B5EF4-FFF2-40B4-BE49-F238E27FC236}">
                  <a16:creationId xmlns:a16="http://schemas.microsoft.com/office/drawing/2014/main" id="{F9390628-2DD9-463F-B4A8-988D353E795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78000" y="4699324"/>
              <a:ext cx="1928279" cy="1333521"/>
            </a:xfrm>
            <a:prstGeom prst="rect">
              <a:avLst/>
            </a:prstGeom>
          </p:spPr>
        </p:pic>
        <p:sp>
          <p:nvSpPr>
            <p:cNvPr id="53" name="TextBox 52">
              <a:extLst>
                <a:ext uri="{FF2B5EF4-FFF2-40B4-BE49-F238E27FC236}">
                  <a16:creationId xmlns:a16="http://schemas.microsoft.com/office/drawing/2014/main" id="{56E14640-A9EF-4F16-9112-266CADF02EEE}"/>
                </a:ext>
              </a:extLst>
            </p:cNvPr>
            <p:cNvSpPr txBox="1"/>
            <p:nvPr/>
          </p:nvSpPr>
          <p:spPr>
            <a:xfrm>
              <a:off x="3754786" y="6019590"/>
              <a:ext cx="1665843" cy="369332"/>
            </a:xfrm>
            <a:prstGeom prst="rect">
              <a:avLst/>
            </a:prstGeom>
            <a:noFill/>
          </p:spPr>
          <p:txBody>
            <a:bodyPr wrap="square">
              <a:spAutoFit/>
            </a:bodyPr>
            <a:lstStyle/>
            <a:p>
              <a:r>
                <a:rPr lang="en-GB" sz="1800" b="0" i="0" u="none" strike="noStrike" dirty="0">
                  <a:solidFill>
                    <a:srgbClr val="000000"/>
                  </a:solidFill>
                  <a:effectLst/>
                </a:rPr>
                <a:t>Hydra</a:t>
              </a:r>
              <a:endParaRPr lang="en-GB" dirty="0"/>
            </a:p>
          </p:txBody>
        </p:sp>
      </p:grpSp>
      <p:grpSp>
        <p:nvGrpSpPr>
          <p:cNvPr id="57" name="Group 56">
            <a:extLst>
              <a:ext uri="{FF2B5EF4-FFF2-40B4-BE49-F238E27FC236}">
                <a16:creationId xmlns:a16="http://schemas.microsoft.com/office/drawing/2014/main" id="{BCA96F97-4BEA-44C7-95A8-F95861F387B6}"/>
              </a:ext>
            </a:extLst>
          </p:cNvPr>
          <p:cNvGrpSpPr/>
          <p:nvPr/>
        </p:nvGrpSpPr>
        <p:grpSpPr>
          <a:xfrm>
            <a:off x="4551492" y="1049176"/>
            <a:ext cx="6381135" cy="1649071"/>
            <a:chOff x="4551492" y="1049176"/>
            <a:chExt cx="6381135" cy="1649071"/>
          </a:xfrm>
        </p:grpSpPr>
        <p:pic>
          <p:nvPicPr>
            <p:cNvPr id="21" name="Picture 20">
              <a:extLst>
                <a:ext uri="{FF2B5EF4-FFF2-40B4-BE49-F238E27FC236}">
                  <a16:creationId xmlns:a16="http://schemas.microsoft.com/office/drawing/2014/main" id="{23AE4DA8-0DAE-479C-99D2-4D26D2B56BB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51492" y="1049176"/>
              <a:ext cx="1521250" cy="1521250"/>
            </a:xfrm>
            <a:prstGeom prst="rect">
              <a:avLst/>
            </a:prstGeom>
          </p:spPr>
        </p:pic>
        <p:sp>
          <p:nvSpPr>
            <p:cNvPr id="56" name="TextBox 55">
              <a:extLst>
                <a:ext uri="{FF2B5EF4-FFF2-40B4-BE49-F238E27FC236}">
                  <a16:creationId xmlns:a16="http://schemas.microsoft.com/office/drawing/2014/main" id="{660C73C5-3CDC-45C5-BE5F-4640FC9A8740}"/>
                </a:ext>
              </a:extLst>
            </p:cNvPr>
            <p:cNvSpPr txBox="1"/>
            <p:nvPr/>
          </p:nvSpPr>
          <p:spPr>
            <a:xfrm>
              <a:off x="4794379" y="2328915"/>
              <a:ext cx="6138248" cy="369332"/>
            </a:xfrm>
            <a:prstGeom prst="rect">
              <a:avLst/>
            </a:prstGeom>
            <a:noFill/>
          </p:spPr>
          <p:txBody>
            <a:bodyPr wrap="square">
              <a:spAutoFit/>
            </a:bodyPr>
            <a:lstStyle/>
            <a:p>
              <a:r>
                <a:rPr lang="en-GB" sz="1800" b="0" i="0" u="none" strike="noStrike" dirty="0">
                  <a:solidFill>
                    <a:srgbClr val="000000"/>
                  </a:solidFill>
                  <a:effectLst/>
                </a:rPr>
                <a:t>Pegasus</a:t>
              </a:r>
              <a:endParaRPr lang="en-GB" dirty="0"/>
            </a:p>
          </p:txBody>
        </p:sp>
      </p:grpSp>
      <p:sp>
        <p:nvSpPr>
          <p:cNvPr id="58" name="Rectangle 57">
            <a:hlinkClick r:id="rId12" action="ppaction://hlinksldjump"/>
            <a:extLst>
              <a:ext uri="{FF2B5EF4-FFF2-40B4-BE49-F238E27FC236}">
                <a16:creationId xmlns:a16="http://schemas.microsoft.com/office/drawing/2014/main" id="{CFF4B668-D2FE-4778-85EB-CBB7EBA386F3}"/>
              </a:ext>
            </a:extLst>
          </p:cNvPr>
          <p:cNvSpPr/>
          <p:nvPr/>
        </p:nvSpPr>
        <p:spPr>
          <a:xfrm>
            <a:off x="2489703" y="1049176"/>
            <a:ext cx="1611517" cy="1602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hlinkClick r:id="rId13" action="ppaction://hlinksldjump"/>
            <a:extLst>
              <a:ext uri="{FF2B5EF4-FFF2-40B4-BE49-F238E27FC236}">
                <a16:creationId xmlns:a16="http://schemas.microsoft.com/office/drawing/2014/main" id="{F6CC487E-0378-43BE-AA2E-F678AAB5DEF7}"/>
              </a:ext>
            </a:extLst>
          </p:cNvPr>
          <p:cNvSpPr/>
          <p:nvPr/>
        </p:nvSpPr>
        <p:spPr>
          <a:xfrm>
            <a:off x="6256566" y="1217139"/>
            <a:ext cx="1928412" cy="145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hlinkClick r:id="rId14" action="ppaction://hlinksldjump"/>
            <a:extLst>
              <a:ext uri="{FF2B5EF4-FFF2-40B4-BE49-F238E27FC236}">
                <a16:creationId xmlns:a16="http://schemas.microsoft.com/office/drawing/2014/main" id="{359D05A5-4906-40F0-AE7E-F2CE1C87F97F}"/>
              </a:ext>
            </a:extLst>
          </p:cNvPr>
          <p:cNvSpPr/>
          <p:nvPr/>
        </p:nvSpPr>
        <p:spPr>
          <a:xfrm>
            <a:off x="4460905" y="1049176"/>
            <a:ext cx="1748509" cy="1602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hlinkClick r:id="rId15" action="ppaction://hlinksldjump"/>
            <a:extLst>
              <a:ext uri="{FF2B5EF4-FFF2-40B4-BE49-F238E27FC236}">
                <a16:creationId xmlns:a16="http://schemas.microsoft.com/office/drawing/2014/main" id="{3BEED5E3-3CB3-4914-B5A8-80304EA7BFF5}"/>
              </a:ext>
            </a:extLst>
          </p:cNvPr>
          <p:cNvSpPr/>
          <p:nvPr/>
        </p:nvSpPr>
        <p:spPr>
          <a:xfrm>
            <a:off x="1765129" y="4469450"/>
            <a:ext cx="1185356" cy="1945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hlinkClick r:id="rId16" action="ppaction://hlinksldjump"/>
            <a:extLst>
              <a:ext uri="{FF2B5EF4-FFF2-40B4-BE49-F238E27FC236}">
                <a16:creationId xmlns:a16="http://schemas.microsoft.com/office/drawing/2014/main" id="{5AB040A1-A2C7-4037-8373-13CF2FF9FCBD}"/>
              </a:ext>
            </a:extLst>
          </p:cNvPr>
          <p:cNvSpPr/>
          <p:nvPr/>
        </p:nvSpPr>
        <p:spPr>
          <a:xfrm>
            <a:off x="6618181" y="2762227"/>
            <a:ext cx="1967405" cy="1433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hlinkClick r:id="rId17" action="ppaction://hlinksldjump"/>
            <a:extLst>
              <a:ext uri="{FF2B5EF4-FFF2-40B4-BE49-F238E27FC236}">
                <a16:creationId xmlns:a16="http://schemas.microsoft.com/office/drawing/2014/main" id="{6AF5A838-5A35-4E02-B5AE-8E845E112F90}"/>
              </a:ext>
            </a:extLst>
          </p:cNvPr>
          <p:cNvSpPr/>
          <p:nvPr/>
        </p:nvSpPr>
        <p:spPr>
          <a:xfrm>
            <a:off x="2950485" y="4639890"/>
            <a:ext cx="2405935" cy="1749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hlinkClick r:id="rId18" action="ppaction://hlinksldjump"/>
            <a:extLst>
              <a:ext uri="{FF2B5EF4-FFF2-40B4-BE49-F238E27FC236}">
                <a16:creationId xmlns:a16="http://schemas.microsoft.com/office/drawing/2014/main" id="{53FC8F3E-5151-4990-8EEF-250DC9A66402}"/>
              </a:ext>
            </a:extLst>
          </p:cNvPr>
          <p:cNvSpPr/>
          <p:nvPr/>
        </p:nvSpPr>
        <p:spPr>
          <a:xfrm>
            <a:off x="805755" y="1049176"/>
            <a:ext cx="1353621" cy="2082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hlinkClick r:id="rId19" action="ppaction://hlinksldjump"/>
            <a:extLst>
              <a:ext uri="{FF2B5EF4-FFF2-40B4-BE49-F238E27FC236}">
                <a16:creationId xmlns:a16="http://schemas.microsoft.com/office/drawing/2014/main" id="{EE9C2E25-5C3E-40FA-BF25-958C3FF76BAB}"/>
              </a:ext>
            </a:extLst>
          </p:cNvPr>
          <p:cNvSpPr/>
          <p:nvPr/>
        </p:nvSpPr>
        <p:spPr>
          <a:xfrm>
            <a:off x="558414" y="3131559"/>
            <a:ext cx="1201850" cy="201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hlinkClick r:id="rId20" action="ppaction://hlinksldjump"/>
            <a:extLst>
              <a:ext uri="{FF2B5EF4-FFF2-40B4-BE49-F238E27FC236}">
                <a16:creationId xmlns:a16="http://schemas.microsoft.com/office/drawing/2014/main" id="{4CC746FA-4E7E-4A99-A758-BCD7CFB0CED8}"/>
              </a:ext>
            </a:extLst>
          </p:cNvPr>
          <p:cNvSpPr/>
          <p:nvPr/>
        </p:nvSpPr>
        <p:spPr>
          <a:xfrm>
            <a:off x="5435528" y="4104184"/>
            <a:ext cx="3389136" cy="1854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838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834F-F26B-4921-A83B-F670B083951E}"/>
              </a:ext>
            </a:extLst>
          </p:cNvPr>
          <p:cNvSpPr>
            <a:spLocks noGrp="1"/>
          </p:cNvSpPr>
          <p:nvPr>
            <p:ph type="title"/>
          </p:nvPr>
        </p:nvSpPr>
        <p:spPr/>
        <p:txBody>
          <a:bodyPr/>
          <a:lstStyle/>
          <a:p>
            <a:r>
              <a:rPr lang="en-GB" b="1" i="0" u="none" strike="noStrike" dirty="0">
                <a:solidFill>
                  <a:srgbClr val="000000"/>
                </a:solidFill>
                <a:effectLst/>
                <a:latin typeface="+mn-lt"/>
              </a:rPr>
              <a:t>Medusa</a:t>
            </a:r>
            <a:endParaRPr lang="en-GB" dirty="0">
              <a:latin typeface="+mn-lt"/>
            </a:endParaRPr>
          </a:p>
        </p:txBody>
      </p:sp>
      <p:sp>
        <p:nvSpPr>
          <p:cNvPr id="4" name="Rectangle 3">
            <a:hlinkClick r:id="rId2"/>
            <a:extLst>
              <a:ext uri="{FF2B5EF4-FFF2-40B4-BE49-F238E27FC236}">
                <a16:creationId xmlns:a16="http://schemas.microsoft.com/office/drawing/2014/main" id="{D207FCD9-B315-4FA8-834B-A2C062A773C0}"/>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14FAD160-906C-4DA7-A691-C6BB62E809DD}"/>
              </a:ext>
            </a:extLst>
          </p:cNvPr>
          <p:cNvGrpSpPr/>
          <p:nvPr/>
        </p:nvGrpSpPr>
        <p:grpSpPr>
          <a:xfrm>
            <a:off x="564020" y="1422350"/>
            <a:ext cx="7972350" cy="1423633"/>
            <a:chOff x="564020" y="1422350"/>
            <a:chExt cx="7972350" cy="1423633"/>
          </a:xfrm>
        </p:grpSpPr>
        <p:sp>
          <p:nvSpPr>
            <p:cNvPr id="12" name="Rectangle 11">
              <a:extLst>
                <a:ext uri="{FF2B5EF4-FFF2-40B4-BE49-F238E27FC236}">
                  <a16:creationId xmlns:a16="http://schemas.microsoft.com/office/drawing/2014/main" id="{B038BA39-6F45-4C53-B6C0-ACBDAA4C4D7E}"/>
                </a:ext>
              </a:extLst>
            </p:cNvPr>
            <p:cNvSpPr/>
            <p:nvPr/>
          </p:nvSpPr>
          <p:spPr>
            <a:xfrm>
              <a:off x="564020" y="1422350"/>
              <a:ext cx="7972350" cy="911723"/>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FCC5773-3CD9-49DB-8126-1C4BB03A89DB}"/>
                </a:ext>
              </a:extLst>
            </p:cNvPr>
            <p:cNvSpPr txBox="1"/>
            <p:nvPr/>
          </p:nvSpPr>
          <p:spPr>
            <a:xfrm>
              <a:off x="651130" y="1460988"/>
              <a:ext cx="5554781" cy="1384995"/>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Appearance</a:t>
              </a:r>
              <a:endParaRPr lang="en-GB" sz="1600" b="0" dirty="0">
                <a:effectLst/>
              </a:endParaRPr>
            </a:p>
            <a:p>
              <a:pPr rtl="0">
                <a:spcBef>
                  <a:spcPts val="0"/>
                </a:spcBef>
                <a:spcAft>
                  <a:spcPts val="0"/>
                </a:spcAft>
              </a:pPr>
              <a:r>
                <a:rPr lang="en-GB" sz="1600" b="0" i="0" u="none" strike="noStrike" dirty="0">
                  <a:solidFill>
                    <a:srgbClr val="000000"/>
                  </a:solidFill>
                  <a:effectLst/>
                </a:rPr>
                <a:t>Medusa was a gorgon. She had woman’s body and face but her head was full of snakes, instead of hair.</a:t>
              </a:r>
              <a:endParaRPr lang="en-GB" sz="1600" b="0" dirty="0">
                <a:effectLst/>
              </a:endParaRPr>
            </a:p>
            <a:p>
              <a:br>
                <a:rPr lang="en-GB" dirty="0"/>
              </a:br>
              <a:endParaRPr lang="en-GB" dirty="0"/>
            </a:p>
          </p:txBody>
        </p:sp>
      </p:grpSp>
      <p:grpSp>
        <p:nvGrpSpPr>
          <p:cNvPr id="24" name="Group 23">
            <a:extLst>
              <a:ext uri="{FF2B5EF4-FFF2-40B4-BE49-F238E27FC236}">
                <a16:creationId xmlns:a16="http://schemas.microsoft.com/office/drawing/2014/main" id="{2CFF3B27-5A04-4F13-9415-C64AF780BFB5}"/>
              </a:ext>
            </a:extLst>
          </p:cNvPr>
          <p:cNvGrpSpPr/>
          <p:nvPr/>
        </p:nvGrpSpPr>
        <p:grpSpPr>
          <a:xfrm>
            <a:off x="564020" y="2425839"/>
            <a:ext cx="7972350" cy="1146634"/>
            <a:chOff x="564020" y="2425839"/>
            <a:chExt cx="7972350" cy="1146634"/>
          </a:xfrm>
        </p:grpSpPr>
        <p:sp>
          <p:nvSpPr>
            <p:cNvPr id="14" name="Rectangle 13">
              <a:extLst>
                <a:ext uri="{FF2B5EF4-FFF2-40B4-BE49-F238E27FC236}">
                  <a16:creationId xmlns:a16="http://schemas.microsoft.com/office/drawing/2014/main" id="{CBBD800B-589E-4DA0-B12D-6FF3CD8C6F22}"/>
                </a:ext>
              </a:extLst>
            </p:cNvPr>
            <p:cNvSpPr/>
            <p:nvPr/>
          </p:nvSpPr>
          <p:spPr>
            <a:xfrm>
              <a:off x="564020" y="2425839"/>
              <a:ext cx="7972350" cy="951885"/>
            </a:xfrm>
            <a:prstGeom prst="rect">
              <a:avLst/>
            </a:prstGeom>
            <a:solidFill>
              <a:srgbClr val="C7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DD127A1-F9EC-41B4-B5E9-DB806A3BFA82}"/>
                </a:ext>
              </a:extLst>
            </p:cNvPr>
            <p:cNvSpPr txBox="1"/>
            <p:nvPr/>
          </p:nvSpPr>
          <p:spPr>
            <a:xfrm>
              <a:off x="658287" y="2464477"/>
              <a:ext cx="7780893" cy="1107996"/>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Special Abilities</a:t>
              </a:r>
              <a:endParaRPr lang="en-GB" sz="1600" b="0" dirty="0">
                <a:effectLst/>
              </a:endParaRPr>
            </a:p>
            <a:p>
              <a:r>
                <a:rPr lang="en-GB" sz="1600" b="0" i="0" u="none" strike="noStrike" dirty="0">
                  <a:solidFill>
                    <a:srgbClr val="000000"/>
                  </a:solidFill>
                  <a:effectLst/>
                </a:rPr>
                <a:t>Medusa was a dreadful and fearsome creature with a piercing                                        gaze. One look into her eyes would turn you to stone!</a:t>
              </a:r>
              <a:br>
                <a:rPr lang="en-GB" dirty="0"/>
              </a:br>
              <a:endParaRPr lang="en-GB" dirty="0"/>
            </a:p>
          </p:txBody>
        </p:sp>
      </p:grpSp>
      <p:pic>
        <p:nvPicPr>
          <p:cNvPr id="11" name="Picture 10">
            <a:extLst>
              <a:ext uri="{FF2B5EF4-FFF2-40B4-BE49-F238E27FC236}">
                <a16:creationId xmlns:a16="http://schemas.microsoft.com/office/drawing/2014/main" id="{091E37B6-D74F-4F4A-BCBE-0444F28818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8294" y="725637"/>
            <a:ext cx="2652087" cy="2652087"/>
          </a:xfrm>
          <a:prstGeom prst="rect">
            <a:avLst/>
          </a:prstGeom>
        </p:spPr>
      </p:pic>
      <p:grpSp>
        <p:nvGrpSpPr>
          <p:cNvPr id="25" name="Group 24">
            <a:extLst>
              <a:ext uri="{FF2B5EF4-FFF2-40B4-BE49-F238E27FC236}">
                <a16:creationId xmlns:a16="http://schemas.microsoft.com/office/drawing/2014/main" id="{AA521DDE-8E9E-46EB-9D75-7AE84CCA55A8}"/>
              </a:ext>
            </a:extLst>
          </p:cNvPr>
          <p:cNvGrpSpPr/>
          <p:nvPr/>
        </p:nvGrpSpPr>
        <p:grpSpPr>
          <a:xfrm>
            <a:off x="564020" y="3480278"/>
            <a:ext cx="7972350" cy="2760423"/>
            <a:chOff x="564020" y="3480278"/>
            <a:chExt cx="7972350" cy="2760423"/>
          </a:xfrm>
        </p:grpSpPr>
        <p:sp>
          <p:nvSpPr>
            <p:cNvPr id="19" name="Rectangle 18">
              <a:extLst>
                <a:ext uri="{FF2B5EF4-FFF2-40B4-BE49-F238E27FC236}">
                  <a16:creationId xmlns:a16="http://schemas.microsoft.com/office/drawing/2014/main" id="{F13BDF46-2A9A-4499-ACDE-86FBD5E5818F}"/>
                </a:ext>
              </a:extLst>
            </p:cNvPr>
            <p:cNvSpPr/>
            <p:nvPr/>
          </p:nvSpPr>
          <p:spPr>
            <a:xfrm>
              <a:off x="564020" y="3480278"/>
              <a:ext cx="7972350" cy="2553054"/>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6E11232-50EE-4E6B-BAB8-70E600AEA8B4}"/>
                </a:ext>
              </a:extLst>
            </p:cNvPr>
            <p:cNvSpPr txBox="1"/>
            <p:nvPr/>
          </p:nvSpPr>
          <p:spPr>
            <a:xfrm>
              <a:off x="650360" y="3547656"/>
              <a:ext cx="7780890" cy="2693045"/>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Medusa in Greek Mythology </a:t>
              </a:r>
              <a:endParaRPr lang="en-GB" sz="1800" b="0" i="0" u="none" strike="noStrike" dirty="0">
                <a:solidFill>
                  <a:srgbClr val="000000"/>
                </a:solidFill>
                <a:effectLst/>
                <a:latin typeface="Roboto" panose="02000000000000000000" pitchFamily="2" charset="0"/>
              </a:endParaRPr>
            </a:p>
            <a:p>
              <a:pPr marL="285750" indent="-285750" rtl="0" fontAlgn="base">
                <a:spcBef>
                  <a:spcPts val="600"/>
                </a:spcBef>
                <a:spcAft>
                  <a:spcPts val="0"/>
                </a:spcAft>
                <a:buFont typeface="Arial" panose="020B0604020202020204" pitchFamily="34" charset="0"/>
                <a:buChar char="•"/>
              </a:pPr>
              <a:r>
                <a:rPr lang="en-GB" sz="1600" b="0" i="0" u="none" strike="noStrike" dirty="0">
                  <a:solidFill>
                    <a:srgbClr val="000000"/>
                  </a:solidFill>
                  <a:effectLst/>
                </a:rPr>
                <a:t>Medusa had once been a very beautiful woman. She angered the goddess Athena with her boastfulness so Athena transformed her into a vicious monster.</a:t>
              </a:r>
            </a:p>
            <a:p>
              <a:pPr marL="285750" indent="-285750" fontAlgn="base">
                <a:spcBef>
                  <a:spcPts val="1200"/>
                </a:spcBef>
                <a:buFont typeface="Arial" panose="020B0604020202020204" pitchFamily="34" charset="0"/>
                <a:buChar char="•"/>
              </a:pPr>
              <a:r>
                <a:rPr lang="en-GB" sz="1600" b="0" i="0" u="none" strike="noStrike" dirty="0">
                  <a:solidFill>
                    <a:srgbClr val="000000"/>
                  </a:solidFill>
                  <a:effectLst/>
                </a:rPr>
                <a:t>Medusa was killed by Perseus while she was asleep. He approached her using the reflection in Athena’s bronze shield to guide him so he didn’t risk being turned to stone by looking into her eyes. </a:t>
              </a:r>
            </a:p>
            <a:p>
              <a:pPr marL="285750" indent="-285750" fontAlgn="base">
                <a:spcBef>
                  <a:spcPts val="1200"/>
                </a:spcBef>
                <a:buFont typeface="Arial" panose="020B0604020202020204" pitchFamily="34" charset="0"/>
                <a:buChar char="•"/>
              </a:pPr>
              <a:r>
                <a:rPr lang="en-GB" sz="1600" b="0" i="0" u="none" strike="noStrike" dirty="0">
                  <a:solidFill>
                    <a:srgbClr val="000000"/>
                  </a:solidFill>
                  <a:effectLst/>
                </a:rPr>
                <a:t>He cut off Medusa’s head with his sword and then used it as a weapon to help him escape.</a:t>
              </a:r>
            </a:p>
            <a:p>
              <a:pPr rtl="0" fontAlgn="base">
                <a:spcBef>
                  <a:spcPts val="0"/>
                </a:spcBef>
                <a:spcAft>
                  <a:spcPts val="0"/>
                </a:spcAft>
              </a:pPr>
              <a:endParaRPr lang="en-GB" sz="1600" b="0" dirty="0">
                <a:effectLst/>
              </a:endParaRPr>
            </a:p>
          </p:txBody>
        </p:sp>
      </p:grpSp>
      <p:grpSp>
        <p:nvGrpSpPr>
          <p:cNvPr id="21" name="Group 20">
            <a:extLst>
              <a:ext uri="{FF2B5EF4-FFF2-40B4-BE49-F238E27FC236}">
                <a16:creationId xmlns:a16="http://schemas.microsoft.com/office/drawing/2014/main" id="{42196F76-84D2-4849-8DF2-A2B0B7678151}"/>
              </a:ext>
            </a:extLst>
          </p:cNvPr>
          <p:cNvGrpSpPr/>
          <p:nvPr/>
        </p:nvGrpSpPr>
        <p:grpSpPr>
          <a:xfrm>
            <a:off x="564020" y="621233"/>
            <a:ext cx="944062" cy="579114"/>
            <a:chOff x="564020" y="621233"/>
            <a:chExt cx="944062" cy="579114"/>
          </a:xfrm>
        </p:grpSpPr>
        <p:pic>
          <p:nvPicPr>
            <p:cNvPr id="7" name="Picture 6">
              <a:extLst>
                <a:ext uri="{FF2B5EF4-FFF2-40B4-BE49-F238E27FC236}">
                  <a16:creationId xmlns:a16="http://schemas.microsoft.com/office/drawing/2014/main" id="{95E112CA-7144-46AD-8DFA-C552AE6D35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46494" y="438759"/>
              <a:ext cx="579114" cy="944062"/>
            </a:xfrm>
            <a:prstGeom prst="rect">
              <a:avLst/>
            </a:prstGeom>
          </p:spPr>
        </p:pic>
        <p:sp>
          <p:nvSpPr>
            <p:cNvPr id="20" name="TextBox 19">
              <a:extLst>
                <a:ext uri="{FF2B5EF4-FFF2-40B4-BE49-F238E27FC236}">
                  <a16:creationId xmlns:a16="http://schemas.microsoft.com/office/drawing/2014/main" id="{4E059B3A-68C7-4E98-B005-5FEA0216C9A5}"/>
                </a:ext>
              </a:extLst>
            </p:cNvPr>
            <p:cNvSpPr txBox="1"/>
            <p:nvPr/>
          </p:nvSpPr>
          <p:spPr>
            <a:xfrm>
              <a:off x="692471" y="726124"/>
              <a:ext cx="786213" cy="369332"/>
            </a:xfrm>
            <a:prstGeom prst="rect">
              <a:avLst/>
            </a:prstGeom>
            <a:noFill/>
          </p:spPr>
          <p:txBody>
            <a:bodyPr wrap="square" rtlCol="0">
              <a:spAutoFit/>
            </a:bodyPr>
            <a:lstStyle/>
            <a:p>
              <a:r>
                <a:rPr lang="en-GB" b="1" dirty="0"/>
                <a:t>Back</a:t>
              </a:r>
            </a:p>
          </p:txBody>
        </p:sp>
      </p:grpSp>
      <p:sp>
        <p:nvSpPr>
          <p:cNvPr id="22" name="Rectangle 21">
            <a:hlinkClick r:id="rId5" action="ppaction://hlinksldjump"/>
            <a:extLst>
              <a:ext uri="{FF2B5EF4-FFF2-40B4-BE49-F238E27FC236}">
                <a16:creationId xmlns:a16="http://schemas.microsoft.com/office/drawing/2014/main" id="{A4C1DDA4-1F37-47CD-9094-83C047AD3F49}"/>
              </a:ext>
            </a:extLst>
          </p:cNvPr>
          <p:cNvSpPr/>
          <p:nvPr/>
        </p:nvSpPr>
        <p:spPr>
          <a:xfrm>
            <a:off x="466727" y="508350"/>
            <a:ext cx="1319344" cy="74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963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F910487-D08D-43CC-A0DD-F07505AA95B6}"/>
              </a:ext>
            </a:extLst>
          </p:cNvPr>
          <p:cNvSpPr>
            <a:spLocks noGrp="1"/>
          </p:cNvSpPr>
          <p:nvPr>
            <p:ph type="title"/>
          </p:nvPr>
        </p:nvSpPr>
        <p:spPr>
          <a:xfrm>
            <a:off x="457198" y="478895"/>
            <a:ext cx="8220075" cy="994306"/>
          </a:xfrm>
        </p:spPr>
        <p:txBody>
          <a:bodyPr/>
          <a:lstStyle/>
          <a:p>
            <a:r>
              <a:rPr lang="en-GB" b="1" i="0" u="none" strike="noStrike" dirty="0">
                <a:solidFill>
                  <a:srgbClr val="000000"/>
                </a:solidFill>
                <a:effectLst/>
                <a:latin typeface="+mn-lt"/>
              </a:rPr>
              <a:t>Chimera</a:t>
            </a:r>
            <a:endParaRPr lang="en-GB" dirty="0">
              <a:latin typeface="+mn-lt"/>
            </a:endParaRPr>
          </a:p>
        </p:txBody>
      </p:sp>
      <p:sp>
        <p:nvSpPr>
          <p:cNvPr id="4" name="Rectangle 3">
            <a:hlinkClick r:id="rId2"/>
            <a:extLst>
              <a:ext uri="{FF2B5EF4-FFF2-40B4-BE49-F238E27FC236}">
                <a16:creationId xmlns:a16="http://schemas.microsoft.com/office/drawing/2014/main" id="{2825D15D-65C8-4AE6-BEBD-382E32BC3B96}"/>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019EA2C9-F8AC-4BC8-9B3A-4418915108FF}"/>
              </a:ext>
            </a:extLst>
          </p:cNvPr>
          <p:cNvGrpSpPr/>
          <p:nvPr/>
        </p:nvGrpSpPr>
        <p:grpSpPr>
          <a:xfrm>
            <a:off x="564020" y="621233"/>
            <a:ext cx="944062" cy="579114"/>
            <a:chOff x="564020" y="621233"/>
            <a:chExt cx="944062" cy="579114"/>
          </a:xfrm>
        </p:grpSpPr>
        <p:pic>
          <p:nvPicPr>
            <p:cNvPr id="6" name="Picture 5">
              <a:extLst>
                <a:ext uri="{FF2B5EF4-FFF2-40B4-BE49-F238E27FC236}">
                  <a16:creationId xmlns:a16="http://schemas.microsoft.com/office/drawing/2014/main" id="{13BA4DB1-2685-4695-87AF-A76A6EFBD5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46494" y="438759"/>
              <a:ext cx="579114" cy="944062"/>
            </a:xfrm>
            <a:prstGeom prst="rect">
              <a:avLst/>
            </a:prstGeom>
          </p:spPr>
        </p:pic>
        <p:sp>
          <p:nvSpPr>
            <p:cNvPr id="7" name="TextBox 6">
              <a:extLst>
                <a:ext uri="{FF2B5EF4-FFF2-40B4-BE49-F238E27FC236}">
                  <a16:creationId xmlns:a16="http://schemas.microsoft.com/office/drawing/2014/main" id="{593B47E6-0699-4BF2-AC0E-AF5D78449BD2}"/>
                </a:ext>
              </a:extLst>
            </p:cNvPr>
            <p:cNvSpPr txBox="1"/>
            <p:nvPr/>
          </p:nvSpPr>
          <p:spPr>
            <a:xfrm>
              <a:off x="692471" y="726124"/>
              <a:ext cx="786213" cy="369332"/>
            </a:xfrm>
            <a:prstGeom prst="rect">
              <a:avLst/>
            </a:prstGeom>
            <a:noFill/>
          </p:spPr>
          <p:txBody>
            <a:bodyPr wrap="square" rtlCol="0">
              <a:spAutoFit/>
            </a:bodyPr>
            <a:lstStyle/>
            <a:p>
              <a:r>
                <a:rPr lang="en-GB" b="1" dirty="0"/>
                <a:t>Back</a:t>
              </a:r>
            </a:p>
          </p:txBody>
        </p:sp>
      </p:grpSp>
      <p:sp>
        <p:nvSpPr>
          <p:cNvPr id="8" name="Rectangle 7">
            <a:hlinkClick r:id="rId4" action="ppaction://hlinksldjump"/>
            <a:extLst>
              <a:ext uri="{FF2B5EF4-FFF2-40B4-BE49-F238E27FC236}">
                <a16:creationId xmlns:a16="http://schemas.microsoft.com/office/drawing/2014/main" id="{D54AD5FF-07EF-4AD9-9EA3-BE306824E224}"/>
              </a:ext>
            </a:extLst>
          </p:cNvPr>
          <p:cNvSpPr/>
          <p:nvPr/>
        </p:nvSpPr>
        <p:spPr>
          <a:xfrm>
            <a:off x="466727" y="508350"/>
            <a:ext cx="1319344" cy="74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087BE40-A95C-409C-9C9C-B4A7E1B26A3B}"/>
              </a:ext>
            </a:extLst>
          </p:cNvPr>
          <p:cNvGrpSpPr/>
          <p:nvPr/>
        </p:nvGrpSpPr>
        <p:grpSpPr>
          <a:xfrm>
            <a:off x="564020" y="1430896"/>
            <a:ext cx="7972350" cy="1384309"/>
            <a:chOff x="564020" y="1430896"/>
            <a:chExt cx="7972350" cy="1384309"/>
          </a:xfrm>
        </p:grpSpPr>
        <p:sp>
          <p:nvSpPr>
            <p:cNvPr id="10" name="Rectangle 9">
              <a:extLst>
                <a:ext uri="{FF2B5EF4-FFF2-40B4-BE49-F238E27FC236}">
                  <a16:creationId xmlns:a16="http://schemas.microsoft.com/office/drawing/2014/main" id="{7198AB89-76F3-42CA-B1FB-8A94A7C51F15}"/>
                </a:ext>
              </a:extLst>
            </p:cNvPr>
            <p:cNvSpPr/>
            <p:nvPr/>
          </p:nvSpPr>
          <p:spPr>
            <a:xfrm>
              <a:off x="564020" y="1430896"/>
              <a:ext cx="7972350" cy="1144539"/>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63E03F7-B75B-47B4-A730-484458AB1E6D}"/>
                </a:ext>
              </a:extLst>
            </p:cNvPr>
            <p:cNvSpPr txBox="1"/>
            <p:nvPr/>
          </p:nvSpPr>
          <p:spPr>
            <a:xfrm>
              <a:off x="651130" y="1460988"/>
              <a:ext cx="6091502" cy="1354217"/>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Appearance</a:t>
              </a:r>
              <a:endParaRPr lang="en-GB" sz="1600" b="0" dirty="0">
                <a:effectLst/>
              </a:endParaRPr>
            </a:p>
            <a:p>
              <a:pPr rtl="0">
                <a:spcBef>
                  <a:spcPts val="0"/>
                </a:spcBef>
                <a:spcAft>
                  <a:spcPts val="0"/>
                </a:spcAft>
              </a:pPr>
              <a:r>
                <a:rPr lang="en-GB" sz="1600" b="0" i="0" u="none" strike="noStrike" dirty="0">
                  <a:solidFill>
                    <a:srgbClr val="000000"/>
                  </a:solidFill>
                  <a:effectLst/>
                </a:rPr>
                <a:t>The chimera had the complete body of a female lion. From between her shoulder blades grew the head of a goat and her tail morphed into a snake.</a:t>
              </a:r>
              <a:br>
                <a:rPr lang="en-GB" sz="1600" dirty="0"/>
              </a:br>
              <a:endParaRPr lang="en-GB" sz="1600" dirty="0"/>
            </a:p>
          </p:txBody>
        </p:sp>
      </p:grpSp>
      <p:grpSp>
        <p:nvGrpSpPr>
          <p:cNvPr id="12" name="Group 11">
            <a:extLst>
              <a:ext uri="{FF2B5EF4-FFF2-40B4-BE49-F238E27FC236}">
                <a16:creationId xmlns:a16="http://schemas.microsoft.com/office/drawing/2014/main" id="{621E6B16-B4EE-4235-8D4B-8A32D0084518}"/>
              </a:ext>
            </a:extLst>
          </p:cNvPr>
          <p:cNvGrpSpPr/>
          <p:nvPr/>
        </p:nvGrpSpPr>
        <p:grpSpPr>
          <a:xfrm>
            <a:off x="564020" y="2648029"/>
            <a:ext cx="7972350" cy="1401401"/>
            <a:chOff x="564020" y="2417293"/>
            <a:chExt cx="7972350" cy="1401401"/>
          </a:xfrm>
        </p:grpSpPr>
        <p:sp>
          <p:nvSpPr>
            <p:cNvPr id="13" name="Rectangle 12">
              <a:extLst>
                <a:ext uri="{FF2B5EF4-FFF2-40B4-BE49-F238E27FC236}">
                  <a16:creationId xmlns:a16="http://schemas.microsoft.com/office/drawing/2014/main" id="{205FFE0C-3189-4808-9C5A-EBE1910BFDB8}"/>
                </a:ext>
              </a:extLst>
            </p:cNvPr>
            <p:cNvSpPr/>
            <p:nvPr/>
          </p:nvSpPr>
          <p:spPr>
            <a:xfrm>
              <a:off x="564020" y="2417293"/>
              <a:ext cx="7972350" cy="1144539"/>
            </a:xfrm>
            <a:prstGeom prst="rect">
              <a:avLst/>
            </a:prstGeom>
            <a:solidFill>
              <a:srgbClr val="C7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1CF587E-C470-4A76-A153-A550DA400D1C}"/>
                </a:ext>
              </a:extLst>
            </p:cNvPr>
            <p:cNvSpPr txBox="1"/>
            <p:nvPr/>
          </p:nvSpPr>
          <p:spPr>
            <a:xfrm>
              <a:off x="658287" y="2464477"/>
              <a:ext cx="7780893" cy="1354217"/>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Special Abilities</a:t>
              </a:r>
              <a:endParaRPr lang="en-GB" sz="1600" b="0" dirty="0">
                <a:effectLst/>
              </a:endParaRPr>
            </a:p>
            <a:p>
              <a:r>
                <a:rPr lang="en-GB" sz="1600" b="0" i="0" u="none" strike="noStrike" dirty="0">
                  <a:solidFill>
                    <a:srgbClr val="000000"/>
                  </a:solidFill>
                  <a:effectLst/>
                </a:rPr>
                <a:t>The chimera had a fearsome weapon - she was able to breathe fire.                        This, combined with her lion’s strength, goat’s cunning and snake’s                       venom, made her nearly invincible.</a:t>
              </a:r>
              <a:br>
                <a:rPr lang="en-GB" dirty="0"/>
              </a:br>
              <a:endParaRPr lang="en-GB" dirty="0"/>
            </a:p>
          </p:txBody>
        </p:sp>
      </p:grpSp>
      <p:grpSp>
        <p:nvGrpSpPr>
          <p:cNvPr id="15" name="Group 14">
            <a:extLst>
              <a:ext uri="{FF2B5EF4-FFF2-40B4-BE49-F238E27FC236}">
                <a16:creationId xmlns:a16="http://schemas.microsoft.com/office/drawing/2014/main" id="{C52A6901-CDF9-499D-A51F-EF2AB6A099C0}"/>
              </a:ext>
            </a:extLst>
          </p:cNvPr>
          <p:cNvGrpSpPr/>
          <p:nvPr/>
        </p:nvGrpSpPr>
        <p:grpSpPr>
          <a:xfrm>
            <a:off x="564020" y="3890477"/>
            <a:ext cx="7972350" cy="2191036"/>
            <a:chOff x="564020" y="3873385"/>
            <a:chExt cx="7972350" cy="2191036"/>
          </a:xfrm>
        </p:grpSpPr>
        <p:sp>
          <p:nvSpPr>
            <p:cNvPr id="16" name="Rectangle 15">
              <a:extLst>
                <a:ext uri="{FF2B5EF4-FFF2-40B4-BE49-F238E27FC236}">
                  <a16:creationId xmlns:a16="http://schemas.microsoft.com/office/drawing/2014/main" id="{DB02CEF9-49F8-4227-A9B8-13F402180B2A}"/>
                </a:ext>
              </a:extLst>
            </p:cNvPr>
            <p:cNvSpPr/>
            <p:nvPr/>
          </p:nvSpPr>
          <p:spPr>
            <a:xfrm>
              <a:off x="564020" y="3873385"/>
              <a:ext cx="7972350" cy="2028528"/>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FEE3AE2-B844-465D-8F6C-8A9908AD6713}"/>
                </a:ext>
              </a:extLst>
            </p:cNvPr>
            <p:cNvSpPr txBox="1"/>
            <p:nvPr/>
          </p:nvSpPr>
          <p:spPr>
            <a:xfrm>
              <a:off x="650360" y="3940763"/>
              <a:ext cx="7886010" cy="2123658"/>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Chimera in Greek Mythology</a:t>
              </a:r>
              <a:endParaRPr lang="en-GB" sz="1800" b="0" i="0" u="none" strike="noStrike" dirty="0">
                <a:solidFill>
                  <a:srgbClr val="000000"/>
                </a:solidFill>
                <a:effectLst/>
                <a:latin typeface="Roboto" panose="02000000000000000000" pitchFamily="2" charset="0"/>
              </a:endParaRP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The chimera lived in Lycia, where she terrorised the people and ravaged the land with her fire breath. For a long time, she was considered unbeatable.</a:t>
              </a: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Bellerophon was challenged to kill the chimera by King Iobates. He succeeded in his quest with the help of Pegasus - the winged horse. Bellerophon rode on Pegasus’ back and fired arrows at the chimera from above.</a:t>
              </a:r>
            </a:p>
            <a:p>
              <a:pPr rtl="0" fontAlgn="base">
                <a:spcBef>
                  <a:spcPts val="0"/>
                </a:spcBef>
                <a:spcAft>
                  <a:spcPts val="0"/>
                </a:spcAft>
              </a:pPr>
              <a:endParaRPr lang="en-GB" sz="1600" b="0" dirty="0">
                <a:effectLst/>
              </a:endParaRPr>
            </a:p>
          </p:txBody>
        </p:sp>
      </p:grpSp>
      <p:pic>
        <p:nvPicPr>
          <p:cNvPr id="21" name="Picture 20">
            <a:extLst>
              <a:ext uri="{FF2B5EF4-FFF2-40B4-BE49-F238E27FC236}">
                <a16:creationId xmlns:a16="http://schemas.microsoft.com/office/drawing/2014/main" id="{15ABE913-60FD-4FBE-AA99-696696EB00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2261" y="938995"/>
            <a:ext cx="2482560" cy="2643657"/>
          </a:xfrm>
          <a:prstGeom prst="rect">
            <a:avLst/>
          </a:prstGeom>
        </p:spPr>
      </p:pic>
    </p:spTree>
    <p:extLst>
      <p:ext uri="{BB962C8B-B14F-4D97-AF65-F5344CB8AC3E}">
        <p14:creationId xmlns:p14="http://schemas.microsoft.com/office/powerpoint/2010/main" val="264448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AC5871-D7D1-4368-A549-4D94046181B8}"/>
              </a:ext>
            </a:extLst>
          </p:cNvPr>
          <p:cNvSpPr>
            <a:spLocks noGrp="1"/>
          </p:cNvSpPr>
          <p:nvPr>
            <p:ph type="title"/>
          </p:nvPr>
        </p:nvSpPr>
        <p:spPr>
          <a:xfrm>
            <a:off x="457198" y="478895"/>
            <a:ext cx="8220075" cy="994306"/>
          </a:xfrm>
        </p:spPr>
        <p:txBody>
          <a:bodyPr/>
          <a:lstStyle/>
          <a:p>
            <a:r>
              <a:rPr lang="en-GB" b="1" i="0" u="none" strike="noStrike" dirty="0">
                <a:solidFill>
                  <a:srgbClr val="000000"/>
                </a:solidFill>
                <a:effectLst/>
                <a:latin typeface="+mn-lt"/>
              </a:rPr>
              <a:t>Pegasus</a:t>
            </a:r>
            <a:endParaRPr lang="en-GB" dirty="0">
              <a:latin typeface="+mn-lt"/>
            </a:endParaRPr>
          </a:p>
        </p:txBody>
      </p:sp>
      <p:sp>
        <p:nvSpPr>
          <p:cNvPr id="4" name="Rectangle 3">
            <a:hlinkClick r:id="rId2"/>
            <a:extLst>
              <a:ext uri="{FF2B5EF4-FFF2-40B4-BE49-F238E27FC236}">
                <a16:creationId xmlns:a16="http://schemas.microsoft.com/office/drawing/2014/main" id="{E5CD028E-5813-4BDF-82F7-3A98577D673E}"/>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9EE3108-4445-4D54-A691-A6BF18255064}"/>
              </a:ext>
            </a:extLst>
          </p:cNvPr>
          <p:cNvGrpSpPr/>
          <p:nvPr/>
        </p:nvGrpSpPr>
        <p:grpSpPr>
          <a:xfrm>
            <a:off x="564020" y="1422350"/>
            <a:ext cx="7972350" cy="1392855"/>
            <a:chOff x="564020" y="1422350"/>
            <a:chExt cx="7972350" cy="1392855"/>
          </a:xfrm>
        </p:grpSpPr>
        <p:sp>
          <p:nvSpPr>
            <p:cNvPr id="7" name="Rectangle 6">
              <a:extLst>
                <a:ext uri="{FF2B5EF4-FFF2-40B4-BE49-F238E27FC236}">
                  <a16:creationId xmlns:a16="http://schemas.microsoft.com/office/drawing/2014/main" id="{A59F8D9D-A9DD-4FA8-9736-1D2520FB25B5}"/>
                </a:ext>
              </a:extLst>
            </p:cNvPr>
            <p:cNvSpPr/>
            <p:nvPr/>
          </p:nvSpPr>
          <p:spPr>
            <a:xfrm>
              <a:off x="564020" y="1422350"/>
              <a:ext cx="7972350" cy="1147442"/>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471DDBD-C830-42B1-999D-E6C1BB707A22}"/>
                </a:ext>
              </a:extLst>
            </p:cNvPr>
            <p:cNvSpPr txBox="1"/>
            <p:nvPr/>
          </p:nvSpPr>
          <p:spPr>
            <a:xfrm>
              <a:off x="651130" y="1460988"/>
              <a:ext cx="5553117" cy="1354217"/>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Appearance</a:t>
              </a:r>
              <a:endParaRPr lang="en-GB" sz="1600" b="0" dirty="0">
                <a:effectLst/>
              </a:endParaRPr>
            </a:p>
            <a:p>
              <a:pPr rtl="0">
                <a:spcBef>
                  <a:spcPts val="0"/>
                </a:spcBef>
                <a:spcAft>
                  <a:spcPts val="0"/>
                </a:spcAft>
              </a:pPr>
              <a:r>
                <a:rPr lang="en-GB" sz="1600" b="0" i="0" u="none" strike="noStrike" dirty="0">
                  <a:solidFill>
                    <a:srgbClr val="000000"/>
                  </a:solidFill>
                  <a:effectLst/>
                </a:rPr>
                <a:t>Pegasus was a beautiful, pure-white horse, with feathered wings on his back. He sometimes wore a magical, golden bridle.</a:t>
              </a:r>
              <a:br>
                <a:rPr lang="en-GB" dirty="0"/>
              </a:br>
              <a:endParaRPr lang="en-GB" dirty="0"/>
            </a:p>
          </p:txBody>
        </p:sp>
      </p:grpSp>
      <p:grpSp>
        <p:nvGrpSpPr>
          <p:cNvPr id="9" name="Group 8">
            <a:extLst>
              <a:ext uri="{FF2B5EF4-FFF2-40B4-BE49-F238E27FC236}">
                <a16:creationId xmlns:a16="http://schemas.microsoft.com/office/drawing/2014/main" id="{A5302F00-5B9A-4EDC-B4EE-F216268C4E35}"/>
              </a:ext>
            </a:extLst>
          </p:cNvPr>
          <p:cNvGrpSpPr/>
          <p:nvPr/>
        </p:nvGrpSpPr>
        <p:grpSpPr>
          <a:xfrm>
            <a:off x="564020" y="2659681"/>
            <a:ext cx="7972350" cy="1422635"/>
            <a:chOff x="564020" y="2425838"/>
            <a:chExt cx="7972350" cy="1422635"/>
          </a:xfrm>
        </p:grpSpPr>
        <p:sp>
          <p:nvSpPr>
            <p:cNvPr id="10" name="Rectangle 9">
              <a:extLst>
                <a:ext uri="{FF2B5EF4-FFF2-40B4-BE49-F238E27FC236}">
                  <a16:creationId xmlns:a16="http://schemas.microsoft.com/office/drawing/2014/main" id="{D906E957-8FF9-4805-9C8D-07A281DAEC6D}"/>
                </a:ext>
              </a:extLst>
            </p:cNvPr>
            <p:cNvSpPr/>
            <p:nvPr/>
          </p:nvSpPr>
          <p:spPr>
            <a:xfrm>
              <a:off x="564020" y="2425838"/>
              <a:ext cx="7972350" cy="1422635"/>
            </a:xfrm>
            <a:prstGeom prst="rect">
              <a:avLst/>
            </a:prstGeom>
            <a:solidFill>
              <a:srgbClr val="C7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09472C3-107B-4A3E-B39F-A75516309907}"/>
                </a:ext>
              </a:extLst>
            </p:cNvPr>
            <p:cNvSpPr txBox="1"/>
            <p:nvPr/>
          </p:nvSpPr>
          <p:spPr>
            <a:xfrm>
              <a:off x="658287" y="2464477"/>
              <a:ext cx="7780893" cy="1323439"/>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Special Abilities</a:t>
              </a:r>
              <a:endParaRPr lang="en-GB" sz="1600" b="0" dirty="0">
                <a:effectLst/>
              </a:endParaRPr>
            </a:p>
            <a:p>
              <a:r>
                <a:rPr lang="en-GB" sz="1600" b="0" i="0" u="none" strike="noStrike" dirty="0">
                  <a:solidFill>
                    <a:srgbClr val="000000"/>
                  </a:solidFill>
                  <a:effectLst/>
                </a:rPr>
                <a:t>Pegasus could fly and also had an array of supernatural powers.                          He could pass between the mortal and immortal realms and create                         springs of water with his hooves. His wings clapped like thunder                                           if he was angry.</a:t>
              </a:r>
              <a:endParaRPr lang="en-GB" sz="1600" dirty="0"/>
            </a:p>
          </p:txBody>
        </p:sp>
      </p:grpSp>
      <p:grpSp>
        <p:nvGrpSpPr>
          <p:cNvPr id="12" name="Group 11">
            <a:extLst>
              <a:ext uri="{FF2B5EF4-FFF2-40B4-BE49-F238E27FC236}">
                <a16:creationId xmlns:a16="http://schemas.microsoft.com/office/drawing/2014/main" id="{5F5F566C-320A-40F6-9058-F3987FDC367C}"/>
              </a:ext>
            </a:extLst>
          </p:cNvPr>
          <p:cNvGrpSpPr/>
          <p:nvPr/>
        </p:nvGrpSpPr>
        <p:grpSpPr>
          <a:xfrm>
            <a:off x="564020" y="4159569"/>
            <a:ext cx="8058690" cy="1955372"/>
            <a:chOff x="564020" y="3480278"/>
            <a:chExt cx="8058690" cy="1955372"/>
          </a:xfrm>
        </p:grpSpPr>
        <p:sp>
          <p:nvSpPr>
            <p:cNvPr id="13" name="Rectangle 12">
              <a:extLst>
                <a:ext uri="{FF2B5EF4-FFF2-40B4-BE49-F238E27FC236}">
                  <a16:creationId xmlns:a16="http://schemas.microsoft.com/office/drawing/2014/main" id="{52000758-0343-4392-8588-CF95E26F94B2}"/>
                </a:ext>
              </a:extLst>
            </p:cNvPr>
            <p:cNvSpPr/>
            <p:nvPr/>
          </p:nvSpPr>
          <p:spPr>
            <a:xfrm>
              <a:off x="564020" y="3480278"/>
              <a:ext cx="7972350" cy="1955372"/>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EEBE8AB-02DC-43E2-B86F-AA1DB90A8952}"/>
                </a:ext>
              </a:extLst>
            </p:cNvPr>
            <p:cNvSpPr txBox="1"/>
            <p:nvPr/>
          </p:nvSpPr>
          <p:spPr>
            <a:xfrm>
              <a:off x="650360" y="3547656"/>
              <a:ext cx="7972350" cy="1785104"/>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Pegasus in Greek Mythology</a:t>
              </a:r>
              <a:endParaRPr lang="en-GB" sz="1800" b="0" i="0" u="none" strike="noStrike" dirty="0">
                <a:solidFill>
                  <a:srgbClr val="000000"/>
                </a:solidFill>
                <a:effectLst/>
                <a:latin typeface="Roboto" panose="02000000000000000000" pitchFamily="2" charset="0"/>
              </a:endParaRP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Pegasus was Medusa’s son and lived by a spring he created beside Mount Helicon.</a:t>
              </a: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Pegasus wore Athena’s enchanted golden bridle while Bellerophon rode him into battle with the chimera.</a:t>
              </a: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Zeus gave Pegasus the responsibility of carrying his lightning bolts.</a:t>
              </a:r>
            </a:p>
          </p:txBody>
        </p:sp>
      </p:grpSp>
      <p:grpSp>
        <p:nvGrpSpPr>
          <p:cNvPr id="16" name="Group 15">
            <a:extLst>
              <a:ext uri="{FF2B5EF4-FFF2-40B4-BE49-F238E27FC236}">
                <a16:creationId xmlns:a16="http://schemas.microsoft.com/office/drawing/2014/main" id="{A1CFDAD6-48A1-4720-AFBC-BFB779DD8FC5}"/>
              </a:ext>
            </a:extLst>
          </p:cNvPr>
          <p:cNvGrpSpPr/>
          <p:nvPr/>
        </p:nvGrpSpPr>
        <p:grpSpPr>
          <a:xfrm>
            <a:off x="564020" y="621233"/>
            <a:ext cx="944062" cy="579114"/>
            <a:chOff x="564020" y="621233"/>
            <a:chExt cx="944062" cy="579114"/>
          </a:xfrm>
        </p:grpSpPr>
        <p:pic>
          <p:nvPicPr>
            <p:cNvPr id="17" name="Picture 16">
              <a:extLst>
                <a:ext uri="{FF2B5EF4-FFF2-40B4-BE49-F238E27FC236}">
                  <a16:creationId xmlns:a16="http://schemas.microsoft.com/office/drawing/2014/main" id="{41E5E467-4F65-440C-842E-C162C63056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46494" y="438759"/>
              <a:ext cx="579114" cy="944062"/>
            </a:xfrm>
            <a:prstGeom prst="rect">
              <a:avLst/>
            </a:prstGeom>
          </p:spPr>
        </p:pic>
        <p:sp>
          <p:nvSpPr>
            <p:cNvPr id="18" name="TextBox 17">
              <a:extLst>
                <a:ext uri="{FF2B5EF4-FFF2-40B4-BE49-F238E27FC236}">
                  <a16:creationId xmlns:a16="http://schemas.microsoft.com/office/drawing/2014/main" id="{1640F5DA-6FD6-4813-86F5-0BA7E90FF89D}"/>
                </a:ext>
              </a:extLst>
            </p:cNvPr>
            <p:cNvSpPr txBox="1"/>
            <p:nvPr/>
          </p:nvSpPr>
          <p:spPr>
            <a:xfrm>
              <a:off x="692471" y="726124"/>
              <a:ext cx="786213" cy="369332"/>
            </a:xfrm>
            <a:prstGeom prst="rect">
              <a:avLst/>
            </a:prstGeom>
            <a:noFill/>
          </p:spPr>
          <p:txBody>
            <a:bodyPr wrap="square" rtlCol="0">
              <a:spAutoFit/>
            </a:bodyPr>
            <a:lstStyle/>
            <a:p>
              <a:r>
                <a:rPr lang="en-GB" b="1" dirty="0"/>
                <a:t>Back</a:t>
              </a:r>
            </a:p>
          </p:txBody>
        </p:sp>
      </p:grpSp>
      <p:sp>
        <p:nvSpPr>
          <p:cNvPr id="19" name="Rectangle 18">
            <a:hlinkClick r:id="rId4" action="ppaction://hlinksldjump"/>
            <a:extLst>
              <a:ext uri="{FF2B5EF4-FFF2-40B4-BE49-F238E27FC236}">
                <a16:creationId xmlns:a16="http://schemas.microsoft.com/office/drawing/2014/main" id="{6D9E1891-4C2A-44D1-B817-1D009292F1D8}"/>
              </a:ext>
            </a:extLst>
          </p:cNvPr>
          <p:cNvSpPr/>
          <p:nvPr/>
        </p:nvSpPr>
        <p:spPr>
          <a:xfrm>
            <a:off x="466727" y="508350"/>
            <a:ext cx="1319344" cy="74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C36BCAF9-C78B-4FF1-9695-1A6194A026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8573" y="348135"/>
            <a:ext cx="3706312" cy="3706312"/>
          </a:xfrm>
          <a:prstGeom prst="rect">
            <a:avLst/>
          </a:prstGeom>
        </p:spPr>
      </p:pic>
    </p:spTree>
    <p:extLst>
      <p:ext uri="{BB962C8B-B14F-4D97-AF65-F5344CB8AC3E}">
        <p14:creationId xmlns:p14="http://schemas.microsoft.com/office/powerpoint/2010/main" val="346039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AC5871-D7D1-4368-A549-4D94046181B8}"/>
              </a:ext>
            </a:extLst>
          </p:cNvPr>
          <p:cNvSpPr>
            <a:spLocks noGrp="1"/>
          </p:cNvSpPr>
          <p:nvPr>
            <p:ph type="title"/>
          </p:nvPr>
        </p:nvSpPr>
        <p:spPr>
          <a:xfrm>
            <a:off x="457198" y="478895"/>
            <a:ext cx="8220075" cy="994306"/>
          </a:xfrm>
        </p:spPr>
        <p:txBody>
          <a:bodyPr/>
          <a:lstStyle/>
          <a:p>
            <a:r>
              <a:rPr lang="en-GB" b="1" i="0" u="none" strike="noStrike" dirty="0">
                <a:solidFill>
                  <a:srgbClr val="000000"/>
                </a:solidFill>
                <a:effectLst/>
                <a:latin typeface="+mn-lt"/>
              </a:rPr>
              <a:t>Cyclopes</a:t>
            </a:r>
            <a:endParaRPr lang="en-GB" dirty="0">
              <a:latin typeface="+mn-lt"/>
            </a:endParaRPr>
          </a:p>
        </p:txBody>
      </p:sp>
      <p:sp>
        <p:nvSpPr>
          <p:cNvPr id="4" name="Rectangle 3">
            <a:hlinkClick r:id="rId2"/>
            <a:extLst>
              <a:ext uri="{FF2B5EF4-FFF2-40B4-BE49-F238E27FC236}">
                <a16:creationId xmlns:a16="http://schemas.microsoft.com/office/drawing/2014/main" id="{E5CD028E-5813-4BDF-82F7-3A98577D673E}"/>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9EE3108-4445-4D54-A691-A6BF18255064}"/>
              </a:ext>
            </a:extLst>
          </p:cNvPr>
          <p:cNvGrpSpPr/>
          <p:nvPr/>
        </p:nvGrpSpPr>
        <p:grpSpPr>
          <a:xfrm>
            <a:off x="564020" y="1422350"/>
            <a:ext cx="7972350" cy="1146634"/>
            <a:chOff x="564020" y="1422350"/>
            <a:chExt cx="7972350" cy="1146634"/>
          </a:xfrm>
        </p:grpSpPr>
        <p:sp>
          <p:nvSpPr>
            <p:cNvPr id="7" name="Rectangle 6">
              <a:extLst>
                <a:ext uri="{FF2B5EF4-FFF2-40B4-BE49-F238E27FC236}">
                  <a16:creationId xmlns:a16="http://schemas.microsoft.com/office/drawing/2014/main" id="{A59F8D9D-A9DD-4FA8-9736-1D2520FB25B5}"/>
                </a:ext>
              </a:extLst>
            </p:cNvPr>
            <p:cNvSpPr/>
            <p:nvPr/>
          </p:nvSpPr>
          <p:spPr>
            <a:xfrm>
              <a:off x="564020" y="1422350"/>
              <a:ext cx="7972350" cy="934357"/>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471DDBD-C830-42B1-999D-E6C1BB707A22}"/>
                </a:ext>
              </a:extLst>
            </p:cNvPr>
            <p:cNvSpPr txBox="1"/>
            <p:nvPr/>
          </p:nvSpPr>
          <p:spPr>
            <a:xfrm>
              <a:off x="651130" y="1460988"/>
              <a:ext cx="5553117" cy="1107996"/>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Appearance</a:t>
              </a:r>
              <a:endParaRPr lang="en-GB" sz="1600" b="0" dirty="0">
                <a:effectLst/>
              </a:endParaRPr>
            </a:p>
            <a:p>
              <a:pPr rtl="0">
                <a:spcBef>
                  <a:spcPts val="0"/>
                </a:spcBef>
                <a:spcAft>
                  <a:spcPts val="0"/>
                </a:spcAft>
              </a:pPr>
              <a:r>
                <a:rPr lang="en-GB" sz="1600" b="0" i="0" u="none" strike="noStrike" dirty="0">
                  <a:solidFill>
                    <a:srgbClr val="000000"/>
                  </a:solidFill>
                  <a:effectLst/>
                </a:rPr>
                <a:t>Cyclopes were enormous, lumbering giants. They had a single, round eye in the centre of their forehead.</a:t>
              </a:r>
              <a:br>
                <a:rPr lang="en-GB" dirty="0"/>
              </a:br>
              <a:endParaRPr lang="en-GB" dirty="0"/>
            </a:p>
          </p:txBody>
        </p:sp>
      </p:grpSp>
      <p:grpSp>
        <p:nvGrpSpPr>
          <p:cNvPr id="9" name="Group 8">
            <a:extLst>
              <a:ext uri="{FF2B5EF4-FFF2-40B4-BE49-F238E27FC236}">
                <a16:creationId xmlns:a16="http://schemas.microsoft.com/office/drawing/2014/main" id="{A5302F00-5B9A-4EDC-B4EE-F216268C4E35}"/>
              </a:ext>
            </a:extLst>
          </p:cNvPr>
          <p:cNvGrpSpPr/>
          <p:nvPr/>
        </p:nvGrpSpPr>
        <p:grpSpPr>
          <a:xfrm>
            <a:off x="564020" y="2446035"/>
            <a:ext cx="7972350" cy="1174456"/>
            <a:chOff x="564020" y="2425838"/>
            <a:chExt cx="7972350" cy="1422635"/>
          </a:xfrm>
        </p:grpSpPr>
        <p:sp>
          <p:nvSpPr>
            <p:cNvPr id="10" name="Rectangle 9">
              <a:extLst>
                <a:ext uri="{FF2B5EF4-FFF2-40B4-BE49-F238E27FC236}">
                  <a16:creationId xmlns:a16="http://schemas.microsoft.com/office/drawing/2014/main" id="{D906E957-8FF9-4805-9C8D-07A281DAEC6D}"/>
                </a:ext>
              </a:extLst>
            </p:cNvPr>
            <p:cNvSpPr/>
            <p:nvPr/>
          </p:nvSpPr>
          <p:spPr>
            <a:xfrm>
              <a:off x="564020" y="2425838"/>
              <a:ext cx="7972350" cy="1422635"/>
            </a:xfrm>
            <a:prstGeom prst="rect">
              <a:avLst/>
            </a:prstGeom>
            <a:solidFill>
              <a:srgbClr val="C7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09472C3-107B-4A3E-B39F-A75516309907}"/>
                </a:ext>
              </a:extLst>
            </p:cNvPr>
            <p:cNvSpPr txBox="1"/>
            <p:nvPr/>
          </p:nvSpPr>
          <p:spPr>
            <a:xfrm>
              <a:off x="658287" y="2464476"/>
              <a:ext cx="7780893" cy="1304849"/>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Special Abilities</a:t>
              </a:r>
              <a:endParaRPr lang="en-GB" sz="1600" b="0" dirty="0">
                <a:effectLst/>
              </a:endParaRPr>
            </a:p>
            <a:p>
              <a:r>
                <a:rPr lang="en-GB" sz="1600" b="0" i="0" u="none" strike="noStrike" dirty="0">
                  <a:solidFill>
                    <a:srgbClr val="000000"/>
                  </a:solidFill>
                  <a:effectLst/>
                </a:rPr>
                <a:t>Cyclopes’ main ability was a powerful strength that made them                       impressive warriors. They were also known to be talented blacksmiths                       and stonemasons.</a:t>
              </a:r>
              <a:endParaRPr lang="en-GB" sz="1400" dirty="0"/>
            </a:p>
          </p:txBody>
        </p:sp>
      </p:grpSp>
      <p:grpSp>
        <p:nvGrpSpPr>
          <p:cNvPr id="12" name="Group 11">
            <a:extLst>
              <a:ext uri="{FF2B5EF4-FFF2-40B4-BE49-F238E27FC236}">
                <a16:creationId xmlns:a16="http://schemas.microsoft.com/office/drawing/2014/main" id="{5F5F566C-320A-40F6-9058-F3987FDC367C}"/>
              </a:ext>
            </a:extLst>
          </p:cNvPr>
          <p:cNvGrpSpPr/>
          <p:nvPr/>
        </p:nvGrpSpPr>
        <p:grpSpPr>
          <a:xfrm>
            <a:off x="564020" y="3718364"/>
            <a:ext cx="8058690" cy="2332057"/>
            <a:chOff x="564020" y="3480277"/>
            <a:chExt cx="8058690" cy="2332057"/>
          </a:xfrm>
        </p:grpSpPr>
        <p:sp>
          <p:nvSpPr>
            <p:cNvPr id="13" name="Rectangle 12">
              <a:extLst>
                <a:ext uri="{FF2B5EF4-FFF2-40B4-BE49-F238E27FC236}">
                  <a16:creationId xmlns:a16="http://schemas.microsoft.com/office/drawing/2014/main" id="{52000758-0343-4392-8588-CF95E26F94B2}"/>
                </a:ext>
              </a:extLst>
            </p:cNvPr>
            <p:cNvSpPr/>
            <p:nvPr/>
          </p:nvSpPr>
          <p:spPr>
            <a:xfrm>
              <a:off x="564020" y="3480277"/>
              <a:ext cx="7972350" cy="2332057"/>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EEBE8AB-02DC-43E2-B86F-AA1DB90A8952}"/>
                </a:ext>
              </a:extLst>
            </p:cNvPr>
            <p:cNvSpPr txBox="1"/>
            <p:nvPr/>
          </p:nvSpPr>
          <p:spPr>
            <a:xfrm>
              <a:off x="650360" y="3547656"/>
              <a:ext cx="7972350" cy="2200602"/>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Cyclopes in Greek Mythology</a:t>
              </a:r>
              <a:endParaRPr lang="en-GB" sz="1800" b="0" i="0" u="none" strike="noStrike" dirty="0">
                <a:solidFill>
                  <a:srgbClr val="000000"/>
                </a:solidFill>
                <a:effectLst/>
                <a:latin typeface="Roboto" panose="02000000000000000000" pitchFamily="2" charset="0"/>
              </a:endParaRPr>
            </a:p>
            <a:p>
              <a:pPr marL="285750" indent="-285750" rtl="0" fontAlgn="base">
                <a:spcBef>
                  <a:spcPts val="600"/>
                </a:spcBef>
                <a:spcAft>
                  <a:spcPts val="0"/>
                </a:spcAft>
                <a:buFont typeface="Arial" panose="020B0604020202020204" pitchFamily="34" charset="0"/>
                <a:buChar char="•"/>
              </a:pPr>
              <a:r>
                <a:rPr lang="en-GB" sz="1600" b="0" i="0" u="none" strike="noStrike" dirty="0">
                  <a:solidFill>
                    <a:srgbClr val="000000"/>
                  </a:solidFill>
                  <a:effectLst/>
                </a:rPr>
                <a:t>The word ‘cyclops’ meant ‘round eye’.</a:t>
              </a: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Cyclopes are included in a variety of Greek myths. In early mythology, they were said to have created Zeus’ thunderbolt, Hades’ helmet of invisibility and Poseidon’s trident. Later mythology often describes them as being cannibals.</a:t>
              </a: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The most famous Cyclops was Polyphemus, who featured in ‘The Odyssey’ and other stories. He was stabbed in the eye by Odysseus, which blinded him.</a:t>
              </a:r>
            </a:p>
          </p:txBody>
        </p:sp>
      </p:grpSp>
      <p:grpSp>
        <p:nvGrpSpPr>
          <p:cNvPr id="16" name="Group 15">
            <a:extLst>
              <a:ext uri="{FF2B5EF4-FFF2-40B4-BE49-F238E27FC236}">
                <a16:creationId xmlns:a16="http://schemas.microsoft.com/office/drawing/2014/main" id="{A1CFDAD6-48A1-4720-AFBC-BFB779DD8FC5}"/>
              </a:ext>
            </a:extLst>
          </p:cNvPr>
          <p:cNvGrpSpPr/>
          <p:nvPr/>
        </p:nvGrpSpPr>
        <p:grpSpPr>
          <a:xfrm>
            <a:off x="564020" y="621233"/>
            <a:ext cx="944062" cy="579114"/>
            <a:chOff x="564020" y="621233"/>
            <a:chExt cx="944062" cy="579114"/>
          </a:xfrm>
        </p:grpSpPr>
        <p:pic>
          <p:nvPicPr>
            <p:cNvPr id="17" name="Picture 16">
              <a:extLst>
                <a:ext uri="{FF2B5EF4-FFF2-40B4-BE49-F238E27FC236}">
                  <a16:creationId xmlns:a16="http://schemas.microsoft.com/office/drawing/2014/main" id="{41E5E467-4F65-440C-842E-C162C63056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46494" y="438759"/>
              <a:ext cx="579114" cy="944062"/>
            </a:xfrm>
            <a:prstGeom prst="rect">
              <a:avLst/>
            </a:prstGeom>
          </p:spPr>
        </p:pic>
        <p:sp>
          <p:nvSpPr>
            <p:cNvPr id="18" name="TextBox 17">
              <a:extLst>
                <a:ext uri="{FF2B5EF4-FFF2-40B4-BE49-F238E27FC236}">
                  <a16:creationId xmlns:a16="http://schemas.microsoft.com/office/drawing/2014/main" id="{1640F5DA-6FD6-4813-86F5-0BA7E90FF89D}"/>
                </a:ext>
              </a:extLst>
            </p:cNvPr>
            <p:cNvSpPr txBox="1"/>
            <p:nvPr/>
          </p:nvSpPr>
          <p:spPr>
            <a:xfrm>
              <a:off x="692471" y="726124"/>
              <a:ext cx="786213" cy="369332"/>
            </a:xfrm>
            <a:prstGeom prst="rect">
              <a:avLst/>
            </a:prstGeom>
            <a:noFill/>
          </p:spPr>
          <p:txBody>
            <a:bodyPr wrap="square" rtlCol="0">
              <a:spAutoFit/>
            </a:bodyPr>
            <a:lstStyle/>
            <a:p>
              <a:r>
                <a:rPr lang="en-GB" b="1" dirty="0"/>
                <a:t>Back</a:t>
              </a:r>
            </a:p>
          </p:txBody>
        </p:sp>
      </p:grpSp>
      <p:sp>
        <p:nvSpPr>
          <p:cNvPr id="19" name="Rectangle 18">
            <a:hlinkClick r:id="rId4" action="ppaction://hlinksldjump"/>
            <a:extLst>
              <a:ext uri="{FF2B5EF4-FFF2-40B4-BE49-F238E27FC236}">
                <a16:creationId xmlns:a16="http://schemas.microsoft.com/office/drawing/2014/main" id="{6D9E1891-4C2A-44D1-B817-1D009292F1D8}"/>
              </a:ext>
            </a:extLst>
          </p:cNvPr>
          <p:cNvSpPr/>
          <p:nvPr/>
        </p:nvSpPr>
        <p:spPr>
          <a:xfrm>
            <a:off x="466727" y="508350"/>
            <a:ext cx="1319344" cy="74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1AD55F8-03E4-457F-8DB7-F02B10D314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4680" y="577482"/>
            <a:ext cx="2614399" cy="3697274"/>
          </a:xfrm>
          <a:prstGeom prst="rect">
            <a:avLst/>
          </a:prstGeom>
        </p:spPr>
      </p:pic>
    </p:spTree>
    <p:extLst>
      <p:ext uri="{BB962C8B-B14F-4D97-AF65-F5344CB8AC3E}">
        <p14:creationId xmlns:p14="http://schemas.microsoft.com/office/powerpoint/2010/main" val="420962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AC5871-D7D1-4368-A549-4D94046181B8}"/>
              </a:ext>
            </a:extLst>
          </p:cNvPr>
          <p:cNvSpPr>
            <a:spLocks noGrp="1"/>
          </p:cNvSpPr>
          <p:nvPr>
            <p:ph type="title"/>
          </p:nvPr>
        </p:nvSpPr>
        <p:spPr>
          <a:xfrm>
            <a:off x="457198" y="478895"/>
            <a:ext cx="8220075" cy="994306"/>
          </a:xfrm>
        </p:spPr>
        <p:txBody>
          <a:bodyPr/>
          <a:lstStyle/>
          <a:p>
            <a:r>
              <a:rPr lang="en-GB" b="1" i="0" u="none" strike="noStrike" dirty="0">
                <a:solidFill>
                  <a:srgbClr val="000000"/>
                </a:solidFill>
                <a:effectLst/>
                <a:latin typeface="+mn-lt"/>
              </a:rPr>
              <a:t>Griffins</a:t>
            </a:r>
            <a:endParaRPr lang="en-GB" dirty="0">
              <a:latin typeface="+mn-lt"/>
            </a:endParaRPr>
          </a:p>
        </p:txBody>
      </p:sp>
      <p:sp>
        <p:nvSpPr>
          <p:cNvPr id="4" name="Rectangle 3">
            <a:hlinkClick r:id="rId2"/>
            <a:extLst>
              <a:ext uri="{FF2B5EF4-FFF2-40B4-BE49-F238E27FC236}">
                <a16:creationId xmlns:a16="http://schemas.microsoft.com/office/drawing/2014/main" id="{E5CD028E-5813-4BDF-82F7-3A98577D673E}"/>
              </a:ext>
            </a:extLst>
          </p:cNvPr>
          <p:cNvSpPr/>
          <p:nvPr/>
        </p:nvSpPr>
        <p:spPr>
          <a:xfrm>
            <a:off x="8414158" y="6635692"/>
            <a:ext cx="729842" cy="20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9EE3108-4445-4D54-A691-A6BF18255064}"/>
              </a:ext>
            </a:extLst>
          </p:cNvPr>
          <p:cNvGrpSpPr/>
          <p:nvPr/>
        </p:nvGrpSpPr>
        <p:grpSpPr>
          <a:xfrm>
            <a:off x="564020" y="1422350"/>
            <a:ext cx="7972350" cy="1146634"/>
            <a:chOff x="564020" y="1422350"/>
            <a:chExt cx="7972350" cy="1146634"/>
          </a:xfrm>
        </p:grpSpPr>
        <p:sp>
          <p:nvSpPr>
            <p:cNvPr id="7" name="Rectangle 6">
              <a:extLst>
                <a:ext uri="{FF2B5EF4-FFF2-40B4-BE49-F238E27FC236}">
                  <a16:creationId xmlns:a16="http://schemas.microsoft.com/office/drawing/2014/main" id="{A59F8D9D-A9DD-4FA8-9736-1D2520FB25B5}"/>
                </a:ext>
              </a:extLst>
            </p:cNvPr>
            <p:cNvSpPr/>
            <p:nvPr/>
          </p:nvSpPr>
          <p:spPr>
            <a:xfrm>
              <a:off x="564020" y="1422350"/>
              <a:ext cx="7972350" cy="934357"/>
            </a:xfrm>
            <a:prstGeom prst="rect">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471DDBD-C830-42B1-999D-E6C1BB707A22}"/>
                </a:ext>
              </a:extLst>
            </p:cNvPr>
            <p:cNvSpPr txBox="1"/>
            <p:nvPr/>
          </p:nvSpPr>
          <p:spPr>
            <a:xfrm>
              <a:off x="651130" y="1460988"/>
              <a:ext cx="5553117" cy="1107996"/>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Appearance</a:t>
              </a:r>
              <a:endParaRPr lang="en-GB" sz="1600" b="0" dirty="0">
                <a:effectLst/>
              </a:endParaRPr>
            </a:p>
            <a:p>
              <a:pPr rtl="0">
                <a:spcBef>
                  <a:spcPts val="0"/>
                </a:spcBef>
                <a:spcAft>
                  <a:spcPts val="0"/>
                </a:spcAft>
              </a:pPr>
              <a:r>
                <a:rPr lang="en-GB" sz="1600" b="0" i="0" u="none" strike="noStrike" dirty="0">
                  <a:solidFill>
                    <a:srgbClr val="000000"/>
                  </a:solidFill>
                  <a:effectLst/>
                </a:rPr>
                <a:t>Griffins had the body of a lion and the head of an eagle. Sometimes, they were shown to have wings.</a:t>
              </a:r>
              <a:br>
                <a:rPr lang="en-GB" dirty="0"/>
              </a:br>
              <a:endParaRPr lang="en-GB" dirty="0"/>
            </a:p>
          </p:txBody>
        </p:sp>
      </p:grpSp>
      <p:grpSp>
        <p:nvGrpSpPr>
          <p:cNvPr id="9" name="Group 8">
            <a:extLst>
              <a:ext uri="{FF2B5EF4-FFF2-40B4-BE49-F238E27FC236}">
                <a16:creationId xmlns:a16="http://schemas.microsoft.com/office/drawing/2014/main" id="{A5302F00-5B9A-4EDC-B4EE-F216268C4E35}"/>
              </a:ext>
            </a:extLst>
          </p:cNvPr>
          <p:cNvGrpSpPr/>
          <p:nvPr/>
        </p:nvGrpSpPr>
        <p:grpSpPr>
          <a:xfrm>
            <a:off x="564020" y="2446035"/>
            <a:ext cx="7972350" cy="934357"/>
            <a:chOff x="564020" y="2425838"/>
            <a:chExt cx="7972350" cy="1131800"/>
          </a:xfrm>
        </p:grpSpPr>
        <p:sp>
          <p:nvSpPr>
            <p:cNvPr id="10" name="Rectangle 9">
              <a:extLst>
                <a:ext uri="{FF2B5EF4-FFF2-40B4-BE49-F238E27FC236}">
                  <a16:creationId xmlns:a16="http://schemas.microsoft.com/office/drawing/2014/main" id="{D906E957-8FF9-4805-9C8D-07A281DAEC6D}"/>
                </a:ext>
              </a:extLst>
            </p:cNvPr>
            <p:cNvSpPr/>
            <p:nvPr/>
          </p:nvSpPr>
          <p:spPr>
            <a:xfrm>
              <a:off x="564020" y="2425838"/>
              <a:ext cx="7972350" cy="1131800"/>
            </a:xfrm>
            <a:prstGeom prst="rect">
              <a:avLst/>
            </a:prstGeom>
            <a:solidFill>
              <a:srgbClr val="C7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09472C3-107B-4A3E-B39F-A75516309907}"/>
                </a:ext>
              </a:extLst>
            </p:cNvPr>
            <p:cNvSpPr txBox="1"/>
            <p:nvPr/>
          </p:nvSpPr>
          <p:spPr>
            <a:xfrm>
              <a:off x="658287" y="2464476"/>
              <a:ext cx="7780893" cy="1006598"/>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Special Abilities</a:t>
              </a:r>
              <a:endParaRPr lang="en-GB" sz="1600" b="0" dirty="0">
                <a:effectLst/>
              </a:endParaRPr>
            </a:p>
            <a:p>
              <a:r>
                <a:rPr lang="en-GB" sz="1600" b="0" i="0" u="none" strike="noStrike" dirty="0">
                  <a:solidFill>
                    <a:srgbClr val="000000"/>
                  </a:solidFill>
                  <a:effectLst/>
                </a:rPr>
                <a:t>They combined the strength and power of a lion and the keen eyesight of an eagle. Winged griffins could fly.</a:t>
              </a:r>
              <a:endParaRPr lang="en-GB" sz="1200" dirty="0"/>
            </a:p>
          </p:txBody>
        </p:sp>
      </p:grpSp>
      <p:grpSp>
        <p:nvGrpSpPr>
          <p:cNvPr id="12" name="Group 11">
            <a:extLst>
              <a:ext uri="{FF2B5EF4-FFF2-40B4-BE49-F238E27FC236}">
                <a16:creationId xmlns:a16="http://schemas.microsoft.com/office/drawing/2014/main" id="{5F5F566C-320A-40F6-9058-F3987FDC367C}"/>
              </a:ext>
            </a:extLst>
          </p:cNvPr>
          <p:cNvGrpSpPr/>
          <p:nvPr/>
        </p:nvGrpSpPr>
        <p:grpSpPr>
          <a:xfrm>
            <a:off x="564020" y="3470008"/>
            <a:ext cx="7972350" cy="2109868"/>
            <a:chOff x="564020" y="3480278"/>
            <a:chExt cx="7972350" cy="2109868"/>
          </a:xfrm>
        </p:grpSpPr>
        <p:sp>
          <p:nvSpPr>
            <p:cNvPr id="13" name="Rectangle 12">
              <a:extLst>
                <a:ext uri="{FF2B5EF4-FFF2-40B4-BE49-F238E27FC236}">
                  <a16:creationId xmlns:a16="http://schemas.microsoft.com/office/drawing/2014/main" id="{52000758-0343-4392-8588-CF95E26F94B2}"/>
                </a:ext>
              </a:extLst>
            </p:cNvPr>
            <p:cNvSpPr/>
            <p:nvPr/>
          </p:nvSpPr>
          <p:spPr>
            <a:xfrm>
              <a:off x="564020" y="3480278"/>
              <a:ext cx="7972350" cy="2109868"/>
            </a:xfrm>
            <a:prstGeom prst="rect">
              <a:avLst/>
            </a:prstGeom>
            <a:solidFill>
              <a:schemeClr val="bg1"/>
            </a:solidFill>
            <a:ln w="1905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EEBE8AB-02DC-43E2-B86F-AA1DB90A8952}"/>
                </a:ext>
              </a:extLst>
            </p:cNvPr>
            <p:cNvSpPr txBox="1"/>
            <p:nvPr/>
          </p:nvSpPr>
          <p:spPr>
            <a:xfrm>
              <a:off x="650360" y="3547656"/>
              <a:ext cx="7886010" cy="1954381"/>
            </a:xfrm>
            <a:prstGeom prst="rect">
              <a:avLst/>
            </a:prstGeom>
            <a:noFill/>
          </p:spPr>
          <p:txBody>
            <a:bodyPr wrap="square">
              <a:spAutoFit/>
            </a:bodyPr>
            <a:lstStyle/>
            <a:p>
              <a:pPr rtl="0">
                <a:spcBef>
                  <a:spcPts val="0"/>
                </a:spcBef>
                <a:spcAft>
                  <a:spcPts val="0"/>
                </a:spcAft>
              </a:pPr>
              <a:r>
                <a:rPr lang="en-GB" sz="1600" b="1" i="0" u="none" strike="noStrike" dirty="0">
                  <a:solidFill>
                    <a:srgbClr val="000000"/>
                  </a:solidFill>
                  <a:effectLst/>
                </a:rPr>
                <a:t>Griffins in Greek Mythology</a:t>
              </a:r>
              <a:endParaRPr lang="en-GB" sz="1800" b="0" i="0" u="none" strike="noStrike" dirty="0">
                <a:solidFill>
                  <a:srgbClr val="000000"/>
                </a:solidFill>
                <a:effectLst/>
                <a:latin typeface="Roboto" panose="02000000000000000000" pitchFamily="2" charset="0"/>
              </a:endParaRPr>
            </a:p>
            <a:p>
              <a:pPr marL="285750" indent="-285750" rtl="0" fontAlgn="base">
                <a:spcBef>
                  <a:spcPts val="600"/>
                </a:spcBef>
                <a:spcAft>
                  <a:spcPts val="0"/>
                </a:spcAft>
                <a:buFont typeface="Arial" panose="020B0604020202020204" pitchFamily="34" charset="0"/>
                <a:buChar char="•"/>
              </a:pPr>
              <a:r>
                <a:rPr lang="en-GB" sz="1600" b="0" i="0" u="none" strike="noStrike" dirty="0">
                  <a:solidFill>
                    <a:srgbClr val="000000"/>
                  </a:solidFill>
                  <a:effectLst/>
                </a:rPr>
                <a:t>Griffins were majestic creatures that represented wisdom, strength and cunning. </a:t>
              </a: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They were believed to hoard gold and riches, which they fiercely protected.</a:t>
              </a:r>
            </a:p>
            <a:p>
              <a:pPr marL="285750" indent="-285750" rtl="0" fontAlgn="base">
                <a:spcBef>
                  <a:spcPts val="1200"/>
                </a:spcBef>
                <a:spcAft>
                  <a:spcPts val="0"/>
                </a:spcAft>
                <a:buFont typeface="Arial" panose="020B0604020202020204" pitchFamily="34" charset="0"/>
                <a:buChar char="•"/>
              </a:pPr>
              <a:r>
                <a:rPr lang="en-GB" sz="1600" b="0" i="0" u="none" strike="noStrike" dirty="0">
                  <a:solidFill>
                    <a:srgbClr val="000000"/>
                  </a:solidFill>
                  <a:effectLst/>
                </a:rPr>
                <a:t>A tribe of the griffins guarded gold in the mountains of northern Skythia. They warred constantly with the Arimaspians (a group of one-eyed men), battling them for this treasure.</a:t>
              </a:r>
            </a:p>
          </p:txBody>
        </p:sp>
      </p:grpSp>
      <p:grpSp>
        <p:nvGrpSpPr>
          <p:cNvPr id="16" name="Group 15">
            <a:extLst>
              <a:ext uri="{FF2B5EF4-FFF2-40B4-BE49-F238E27FC236}">
                <a16:creationId xmlns:a16="http://schemas.microsoft.com/office/drawing/2014/main" id="{A1CFDAD6-48A1-4720-AFBC-BFB779DD8FC5}"/>
              </a:ext>
            </a:extLst>
          </p:cNvPr>
          <p:cNvGrpSpPr/>
          <p:nvPr/>
        </p:nvGrpSpPr>
        <p:grpSpPr>
          <a:xfrm>
            <a:off x="564020" y="621233"/>
            <a:ext cx="944062" cy="579114"/>
            <a:chOff x="564020" y="621233"/>
            <a:chExt cx="944062" cy="579114"/>
          </a:xfrm>
        </p:grpSpPr>
        <p:pic>
          <p:nvPicPr>
            <p:cNvPr id="17" name="Picture 16">
              <a:extLst>
                <a:ext uri="{FF2B5EF4-FFF2-40B4-BE49-F238E27FC236}">
                  <a16:creationId xmlns:a16="http://schemas.microsoft.com/office/drawing/2014/main" id="{41E5E467-4F65-440C-842E-C162C63056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46494" y="438759"/>
              <a:ext cx="579114" cy="944062"/>
            </a:xfrm>
            <a:prstGeom prst="rect">
              <a:avLst/>
            </a:prstGeom>
          </p:spPr>
        </p:pic>
        <p:sp>
          <p:nvSpPr>
            <p:cNvPr id="18" name="TextBox 17">
              <a:extLst>
                <a:ext uri="{FF2B5EF4-FFF2-40B4-BE49-F238E27FC236}">
                  <a16:creationId xmlns:a16="http://schemas.microsoft.com/office/drawing/2014/main" id="{1640F5DA-6FD6-4813-86F5-0BA7E90FF89D}"/>
                </a:ext>
              </a:extLst>
            </p:cNvPr>
            <p:cNvSpPr txBox="1"/>
            <p:nvPr/>
          </p:nvSpPr>
          <p:spPr>
            <a:xfrm>
              <a:off x="692471" y="726124"/>
              <a:ext cx="786213" cy="369332"/>
            </a:xfrm>
            <a:prstGeom prst="rect">
              <a:avLst/>
            </a:prstGeom>
            <a:noFill/>
          </p:spPr>
          <p:txBody>
            <a:bodyPr wrap="square" rtlCol="0">
              <a:spAutoFit/>
            </a:bodyPr>
            <a:lstStyle/>
            <a:p>
              <a:r>
                <a:rPr lang="en-GB" b="1" dirty="0"/>
                <a:t>Back</a:t>
              </a:r>
            </a:p>
          </p:txBody>
        </p:sp>
      </p:grpSp>
      <p:sp>
        <p:nvSpPr>
          <p:cNvPr id="19" name="Rectangle 18">
            <a:hlinkClick r:id="rId4" action="ppaction://hlinksldjump"/>
            <a:extLst>
              <a:ext uri="{FF2B5EF4-FFF2-40B4-BE49-F238E27FC236}">
                <a16:creationId xmlns:a16="http://schemas.microsoft.com/office/drawing/2014/main" id="{6D9E1891-4C2A-44D1-B817-1D009292F1D8}"/>
              </a:ext>
            </a:extLst>
          </p:cNvPr>
          <p:cNvSpPr/>
          <p:nvPr/>
        </p:nvSpPr>
        <p:spPr>
          <a:xfrm>
            <a:off x="466727" y="508350"/>
            <a:ext cx="1319344" cy="74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B423786-F35D-4A78-B0A7-EF90B7D391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7496" y="555076"/>
            <a:ext cx="3295742" cy="1831990"/>
          </a:xfrm>
          <a:prstGeom prst="rect">
            <a:avLst/>
          </a:prstGeom>
        </p:spPr>
      </p:pic>
    </p:spTree>
    <p:extLst>
      <p:ext uri="{BB962C8B-B14F-4D97-AF65-F5344CB8AC3E}">
        <p14:creationId xmlns:p14="http://schemas.microsoft.com/office/powerpoint/2010/main" val="319040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139</TotalTime>
  <Words>1293</Words>
  <Application>Microsoft Office PowerPoint</Application>
  <PresentationFormat>On-screen Show (4:3)</PresentationFormat>
  <Paragraphs>125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Arial</vt:lpstr>
      <vt:lpstr>Twinkl</vt:lpstr>
      <vt:lpstr>Roboto</vt:lpstr>
      <vt:lpstr>Office Theme</vt:lpstr>
      <vt:lpstr>PowerPoint Presentation</vt:lpstr>
      <vt:lpstr>Ancient Greek Myths</vt:lpstr>
      <vt:lpstr>Ancient Greek Myths</vt:lpstr>
      <vt:lpstr>Ancient Greek Mythical Creatures</vt:lpstr>
      <vt:lpstr>Medusa</vt:lpstr>
      <vt:lpstr>Chimera</vt:lpstr>
      <vt:lpstr>Pegasus</vt:lpstr>
      <vt:lpstr>Cyclopes</vt:lpstr>
      <vt:lpstr>Griffins</vt:lpstr>
      <vt:lpstr>Hydra</vt:lpstr>
      <vt:lpstr>Centaurs</vt:lpstr>
      <vt:lpstr>Minotaur</vt:lpstr>
      <vt:lpstr>Thinking Time</vt:lpstr>
      <vt:lpstr>Thinking Time</vt:lpstr>
      <vt:lpstr>Thinking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Mark Gamble</cp:lastModifiedBy>
  <cp:revision>17</cp:revision>
  <dcterms:created xsi:type="dcterms:W3CDTF">2020-08-19T09:02:13Z</dcterms:created>
  <dcterms:modified xsi:type="dcterms:W3CDTF">2021-10-18T14:19:30Z</dcterms:modified>
</cp:coreProperties>
</file>