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23"/>
  </p:handoutMasterIdLst>
  <p:sldIdLst>
    <p:sldId id="261" r:id="rId2"/>
    <p:sldId id="258" r:id="rId3"/>
    <p:sldId id="263" r:id="rId4"/>
    <p:sldId id="264" r:id="rId5"/>
    <p:sldId id="268" r:id="rId6"/>
    <p:sldId id="267" r:id="rId7"/>
    <p:sldId id="286" r:id="rId8"/>
    <p:sldId id="269" r:id="rId9"/>
    <p:sldId id="271" r:id="rId10"/>
    <p:sldId id="287" r:id="rId11"/>
    <p:sldId id="288" r:id="rId12"/>
    <p:sldId id="289" r:id="rId13"/>
    <p:sldId id="290" r:id="rId14"/>
    <p:sldId id="291" r:id="rId15"/>
    <p:sldId id="293" r:id="rId16"/>
    <p:sldId id="292" r:id="rId17"/>
    <p:sldId id="294" r:id="rId18"/>
    <p:sldId id="282" r:id="rId19"/>
    <p:sldId id="283" r:id="rId20"/>
    <p:sldId id="284" r:id="rId21"/>
    <p:sldId id="285" r:id="rId22"/>
  </p:sldIdLst>
  <p:sldSz cx="9144000" cy="6858000" type="screen4x3"/>
  <p:notesSz cx="6858000" cy="9144000"/>
  <p:embeddedFontLst>
    <p:embeddedFont>
      <p:font typeface="BPreplay" panose="020005030000000200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Sassoon Infant Md" panose="02000603050000020003" charset="0"/>
      <p:regular r:id="rId32"/>
    </p:embeddedFont>
    <p:embeddedFont>
      <p:font typeface="Sassoon Infant Rg" panose="02000503030000020003" charset="0"/>
      <p:regular r:id="rId33"/>
      <p:bold r:id="rId3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880">
          <p15:clr>
            <a:srgbClr val="A4A3A4"/>
          </p15:clr>
        </p15:guide>
        <p15:guide id="3" pos="680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  <p15:guide id="11" pos="50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8ED1"/>
    <a:srgbClr val="F4DC77"/>
    <a:srgbClr val="70ACD1"/>
    <a:srgbClr val="F4DE7B"/>
    <a:srgbClr val="6E8EA3"/>
    <a:srgbClr val="FEFBDA"/>
    <a:srgbClr val="FFFFE1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4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48" y="102"/>
      </p:cViewPr>
      <p:guideLst>
        <p:guide orient="horz" pos="2137"/>
        <p:guide pos="2880"/>
        <p:guide pos="680"/>
        <p:guide orient="horz" pos="3997"/>
        <p:guide pos="5443"/>
        <p:guide orient="horz" pos="323"/>
        <p:guide pos="476"/>
        <p:guide orient="horz" pos="459"/>
        <p:guide orient="horz" pos="3838"/>
        <p:guide pos="5284"/>
        <p:guide pos="50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382622-EEE2-4234-A4B3-4E3601D4580F}" type="datetimeFigureOut">
              <a:rPr lang="en-GB"/>
              <a:pPr>
                <a:defRPr/>
              </a:pPr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5AA279-D3A6-4207-8158-A4A9C42057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504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4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006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075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154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00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13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1" r:id="rId4"/>
    <p:sldLayoutId id="2147483712" r:id="rId5"/>
    <p:sldLayoutId id="214748371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BPreplay" panose="02000503000000020004" pitchFamily="50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/>
              <a:t>Landscapes and Cityscapes</a:t>
            </a:r>
          </a:p>
        </p:txBody>
      </p:sp>
      <p:sp>
        <p:nvSpPr>
          <p:cNvPr id="7176" name="Title 17"/>
          <p:cNvSpPr>
            <a:spLocks noGrp="1"/>
          </p:cNvSpPr>
          <p:nvPr>
            <p:ph type="title"/>
          </p:nvPr>
        </p:nvSpPr>
        <p:spPr>
          <a:xfrm>
            <a:off x="539750" y="2359025"/>
            <a:ext cx="8064500" cy="655638"/>
          </a:xfrm>
        </p:spPr>
        <p:txBody>
          <a:bodyPr/>
          <a:lstStyle/>
          <a:p>
            <a:pPr eaLnBrk="1" hangingPunct="1"/>
            <a:r>
              <a:rPr lang="en-GB" altLang="en-US"/>
              <a:t>Art and Design</a:t>
            </a:r>
          </a:p>
        </p:txBody>
      </p:sp>
      <p:pic>
        <p:nvPicPr>
          <p:cNvPr id="717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2665413"/>
            <a:ext cx="4846637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55650" y="2676525"/>
            <a:ext cx="2560638" cy="3416300"/>
          </a:xfrm>
          <a:prstGeom prst="rect">
            <a:avLst/>
          </a:prstGeom>
          <a:solidFill>
            <a:srgbClr val="D38E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64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Looking at Paintings</a:t>
            </a:r>
          </a:p>
        </p:txBody>
      </p:sp>
      <p:sp>
        <p:nvSpPr>
          <p:cNvPr id="15365" name="Content Placeholder 6"/>
          <p:cNvSpPr>
            <a:spLocks noGrp="1"/>
          </p:cNvSpPr>
          <p:nvPr>
            <p:ph idx="1"/>
          </p:nvPr>
        </p:nvSpPr>
        <p:spPr>
          <a:xfrm>
            <a:off x="755650" y="2665413"/>
            <a:ext cx="2560638" cy="3427412"/>
          </a:xfrm>
        </p:spPr>
        <p:txBody>
          <a:bodyPr anchor="ctr"/>
          <a:lstStyle/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/>
              <a:t>Think about the colours that you can see.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/>
              <a:t>Look at the brushstrokes that Monet used.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/>
              <a:t>How do you think Monet felt when he was painting these pictures?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650" y="1474788"/>
            <a:ext cx="7632700" cy="1038225"/>
          </a:xfrm>
          <a:prstGeom prst="rect">
            <a:avLst/>
          </a:prstGeom>
          <a:solidFill>
            <a:srgbClr val="70AC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1079500" y="1670050"/>
            <a:ext cx="6954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Monet painted hundreds of paintings of his garden.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We’re going to look at some of these paintings.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https://farm3.staticflickr.com/2793/4103402500_3a4ee86e7f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2" b="3099"/>
          <a:stretch>
            <a:fillRect/>
          </a:stretch>
        </p:blipFill>
        <p:spPr bwMode="auto">
          <a:xfrm>
            <a:off x="1600200" y="1770063"/>
            <a:ext cx="5954713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Looking at Paintings</a:t>
            </a:r>
          </a:p>
        </p:txBody>
      </p:sp>
      <p:sp>
        <p:nvSpPr>
          <p:cNvPr id="16388" name="Title 5"/>
          <p:cNvSpPr>
            <a:spLocks noGrp="1"/>
          </p:cNvSpPr>
          <p:nvPr>
            <p:ph type="title"/>
          </p:nvPr>
        </p:nvSpPr>
        <p:spPr>
          <a:xfrm>
            <a:off x="755650" y="1290638"/>
            <a:ext cx="7632700" cy="36671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1800" dirty="0"/>
              <a:t>Woman in the Garden </a:t>
            </a:r>
            <a:r>
              <a:rPr lang="en-GB" altLang="en-US" sz="1800" b="0" dirty="0">
                <a:latin typeface="Sassoon Infant Rg" panose="02000503030000020003" pitchFamily="50" charset="0"/>
              </a:rPr>
              <a:t>1867</a:t>
            </a:r>
            <a:endParaRPr lang="en-GB" altLang="en-US" sz="1600" b="0" dirty="0">
              <a:latin typeface="Sassoon Infant Rg" panose="02000503030000020003" pitchFamily="50" charset="0"/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1984375" y="6132513"/>
            <a:ext cx="516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Joaquín Martínez (@flickr.com) - granted under creative commons licence - attribution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Looking at Paintings</a:t>
            </a:r>
          </a:p>
        </p:txBody>
      </p:sp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755650" y="1290638"/>
            <a:ext cx="7632700" cy="36671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1800" dirty="0"/>
              <a:t>Flowering Pear Tree </a:t>
            </a:r>
            <a:r>
              <a:rPr lang="en-GB" altLang="en-US" sz="1800" b="0" dirty="0">
                <a:latin typeface="Sassoon Infant Rg" panose="02000503030000020003" pitchFamily="50" charset="0"/>
              </a:rPr>
              <a:t>1885</a:t>
            </a:r>
            <a:endParaRPr lang="en-GB" altLang="en-US" sz="1600" b="0" dirty="0">
              <a:latin typeface="Sassoon Infant Rg" panose="02000503030000020003" pitchFamily="50" charset="0"/>
            </a:endParaRP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1984375" y="6132513"/>
            <a:ext cx="516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CarlosR38 (@flickr.com) - granted under creative commons licence - attribution</a:t>
            </a:r>
          </a:p>
        </p:txBody>
      </p:sp>
      <p:pic>
        <p:nvPicPr>
          <p:cNvPr id="17413" name="Picture 4" descr="https://farm8.staticflickr.com/7358/12816889354_4c708d448d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770063"/>
            <a:ext cx="5291138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https://farm4.staticflickr.com/3828/12816408853_c793b6fd7c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9" b="4819"/>
          <a:stretch>
            <a:fillRect/>
          </a:stretch>
        </p:blipFill>
        <p:spPr bwMode="auto">
          <a:xfrm>
            <a:off x="1570038" y="1770063"/>
            <a:ext cx="60071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Looking at Paintings</a:t>
            </a:r>
          </a:p>
        </p:txBody>
      </p:sp>
      <p:sp>
        <p:nvSpPr>
          <p:cNvPr id="18436" name="Title 5"/>
          <p:cNvSpPr>
            <a:spLocks noGrp="1"/>
          </p:cNvSpPr>
          <p:nvPr>
            <p:ph type="title"/>
          </p:nvPr>
        </p:nvSpPr>
        <p:spPr>
          <a:xfrm>
            <a:off x="755650" y="1290638"/>
            <a:ext cx="7632700" cy="36671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1800" dirty="0"/>
              <a:t>Flowers at </a:t>
            </a:r>
            <a:r>
              <a:rPr lang="en-GB" altLang="en-US" sz="1800" dirty="0" err="1"/>
              <a:t>Vetheuil</a:t>
            </a:r>
            <a:r>
              <a:rPr lang="en-GB" altLang="en-US" sz="1800" dirty="0"/>
              <a:t> </a:t>
            </a:r>
            <a:r>
              <a:rPr lang="en-GB" altLang="en-US" sz="1800" b="0" dirty="0">
                <a:latin typeface="Sassoon Infant Rg" panose="02000503030000020003" pitchFamily="50" charset="0"/>
              </a:rPr>
              <a:t>1881</a:t>
            </a:r>
            <a:endParaRPr lang="en-GB" altLang="en-US" sz="1600" b="0" dirty="0">
              <a:latin typeface="Sassoon Infant Rg" panose="02000503030000020003" pitchFamily="50" charset="0"/>
            </a:endParaRPr>
          </a:p>
        </p:txBody>
      </p:sp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1984375" y="6132513"/>
            <a:ext cx="516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CarlosR38 (@flickr.com) - granted under creative commons licence - attribution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Looking at Paintings</a:t>
            </a:r>
          </a:p>
        </p:txBody>
      </p:sp>
      <p:sp>
        <p:nvSpPr>
          <p:cNvPr id="19459" name="Title 5"/>
          <p:cNvSpPr>
            <a:spLocks noGrp="1"/>
          </p:cNvSpPr>
          <p:nvPr>
            <p:ph type="title"/>
          </p:nvPr>
        </p:nvSpPr>
        <p:spPr>
          <a:xfrm>
            <a:off x="755650" y="1290638"/>
            <a:ext cx="7632700" cy="36671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1800" dirty="0"/>
              <a:t>Poppy Fields near Argenteuil </a:t>
            </a:r>
            <a:r>
              <a:rPr lang="en-GB" altLang="en-US" sz="1800" b="0" dirty="0">
                <a:latin typeface="Sassoon Infant Rg" panose="02000503030000020003" pitchFamily="50" charset="0"/>
              </a:rPr>
              <a:t>1875</a:t>
            </a:r>
            <a:endParaRPr lang="en-GB" altLang="en-US" sz="1600" b="0" dirty="0">
              <a:latin typeface="Sassoon Infant Rg" panose="02000503030000020003" pitchFamily="50" charset="0"/>
            </a:endParaRP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1984375" y="6132513"/>
            <a:ext cx="516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Tony Hisgett (@flickr.com) - granted under creative commons licence - attribution</a:t>
            </a:r>
          </a:p>
        </p:txBody>
      </p:sp>
      <p:pic>
        <p:nvPicPr>
          <p:cNvPr id="19461" name="Picture 4" descr="https://farm5.staticflickr.com/4029/4682352462_7a9945a4b9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770063"/>
            <a:ext cx="58261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Looking at Paintings</a:t>
            </a:r>
          </a:p>
        </p:txBody>
      </p:sp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755650" y="1290638"/>
            <a:ext cx="7632700" cy="36671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1800" dirty="0"/>
              <a:t>The Artist's Garden at </a:t>
            </a:r>
            <a:r>
              <a:rPr lang="en-GB" altLang="en-US" sz="1800" dirty="0" err="1"/>
              <a:t>Giverny</a:t>
            </a:r>
            <a:r>
              <a:rPr lang="en-GB" altLang="en-US" sz="1800" dirty="0"/>
              <a:t> </a:t>
            </a:r>
            <a:r>
              <a:rPr lang="en-GB" altLang="en-US" sz="1800" b="0" dirty="0">
                <a:latin typeface="Sassoon Infant Rg" panose="02000503030000020003" pitchFamily="50" charset="0"/>
              </a:rPr>
              <a:t>1900</a:t>
            </a:r>
            <a:endParaRPr lang="en-GB" altLang="en-US" sz="1600" b="0" dirty="0">
              <a:latin typeface="Sassoon Infant Rg" panose="02000503030000020003" pitchFamily="50" charset="0"/>
            </a:endParaRPr>
          </a:p>
        </p:txBody>
      </p:sp>
      <p:pic>
        <p:nvPicPr>
          <p:cNvPr id="20484" name="Picture 6" descr="https://farm4.staticflickr.com/3679/10430438395_f238b773c5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1770063"/>
            <a:ext cx="51228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1995488" y="6142038"/>
            <a:ext cx="516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Gary R. Caldwell (@flickr.com) - granted under creative commons licence - attribution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s://farm4.staticflickr.com/3052/3059078913_ea32ae81b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778000"/>
            <a:ext cx="754062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Looking at Paintings</a:t>
            </a:r>
          </a:p>
        </p:txBody>
      </p:sp>
      <p:sp>
        <p:nvSpPr>
          <p:cNvPr id="21508" name="Title 5"/>
          <p:cNvSpPr>
            <a:spLocks noGrp="1"/>
          </p:cNvSpPr>
          <p:nvPr>
            <p:ph type="title"/>
          </p:nvPr>
        </p:nvSpPr>
        <p:spPr>
          <a:xfrm>
            <a:off x="755650" y="1290638"/>
            <a:ext cx="7632700" cy="36671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1800" dirty="0"/>
              <a:t>The Japanese Bridge </a:t>
            </a:r>
            <a:r>
              <a:rPr lang="en-GB" altLang="en-US" sz="1800" b="0" dirty="0">
                <a:latin typeface="Sassoon Infant Rg" panose="02000503030000020003" pitchFamily="50" charset="0"/>
              </a:rPr>
              <a:t>1900</a:t>
            </a:r>
            <a:endParaRPr lang="en-GB" altLang="en-US" sz="1600" b="0" dirty="0">
              <a:latin typeface="Sassoon Infant Rg" panose="02000503030000020003" pitchFamily="50" charset="0"/>
            </a:endParaRP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1992313" y="6138863"/>
            <a:ext cx="516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Michela Simoncini (@flickr.com) - granted under creative commons licence - attribution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Looking at Paintings</a:t>
            </a:r>
          </a:p>
        </p:txBody>
      </p:sp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755650" y="1290638"/>
            <a:ext cx="7632700" cy="36671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1800" dirty="0"/>
              <a:t>La Grande </a:t>
            </a:r>
            <a:r>
              <a:rPr lang="en-GB" altLang="en-US" sz="1800" dirty="0" err="1"/>
              <a:t>Allée</a:t>
            </a:r>
            <a:r>
              <a:rPr lang="en-GB" altLang="en-US" sz="1800" dirty="0"/>
              <a:t> à </a:t>
            </a:r>
            <a:r>
              <a:rPr lang="en-GB" altLang="en-US" sz="1800" dirty="0" err="1"/>
              <a:t>Giverny</a:t>
            </a:r>
            <a:r>
              <a:rPr lang="en-GB" altLang="en-US" sz="1800" dirty="0"/>
              <a:t> </a:t>
            </a:r>
            <a:r>
              <a:rPr lang="en-GB" altLang="en-US" sz="1800" b="0" dirty="0">
                <a:latin typeface="Sassoon Infant Rg" panose="02000503030000020003" pitchFamily="50" charset="0"/>
              </a:rPr>
              <a:t>1900</a:t>
            </a:r>
            <a:endParaRPr lang="en-GB" altLang="en-US" sz="1600" b="0" dirty="0">
              <a:latin typeface="Sassoon Infant Rg" panose="02000503030000020003" pitchFamily="50" charset="0"/>
            </a:endParaRPr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1992313" y="6138863"/>
            <a:ext cx="516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Jean-Pierre Dalbéra (@flickr.com) - granted under creative commons licence - attribution</a:t>
            </a:r>
          </a:p>
        </p:txBody>
      </p:sp>
      <p:pic>
        <p:nvPicPr>
          <p:cNvPr id="22533" name="Picture 7" descr="https://farm3.staticflickr.com/2564/4086369799_974f8d7ae9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7750" r="3989" b="11263"/>
          <a:stretch>
            <a:fillRect/>
          </a:stretch>
        </p:blipFill>
        <p:spPr bwMode="auto">
          <a:xfrm>
            <a:off x="2003425" y="1776413"/>
            <a:ext cx="5145088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5650" y="1474788"/>
            <a:ext cx="7632700" cy="2449512"/>
          </a:xfrm>
          <a:prstGeom prst="rect">
            <a:avLst/>
          </a:prstGeom>
          <a:solidFill>
            <a:srgbClr val="D38E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990600" y="1665288"/>
            <a:ext cx="72294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Look at the photo of Monet’s garden. Look carefully at the colours.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Sketch a faint outline of your painting in pencil.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Dip the tip of your brush into the acrylic paint and dab it onto your picture.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You could use a cotton bud to add smaller details, such as flowers.</a:t>
            </a:r>
          </a:p>
        </p:txBody>
      </p:sp>
      <p:pic>
        <p:nvPicPr>
          <p:cNvPr id="25604" name="Individual 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4121150"/>
            <a:ext cx="281940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4081463"/>
            <a:ext cx="28749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4038600"/>
            <a:ext cx="2935287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Today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250" y="1476375"/>
            <a:ext cx="3843338" cy="1652588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627" name="Title 5"/>
          <p:cNvSpPr>
            <a:spLocks/>
          </p:cNvSpPr>
          <p:nvPr/>
        </p:nvSpPr>
        <p:spPr bwMode="auto">
          <a:xfrm>
            <a:off x="457200" y="508000"/>
            <a:ext cx="8220075" cy="93821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Looking Closely</a:t>
            </a: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4714875" y="1574800"/>
            <a:ext cx="32385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Monet created these 3 very similar paintings of haystacks.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panose="02000603050000020003" pitchFamily="50" charset="0"/>
              </a:rPr>
              <a:t>Can you see any differences between them?</a:t>
            </a:r>
          </a:p>
        </p:txBody>
      </p:sp>
      <p:pic>
        <p:nvPicPr>
          <p:cNvPr id="26629" name="Picture 9" descr="https://farm4.staticflickr.com/3810/12882689093_59191cb9b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476375"/>
            <a:ext cx="3309938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0" descr="https://farm8.staticflickr.com/7488/16289448335_727fcbc139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3979863"/>
            <a:ext cx="330993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1" descr="https://farm8.staticflickr.com/7303/12882582045_ccc113625e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3341688"/>
            <a:ext cx="3843338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14"/>
          <p:cNvSpPr txBox="1">
            <a:spLocks noChangeArrowheads="1"/>
          </p:cNvSpPr>
          <p:nvPr/>
        </p:nvSpPr>
        <p:spPr bwMode="auto">
          <a:xfrm>
            <a:off x="2457450" y="6135688"/>
            <a:ext cx="4230688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CarlosR38 and Sharon Mollerus  (@flickr.com) - granted under creative commons licence - attribution</a:t>
            </a:r>
          </a:p>
        </p:txBody>
      </p:sp>
      <p:pic>
        <p:nvPicPr>
          <p:cNvPr id="26633" name="Talking Partner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7652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Success Criteria</a:t>
            </a:r>
          </a:p>
        </p:txBody>
      </p:sp>
      <p:sp>
        <p:nvSpPr>
          <p:cNvPr id="27653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Aim</a:t>
            </a:r>
          </a:p>
        </p:txBody>
      </p:sp>
      <p:sp>
        <p:nvSpPr>
          <p:cNvPr id="27654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I can paint a landscape using colour and texture.</a:t>
            </a:r>
          </a:p>
          <a:p>
            <a:pPr eaLnBrk="1" hangingPunct="1"/>
            <a:r>
              <a:rPr lang="en-GB" altLang="en-US"/>
              <a:t>I can describe the work of the artist, Monet.</a:t>
            </a:r>
          </a:p>
        </p:txBody>
      </p:sp>
      <p:sp>
        <p:nvSpPr>
          <p:cNvPr id="27655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/>
              <a:t>I can use bright colours to paint a garden.</a:t>
            </a:r>
          </a:p>
          <a:p>
            <a:pPr eaLnBrk="1" hangingPunct="1"/>
            <a:r>
              <a:rPr lang="en-GB" altLang="en-US"/>
              <a:t>I can use my fingers to apply thick paint.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I can explain that Monet painted lots of pictures outdoors.</a:t>
            </a:r>
          </a:p>
          <a:p>
            <a:pPr eaLnBrk="1" hangingPunct="1"/>
            <a:r>
              <a:rPr lang="en-GB" altLang="en-US"/>
              <a:t>I can talk about the bright colours that Monet used in his paintings.</a:t>
            </a:r>
          </a:p>
          <a:p>
            <a:pPr eaLnBrk="1" hangingPunct="1"/>
            <a:endParaRPr lang="en-GB" altLang="en-US"/>
          </a:p>
        </p:txBody>
      </p:sp>
      <p:pic>
        <p:nvPicPr>
          <p:cNvPr id="2765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Success Criteria</a:t>
            </a:r>
          </a:p>
        </p:txBody>
      </p:sp>
      <p:sp>
        <p:nvSpPr>
          <p:cNvPr id="8197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Aim</a:t>
            </a:r>
          </a:p>
        </p:txBody>
      </p:sp>
      <p:sp>
        <p:nvSpPr>
          <p:cNvPr id="8198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I can paint a landscape using colour and texture.</a:t>
            </a:r>
          </a:p>
          <a:p>
            <a:pPr eaLnBrk="1" hangingPunct="1"/>
            <a:r>
              <a:rPr lang="en-GB" altLang="en-US"/>
              <a:t>I can describe the work of the artist, Monet.</a:t>
            </a:r>
          </a:p>
        </p:txBody>
      </p:sp>
      <p:sp>
        <p:nvSpPr>
          <p:cNvPr id="8199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/>
              <a:t>I can use bright colours to paint a garden.</a:t>
            </a:r>
          </a:p>
          <a:p>
            <a:pPr eaLnBrk="1" hangingPunct="1"/>
            <a:r>
              <a:rPr lang="en-GB" altLang="en-US"/>
              <a:t>I can use my fingers to apply thick paint.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I can explain that Monet painted lots of pictures outdoors.</a:t>
            </a:r>
          </a:p>
          <a:p>
            <a:pPr eaLnBrk="1" hangingPunct="1"/>
            <a:r>
              <a:rPr lang="en-GB" altLang="en-US"/>
              <a:t>I can talk about the bright colours that Monet used in his paintings.</a:t>
            </a:r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650" y="2676525"/>
            <a:ext cx="4872038" cy="3416300"/>
          </a:xfrm>
          <a:prstGeom prst="rect">
            <a:avLst/>
          </a:prstGeom>
          <a:solidFill>
            <a:srgbClr val="D38E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457200" y="436563"/>
            <a:ext cx="8220075" cy="10382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altLang="en-US" dirty="0"/>
              <a:t>Claude Monet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55650" y="2676525"/>
            <a:ext cx="4872038" cy="3416300"/>
          </a:xfrm>
        </p:spPr>
        <p:txBody>
          <a:bodyPr rtlCol="0" anchor="ctr">
            <a:normAutofit lnSpcReduction="10000"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cs typeface="+mn-cs"/>
              </a:rPr>
              <a:t>He was a founder of French Impressionist painting.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cs typeface="+mn-cs"/>
              </a:rPr>
              <a:t>The term “Impressionism” comes from the title of his painting, </a:t>
            </a:r>
            <a:r>
              <a:rPr lang="en-GB" i="1" dirty="0">
                <a:cs typeface="+mn-cs"/>
              </a:rPr>
              <a:t>Impression, Sunrise.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cs typeface="+mn-cs"/>
              </a:rPr>
              <a:t>He enjoyed painting in the outdoors, and painted landscapes at different times of day and in all kinds of weather.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cs typeface="+mn-cs"/>
              </a:rPr>
              <a:t>He often painted the same scene more than once, to capture the changing light and different seasons.</a:t>
            </a:r>
          </a:p>
        </p:txBody>
      </p:sp>
      <p:pic>
        <p:nvPicPr>
          <p:cNvPr id="9221" name="Picture 3" descr="https://farm3.staticflickr.com/2707/4102643495_7c33a341f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2676525"/>
            <a:ext cx="2587625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2435225" y="6146800"/>
            <a:ext cx="42640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Joaquín Martínez (@flickr.com) - granted under creative commons licence - attribution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1474788"/>
            <a:ext cx="7632700" cy="1038225"/>
          </a:xfrm>
          <a:prstGeom prst="rect">
            <a:avLst/>
          </a:prstGeom>
          <a:solidFill>
            <a:srgbClr val="70AC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 bwMode="auto">
          <a:xfrm>
            <a:off x="755650" y="1474788"/>
            <a:ext cx="7632700" cy="10382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cs typeface="+mn-cs"/>
              </a:rPr>
              <a:t>Oscar-Claude Monet was a French painter, born in 1840.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474788"/>
            <a:ext cx="3200400" cy="3525837"/>
          </a:xfrm>
          <a:prstGeom prst="rect">
            <a:avLst/>
          </a:prstGeom>
          <a:solidFill>
            <a:srgbClr val="D38E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3" name="Content Placeholder 6"/>
          <p:cNvSpPr>
            <a:spLocks noGrp="1"/>
          </p:cNvSpPr>
          <p:nvPr>
            <p:ph idx="1"/>
          </p:nvPr>
        </p:nvSpPr>
        <p:spPr>
          <a:xfrm>
            <a:off x="755650" y="1474788"/>
            <a:ext cx="3200400" cy="3487737"/>
          </a:xfrm>
        </p:spPr>
        <p:txBody>
          <a:bodyPr anchor="ctr"/>
          <a:lstStyle/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/>
              <a:t>Monet painted with bold brushstrokes.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altLang="en-US"/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/>
              <a:t>Up close, Monet paintings can look messy, and it can be hard to tell what it is.</a:t>
            </a:r>
          </a:p>
        </p:txBody>
      </p:sp>
      <p:pic>
        <p:nvPicPr>
          <p:cNvPr id="10244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https://farm8.staticflickr.com/7456/12838401064_7d3b804554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19875" r="41138" b="36945"/>
          <a:stretch>
            <a:fillRect/>
          </a:stretch>
        </p:blipFill>
        <p:spPr bwMode="auto">
          <a:xfrm>
            <a:off x="4244975" y="1474788"/>
            <a:ext cx="4143375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2622550" y="6130925"/>
            <a:ext cx="390366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CarlosR38 (@flickr.com) - granted under creative commons licence - attribution</a:t>
            </a:r>
          </a:p>
        </p:txBody>
      </p:sp>
      <p:sp>
        <p:nvSpPr>
          <p:cNvPr id="10247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Close-up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7238" y="5264150"/>
            <a:ext cx="7632700" cy="828675"/>
          </a:xfrm>
          <a:prstGeom prst="rect">
            <a:avLst/>
          </a:prstGeom>
          <a:solidFill>
            <a:srgbClr val="70AC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55650" y="5476875"/>
            <a:ext cx="76327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+mj-lt"/>
              </a:rPr>
              <a:t>What do you think this could be a painting of?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Close-up</a:t>
            </a:r>
          </a:p>
        </p:txBody>
      </p:sp>
      <p:pic>
        <p:nvPicPr>
          <p:cNvPr id="11267" name="Picture 9" descr="https://farm8.staticflickr.com/7456/12838401064_7d3b804554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1770063"/>
            <a:ext cx="533717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le 5"/>
          <p:cNvSpPr>
            <a:spLocks noGrp="1"/>
          </p:cNvSpPr>
          <p:nvPr>
            <p:ph type="title"/>
          </p:nvPr>
        </p:nvSpPr>
        <p:spPr>
          <a:xfrm>
            <a:off x="755650" y="1290638"/>
            <a:ext cx="7632700" cy="3667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GB" altLang="en-US" sz="1800" b="0" dirty="0"/>
              <a:t>Apple Trees in Bloom at </a:t>
            </a:r>
            <a:r>
              <a:rPr lang="en-GB" altLang="en-US" sz="1800" b="0" dirty="0" err="1"/>
              <a:t>Giverny</a:t>
            </a:r>
            <a:r>
              <a:rPr lang="en-GB" altLang="en-US" sz="1800" b="0" dirty="0"/>
              <a:t> </a:t>
            </a:r>
            <a:r>
              <a:rPr lang="en-GB" altLang="en-US" sz="1800" b="0" dirty="0">
                <a:latin typeface="Sassoon Infant Rg" panose="02000503030000020003" pitchFamily="50" charset="0"/>
              </a:rPr>
              <a:t>1900-01</a:t>
            </a:r>
            <a:endParaRPr lang="en-GB" altLang="en-US" sz="1600" b="0" dirty="0">
              <a:latin typeface="Sassoon Infant Rg" panose="02000503030000020003" pitchFamily="50" charset="0"/>
            </a:endParaRPr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1984375" y="6132513"/>
            <a:ext cx="516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CarlosR38 (@flickr.com) - granted under creative commons licence - attribution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2676525"/>
            <a:ext cx="3200400" cy="3416300"/>
          </a:xfrm>
          <a:prstGeom prst="rect">
            <a:avLst/>
          </a:prstGeom>
          <a:solidFill>
            <a:srgbClr val="D38E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1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Giverny</a:t>
            </a:r>
          </a:p>
        </p:txBody>
      </p:sp>
      <p:sp>
        <p:nvSpPr>
          <p:cNvPr id="12292" name="Content Placeholder 6"/>
          <p:cNvSpPr>
            <a:spLocks noGrp="1"/>
          </p:cNvSpPr>
          <p:nvPr>
            <p:ph idx="1"/>
          </p:nvPr>
        </p:nvSpPr>
        <p:spPr>
          <a:xfrm>
            <a:off x="755650" y="2701925"/>
            <a:ext cx="3200400" cy="3487738"/>
          </a:xfrm>
        </p:spPr>
        <p:txBody>
          <a:bodyPr anchor="ctr"/>
          <a:lstStyle/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/>
              <a:t>He created beautiful gardens, starting with lily ponds.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/>
              <a:t>He enjoyed painting his large garden in different seasons.</a:t>
            </a:r>
          </a:p>
        </p:txBody>
      </p:sp>
      <p:pic>
        <p:nvPicPr>
          <p:cNvPr id="12293" name="Picture 8" descr="https://farm1.staticflickr.com/13/18379123_3eb7d80833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2674938"/>
            <a:ext cx="4206875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55650" y="1474788"/>
            <a:ext cx="7632700" cy="1038225"/>
          </a:xfrm>
          <a:prstGeom prst="rect">
            <a:avLst/>
          </a:prstGeom>
          <a:solidFill>
            <a:srgbClr val="70AC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5" name="TextBox 1"/>
          <p:cNvSpPr txBox="1">
            <a:spLocks noChangeArrowheads="1"/>
          </p:cNvSpPr>
          <p:nvPr/>
        </p:nvSpPr>
        <p:spPr bwMode="auto">
          <a:xfrm>
            <a:off x="1079500" y="1670050"/>
            <a:ext cx="6954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 1883 Monet moved to Giverny, where he bought a house with lots of land.</a:t>
            </a:r>
          </a:p>
        </p:txBody>
      </p:sp>
      <p:sp>
        <p:nvSpPr>
          <p:cNvPr id="12296" name="TextBox 1"/>
          <p:cNvSpPr txBox="1">
            <a:spLocks noChangeArrowheads="1"/>
          </p:cNvSpPr>
          <p:nvPr/>
        </p:nvSpPr>
        <p:spPr bwMode="auto">
          <a:xfrm>
            <a:off x="2619375" y="6142038"/>
            <a:ext cx="39052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Micah MacAllen (@flickr.com) - granted under creative commons licence - attribution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9500" y="1474788"/>
            <a:ext cx="2622550" cy="4618037"/>
          </a:xfrm>
          <a:prstGeom prst="rect">
            <a:avLst/>
          </a:prstGeom>
          <a:solidFill>
            <a:srgbClr val="70AC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3315" name="Picture 9" descr="https://farm3.staticflickr.com/2143/2211296792_dac6606e9c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8" b="4050"/>
          <a:stretch>
            <a:fillRect/>
          </a:stretch>
        </p:blipFill>
        <p:spPr bwMode="auto">
          <a:xfrm>
            <a:off x="3836988" y="1474788"/>
            <a:ext cx="4551362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ontent Placeholder 6"/>
          <p:cNvSpPr>
            <a:spLocks noGrp="1"/>
          </p:cNvSpPr>
          <p:nvPr>
            <p:ph idx="1"/>
          </p:nvPr>
        </p:nvSpPr>
        <p:spPr>
          <a:xfrm>
            <a:off x="1079500" y="1474788"/>
            <a:ext cx="2622550" cy="4618037"/>
          </a:xfrm>
        </p:spPr>
        <p:txBody>
          <a:bodyPr anchor="ctr"/>
          <a:lstStyle/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  <a:latin typeface="+mj-lt"/>
              </a:rPr>
              <a:t>Lily Ponds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GB" altLang="en-US" dirty="0"/>
              <a:t>In 1899, he began painting water lilies and continued to do so for 20 years.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GB" altLang="en-US" dirty="0"/>
              <a:t>His paintings of water lilies are his most well-known artworks.</a:t>
            </a:r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2609850" y="6140450"/>
            <a:ext cx="39052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HarshLight (@flickr.com) - granted under creative commons licence - attribution</a:t>
            </a:r>
          </a:p>
        </p:txBody>
      </p:sp>
      <p:sp>
        <p:nvSpPr>
          <p:cNvPr id="13318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Giverny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5650" y="1636713"/>
            <a:ext cx="7632700" cy="744537"/>
          </a:xfrm>
          <a:prstGeom prst="rect">
            <a:avLst/>
          </a:prstGeom>
          <a:solidFill>
            <a:srgbClr val="70AC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55650" y="1539875"/>
            <a:ext cx="7632700" cy="744538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cs typeface="+mn-cs"/>
              </a:rPr>
              <a:t>Monet’s garden is now open to the public and visitors come from all over the world to enjoy it.</a:t>
            </a:r>
          </a:p>
        </p:txBody>
      </p:sp>
      <p:pic>
        <p:nvPicPr>
          <p:cNvPr id="14340" name="Picture 2" descr="https://farm8.staticflickr.com/7207/6864646443_c71988efb0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" t="23425" r="-607" b="6615"/>
          <a:stretch>
            <a:fillRect/>
          </a:stretch>
        </p:blipFill>
        <p:spPr bwMode="auto">
          <a:xfrm>
            <a:off x="755650" y="2503488"/>
            <a:ext cx="7696200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1795463" y="6132513"/>
            <a:ext cx="5543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MJM Photographie (@flickr.com) - granted under creative commons licence - attribution</a:t>
            </a:r>
          </a:p>
        </p:txBody>
      </p:sp>
      <p:sp>
        <p:nvSpPr>
          <p:cNvPr id="14342" name="Title 5"/>
          <p:cNvSpPr>
            <a:spLocks/>
          </p:cNvSpPr>
          <p:nvPr/>
        </p:nvSpPr>
        <p:spPr bwMode="auto">
          <a:xfrm>
            <a:off x="457200" y="658813"/>
            <a:ext cx="8220075" cy="938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 err="1">
                <a:latin typeface="Sassoon Infant Md" panose="02000603050000020003" pitchFamily="50" charset="0"/>
              </a:rPr>
              <a:t>Giverny</a:t>
            </a:r>
            <a:endParaRPr lang="en-GB" altLang="en-US" sz="4000" b="1" dirty="0">
              <a:latin typeface="Sassoon Infant Md" panose="02000603050000020003" pitchFamily="50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Sassoon Infant Md" panose="02000603050000020003" pitchFamily="50" charset="0"/>
              </a:rPr>
              <a:t>Visiting Monet’s Garden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</TotalTime>
  <Words>832</Words>
  <Application>Microsoft Office PowerPoint</Application>
  <PresentationFormat>On-screen Show (4:3)</PresentationFormat>
  <Paragraphs>95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Sassoon Infant Md</vt:lpstr>
      <vt:lpstr>BPreplay</vt:lpstr>
      <vt:lpstr>Arial</vt:lpstr>
      <vt:lpstr>Sassoon Infant Rg</vt:lpstr>
      <vt:lpstr>Calibri</vt:lpstr>
      <vt:lpstr>Office Theme</vt:lpstr>
      <vt:lpstr>Art and Design</vt:lpstr>
      <vt:lpstr>PowerPoint Presentation</vt:lpstr>
      <vt:lpstr>PowerPoint Presentation</vt:lpstr>
      <vt:lpstr>Claude Monet</vt:lpstr>
      <vt:lpstr>PowerPoint Presentation</vt:lpstr>
      <vt:lpstr>Apple Trees in Bloom at Giverny 1900-01</vt:lpstr>
      <vt:lpstr>PowerPoint Presentation</vt:lpstr>
      <vt:lpstr>PowerPoint Presentation</vt:lpstr>
      <vt:lpstr>PowerPoint Presentation</vt:lpstr>
      <vt:lpstr>PowerPoint Presentation</vt:lpstr>
      <vt:lpstr>Woman in the Garden 1867</vt:lpstr>
      <vt:lpstr>Flowering Pear Tree 1885</vt:lpstr>
      <vt:lpstr>Flowers at Vetheuil 1881</vt:lpstr>
      <vt:lpstr>Poppy Fields near Argenteuil 1875</vt:lpstr>
      <vt:lpstr>The Artist's Garden at Giverny 1900</vt:lpstr>
      <vt:lpstr>The Japanese Bridge 1900</vt:lpstr>
      <vt:lpstr>La Grande Allée à Giverny 1900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Mark Gamble</cp:lastModifiedBy>
  <cp:revision>112</cp:revision>
  <dcterms:created xsi:type="dcterms:W3CDTF">2014-10-01T16:09:27Z</dcterms:created>
  <dcterms:modified xsi:type="dcterms:W3CDTF">2021-02-02T16:37:41Z</dcterms:modified>
</cp:coreProperties>
</file>